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7" r:id="rId4"/>
    <p:sldMasterId id="2147483934" r:id="rId5"/>
    <p:sldMasterId id="2147483941" r:id="rId6"/>
  </p:sldMasterIdLst>
  <p:notesMasterIdLst>
    <p:notesMasterId r:id="rId19"/>
  </p:notesMasterIdLst>
  <p:handoutMasterIdLst>
    <p:handoutMasterId r:id="rId20"/>
  </p:handoutMasterIdLst>
  <p:sldIdLst>
    <p:sldId id="256" r:id="rId7"/>
    <p:sldId id="298" r:id="rId8"/>
    <p:sldId id="284" r:id="rId9"/>
    <p:sldId id="270" r:id="rId10"/>
    <p:sldId id="292" r:id="rId11"/>
    <p:sldId id="277" r:id="rId12"/>
    <p:sldId id="279" r:id="rId13"/>
    <p:sldId id="295" r:id="rId14"/>
    <p:sldId id="296" r:id="rId15"/>
    <p:sldId id="297" r:id="rId16"/>
    <p:sldId id="285" r:id="rId17"/>
    <p:sldId id="268" r:id="rId18"/>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25F6F4-C06B-424C-B999-FCFC3581F076}">
          <p14:sldIdLst>
            <p14:sldId id="256"/>
          </p14:sldIdLst>
        </p14:section>
        <p14:section name="Untitled Section" id="{5DA743D6-07A3-414C-A063-3BC9F63DA273}">
          <p14:sldIdLst>
            <p14:sldId id="298"/>
            <p14:sldId id="284"/>
            <p14:sldId id="270"/>
            <p14:sldId id="292"/>
            <p14:sldId id="277"/>
            <p14:sldId id="279"/>
            <p14:sldId id="295"/>
            <p14:sldId id="296"/>
            <p14:sldId id="297"/>
            <p14:sldId id="285"/>
          </p14:sldIdLst>
        </p14:section>
        <p14:section name="Untitled Section" id="{34F92363-0009-4F90-BC51-CE8F21BE82D3}">
          <p14:sldIdLst>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THAM,Craig" initials="L" lastIdx="15" clrIdx="0">
    <p:extLst>
      <p:ext uri="{19B8F6BF-5375-455C-9EA6-DF929625EA0E}">
        <p15:presenceInfo xmlns:p15="http://schemas.microsoft.com/office/powerpoint/2012/main" userId="S-1-5-21-515967899-1965331169-725345543-2059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ACD72"/>
    <a:srgbClr val="193264"/>
    <a:srgbClr val="00A0AC"/>
    <a:srgbClr val="000000"/>
    <a:srgbClr val="280E52"/>
    <a:srgbClr val="E2AB68"/>
    <a:srgbClr val="2D7983"/>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96921" autoAdjust="0"/>
  </p:normalViewPr>
  <p:slideViewPr>
    <p:cSldViewPr>
      <p:cViewPr>
        <p:scale>
          <a:sx n="100" d="100"/>
          <a:sy n="100" d="100"/>
        </p:scale>
        <p:origin x="1080" y="7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G:\ASBFEO\Sharepoint\Communications\Documents\Quarterly%20Reports\Quarterly%20report%20-%20assistance%20stats%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rod.protected.ind\group\ASBFEO\Sharepoint\Communications\Documents\Quarterly%20Reports\Quarterly%20report%20-%20assistance%20stats%20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600" b="1" dirty="0"/>
              <a:t>Resolution </a:t>
            </a:r>
            <a:r>
              <a:rPr lang="en-AU" sz="1600" b="1" dirty="0" smtClean="0"/>
              <a:t>Pathway</a:t>
            </a:r>
            <a:endParaRPr lang="en-AU"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A0F-466A-A9C4-CBC2B66399A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A0F-466A-A9C4-CBC2B66399A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A0F-466A-A9C4-CBC2B66399A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A0F-466A-A9C4-CBC2B66399A5}"/>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A0F-466A-A9C4-CBC2B66399A5}"/>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A0F-466A-A9C4-CBC2B66399A5}"/>
              </c:ext>
            </c:extLst>
          </c:dPt>
          <c:dPt>
            <c:idx val="6"/>
            <c:bubble3D val="0"/>
            <c:spPr>
              <a:solidFill>
                <a:schemeClr val="tx1">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5A0F-466A-A9C4-CBC2B66399A5}"/>
              </c:ext>
            </c:extLst>
          </c:dPt>
          <c:dLbls>
            <c:dLbl>
              <c:idx val="0"/>
              <c:layout>
                <c:manualLayout>
                  <c:x val="-3.0374902367149351E-2"/>
                  <c:y val="0.158563399245172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A0F-466A-A9C4-CBC2B66399A5}"/>
                </c:ext>
                <c:ext xmlns:c15="http://schemas.microsoft.com/office/drawing/2012/chart" uri="{CE6537A1-D6FC-4f65-9D91-7224C49458BB}">
                  <c15:layout/>
                </c:ext>
              </c:extLst>
            </c:dLbl>
            <c:dLbl>
              <c:idx val="5"/>
              <c:layout>
                <c:manualLayout>
                  <c:x val="2.6972922637440604E-2"/>
                  <c:y val="0.1779599962206113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5A0F-466A-A9C4-CBC2B66399A5}"/>
                </c:ext>
                <c:ext xmlns:c15="http://schemas.microsoft.com/office/drawing/2012/chart" uri="{CE6537A1-D6FC-4f65-9D91-7224C49458BB}">
                  <c15:layout/>
                </c:ext>
              </c:extLst>
            </c:dLbl>
            <c:dLbl>
              <c:idx val="6"/>
              <c:layout>
                <c:manualLayout>
                  <c:x val="1.6424101544388284E-2"/>
                  <c:y val="8.392769032109057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5A0F-466A-A9C4-CBC2B66399A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Sheet1!$A$18:$A$24</c:f>
              <c:strCache>
                <c:ptCount val="7"/>
                <c:pt idx="0">
                  <c:v>In progress</c:v>
                </c:pt>
                <c:pt idx="1">
                  <c:v>Assisted via info provided</c:v>
                </c:pt>
                <c:pt idx="2">
                  <c:v>Referred to State Small Business Commissioner</c:v>
                </c:pt>
                <c:pt idx="3">
                  <c:v>Referred to appropriate agency</c:v>
                </c:pt>
                <c:pt idx="4">
                  <c:v>Triaged by ASBFEO call centre &amp; referred to case management</c:v>
                </c:pt>
                <c:pt idx="5">
                  <c:v>Assisted via direct action (resolved by ASBFEO)</c:v>
                </c:pt>
                <c:pt idx="6">
                  <c:v>Referred to Mediation</c:v>
                </c:pt>
              </c:strCache>
            </c:strRef>
          </c:cat>
          <c:val>
            <c:numRef>
              <c:f>Sheet1!$B$18:$B$24</c:f>
              <c:numCache>
                <c:formatCode>0%</c:formatCode>
                <c:ptCount val="7"/>
                <c:pt idx="0">
                  <c:v>0.12</c:v>
                </c:pt>
                <c:pt idx="1">
                  <c:v>0.41</c:v>
                </c:pt>
                <c:pt idx="2">
                  <c:v>0.08</c:v>
                </c:pt>
                <c:pt idx="3">
                  <c:v>0.19</c:v>
                </c:pt>
                <c:pt idx="4">
                  <c:v>0.17</c:v>
                </c:pt>
                <c:pt idx="5">
                  <c:v>0.02</c:v>
                </c:pt>
                <c:pt idx="6">
                  <c:v>0.01</c:v>
                </c:pt>
              </c:numCache>
            </c:numRef>
          </c:val>
          <c:extLst xmlns:c16r2="http://schemas.microsoft.com/office/drawing/2015/06/chart">
            <c:ext xmlns:c16="http://schemas.microsoft.com/office/drawing/2014/chart" uri="{C3380CC4-5D6E-409C-BE32-E72D297353CC}">
              <c16:uniqueId val="{0000000E-5A0F-466A-A9C4-CBC2B66399A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601675862047491"/>
          <c:y val="0.21063924160267078"/>
          <c:w val="0.32973049564456619"/>
          <c:h val="0.75726055997942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nchor="ctr" anchorCtr="0"/>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r>
              <a:rPr lang="en-AU" sz="1200" dirty="0"/>
              <a:t>Contacts for </a:t>
            </a:r>
            <a:r>
              <a:rPr lang="en-AU" sz="1200" dirty="0" smtClean="0"/>
              <a:t>Assistance </a:t>
            </a:r>
            <a:endParaRPr lang="en-AU" sz="1200" dirty="0"/>
          </a:p>
        </c:rich>
      </c:tx>
      <c:layout>
        <c:manualLayout>
          <c:xMode val="edge"/>
          <c:yMode val="edge"/>
          <c:x val="0.21602736135851044"/>
          <c:y val="4.2937332793742913E-2"/>
        </c:manualLayout>
      </c:layout>
      <c:overlay val="0"/>
      <c:spPr>
        <a:noFill/>
        <a:ln>
          <a:noFill/>
        </a:ln>
        <a:effectLst/>
      </c:spPr>
      <c:txPr>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22798498014973"/>
          <c:y val="0.14076683371655749"/>
          <c:w val="0.3752393172004686"/>
          <c:h val="0.54263355961645809"/>
        </c:manualLayout>
      </c:layout>
      <c:doughnutChart>
        <c:varyColors val="1"/>
        <c:ser>
          <c:idx val="0"/>
          <c:order val="0"/>
          <c:explosion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23FF-44A1-89D1-099F4F5FC5C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23FF-44A1-89D1-099F4F5FC5C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23FF-44A1-89D1-099F4F5FC5C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Sheet1!$A$46:$A$49</c:f>
              <c:strCache>
                <c:ptCount val="4"/>
                <c:pt idx="0">
                  <c:v>General disputes</c:v>
                </c:pt>
                <c:pt idx="1">
                  <c:v>Industry Code disputes (predominantly franchising)</c:v>
                </c:pt>
                <c:pt idx="2">
                  <c:v>ATO/AAT Disputes</c:v>
                </c:pt>
                <c:pt idx="3">
                  <c:v>General assistance and info</c:v>
                </c:pt>
              </c:strCache>
            </c:strRef>
          </c:cat>
          <c:val>
            <c:numRef>
              <c:f>Sheet1!$B$46:$B$49</c:f>
              <c:numCache>
                <c:formatCode>0%</c:formatCode>
                <c:ptCount val="4"/>
                <c:pt idx="0">
                  <c:v>0.63</c:v>
                </c:pt>
                <c:pt idx="1">
                  <c:v>7.0000000000000007E-2</c:v>
                </c:pt>
                <c:pt idx="2">
                  <c:v>0.11</c:v>
                </c:pt>
                <c:pt idx="3">
                  <c:v>0.18</c:v>
                </c:pt>
              </c:numCache>
            </c:numRef>
          </c:val>
          <c:extLst xmlns:c16r2="http://schemas.microsoft.com/office/drawing/2015/06/chart">
            <c:ext xmlns:c16="http://schemas.microsoft.com/office/drawing/2014/chart" uri="{C3380CC4-5D6E-409C-BE32-E72D297353CC}">
              <c16:uniqueId val="{00000000-3E74-45B0-80E3-D5D325990C36}"/>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7526964025910901"/>
          <c:y val="0.11427855645363326"/>
          <c:w val="0.39251305707998624"/>
          <c:h val="0.6947892638265704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49786" cy="496967"/>
          </a:xfrm>
          <a:prstGeom prst="rect">
            <a:avLst/>
          </a:prstGeom>
        </p:spPr>
        <p:txBody>
          <a:bodyPr vert="horz" lIns="91507" tIns="45753" rIns="91507" bIns="45753" rtlCol="0"/>
          <a:lstStyle>
            <a:lvl1pPr algn="l">
              <a:defRPr sz="1200"/>
            </a:lvl1pPr>
          </a:lstStyle>
          <a:p>
            <a:endParaRPr lang="en-AU" dirty="0"/>
          </a:p>
        </p:txBody>
      </p:sp>
      <p:sp>
        <p:nvSpPr>
          <p:cNvPr id="3" name="Date Placeholder 2"/>
          <p:cNvSpPr>
            <a:spLocks noGrp="1"/>
          </p:cNvSpPr>
          <p:nvPr>
            <p:ph type="dt" sz="quarter" idx="1"/>
          </p:nvPr>
        </p:nvSpPr>
        <p:spPr>
          <a:xfrm>
            <a:off x="3855842" y="3"/>
            <a:ext cx="2949786" cy="496967"/>
          </a:xfrm>
          <a:prstGeom prst="rect">
            <a:avLst/>
          </a:prstGeom>
        </p:spPr>
        <p:txBody>
          <a:bodyPr vert="horz" lIns="91507" tIns="45753" rIns="91507" bIns="45753" rtlCol="0"/>
          <a:lstStyle>
            <a:lvl1pPr algn="r">
              <a:defRPr sz="1200"/>
            </a:lvl1pPr>
          </a:lstStyle>
          <a:p>
            <a:fld id="{8FA88C15-6818-4F25-A08D-1212A87DB615}" type="datetimeFigureOut">
              <a:rPr lang="en-AU" smtClean="0"/>
              <a:t>18/01/2021</a:t>
            </a:fld>
            <a:endParaRPr lang="en-AU" dirty="0"/>
          </a:p>
        </p:txBody>
      </p:sp>
      <p:sp>
        <p:nvSpPr>
          <p:cNvPr id="4" name="Footer Placeholder 3"/>
          <p:cNvSpPr>
            <a:spLocks noGrp="1"/>
          </p:cNvSpPr>
          <p:nvPr>
            <p:ph type="ftr" sz="quarter" idx="2"/>
          </p:nvPr>
        </p:nvSpPr>
        <p:spPr>
          <a:xfrm>
            <a:off x="5" y="9440649"/>
            <a:ext cx="2949786" cy="496967"/>
          </a:xfrm>
          <a:prstGeom prst="rect">
            <a:avLst/>
          </a:prstGeom>
        </p:spPr>
        <p:txBody>
          <a:bodyPr vert="horz" lIns="91507" tIns="45753" rIns="91507" bIns="45753"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42" y="9440649"/>
            <a:ext cx="2949786" cy="496967"/>
          </a:xfrm>
          <a:prstGeom prst="rect">
            <a:avLst/>
          </a:prstGeom>
        </p:spPr>
        <p:txBody>
          <a:bodyPr vert="horz" lIns="91507" tIns="45753" rIns="91507" bIns="45753" rtlCol="0" anchor="b"/>
          <a:lstStyle>
            <a:lvl1pPr algn="r">
              <a:defRPr sz="1200"/>
            </a:lvl1pPr>
          </a:lstStyle>
          <a:p>
            <a:fld id="{854D3B3D-BBB5-42AC-9656-4E4782686D2F}" type="slidenum">
              <a:rPr lang="en-AU" smtClean="0"/>
              <a:t>‹#›</a:t>
            </a:fld>
            <a:endParaRPr lang="en-AU" dirty="0"/>
          </a:p>
        </p:txBody>
      </p:sp>
    </p:spTree>
    <p:extLst>
      <p:ext uri="{BB962C8B-B14F-4D97-AF65-F5344CB8AC3E}">
        <p14:creationId xmlns:p14="http://schemas.microsoft.com/office/powerpoint/2010/main" val="4205776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49786" cy="496967"/>
          </a:xfrm>
          <a:prstGeom prst="rect">
            <a:avLst/>
          </a:prstGeom>
        </p:spPr>
        <p:txBody>
          <a:bodyPr vert="horz" lIns="91507" tIns="45753" rIns="91507" bIns="45753" rtlCol="0"/>
          <a:lstStyle>
            <a:lvl1pPr algn="l">
              <a:defRPr sz="1200"/>
            </a:lvl1pPr>
          </a:lstStyle>
          <a:p>
            <a:endParaRPr lang="en-AU" dirty="0"/>
          </a:p>
        </p:txBody>
      </p:sp>
      <p:sp>
        <p:nvSpPr>
          <p:cNvPr id="3" name="Date Placeholder 2"/>
          <p:cNvSpPr>
            <a:spLocks noGrp="1"/>
          </p:cNvSpPr>
          <p:nvPr>
            <p:ph type="dt" idx="1"/>
          </p:nvPr>
        </p:nvSpPr>
        <p:spPr>
          <a:xfrm>
            <a:off x="3855842" y="3"/>
            <a:ext cx="2949786" cy="496967"/>
          </a:xfrm>
          <a:prstGeom prst="rect">
            <a:avLst/>
          </a:prstGeom>
        </p:spPr>
        <p:txBody>
          <a:bodyPr vert="horz" lIns="91507" tIns="45753" rIns="91507" bIns="45753" rtlCol="0"/>
          <a:lstStyle>
            <a:lvl1pPr algn="r">
              <a:defRPr sz="1200"/>
            </a:lvl1pPr>
          </a:lstStyle>
          <a:p>
            <a:fld id="{F3359930-95F3-44AB-B114-F3AC4B0183E4}" type="datetimeFigureOut">
              <a:rPr lang="en-AU" smtClean="0"/>
              <a:t>18/01/2021</a:t>
            </a:fld>
            <a:endParaRPr lang="en-AU" dirty="0"/>
          </a:p>
        </p:txBody>
      </p:sp>
      <p:sp>
        <p:nvSpPr>
          <p:cNvPr id="4" name="Slide Image Placeholder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07" tIns="45753" rIns="91507" bIns="45753" rtlCol="0" anchor="ctr"/>
          <a:lstStyle/>
          <a:p>
            <a:endParaRPr lang="en-AU" dirty="0"/>
          </a:p>
        </p:txBody>
      </p:sp>
      <p:sp>
        <p:nvSpPr>
          <p:cNvPr id="5" name="Notes Placeholder 4"/>
          <p:cNvSpPr>
            <a:spLocks noGrp="1"/>
          </p:cNvSpPr>
          <p:nvPr>
            <p:ph type="body" sz="quarter" idx="3"/>
          </p:nvPr>
        </p:nvSpPr>
        <p:spPr>
          <a:xfrm>
            <a:off x="680723" y="4721187"/>
            <a:ext cx="5445760" cy="4472702"/>
          </a:xfrm>
          <a:prstGeom prst="rect">
            <a:avLst/>
          </a:prstGeom>
        </p:spPr>
        <p:txBody>
          <a:bodyPr vert="horz" lIns="91507" tIns="45753" rIns="91507" bIns="457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5" y="9440649"/>
            <a:ext cx="2949786" cy="496967"/>
          </a:xfrm>
          <a:prstGeom prst="rect">
            <a:avLst/>
          </a:prstGeom>
        </p:spPr>
        <p:txBody>
          <a:bodyPr vert="horz" lIns="91507" tIns="45753" rIns="91507" bIns="45753"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42" y="9440649"/>
            <a:ext cx="2949786" cy="496967"/>
          </a:xfrm>
          <a:prstGeom prst="rect">
            <a:avLst/>
          </a:prstGeom>
        </p:spPr>
        <p:txBody>
          <a:bodyPr vert="horz" lIns="91507" tIns="45753" rIns="91507" bIns="45753" rtlCol="0" anchor="b"/>
          <a:lstStyle>
            <a:lvl1pPr algn="r">
              <a:defRPr sz="1200"/>
            </a:lvl1pPr>
          </a:lstStyle>
          <a:p>
            <a:fld id="{19BD7D4B-DB05-4FD7-8478-0293294430FF}" type="slidenum">
              <a:rPr lang="en-AU" smtClean="0"/>
              <a:t>‹#›</a:t>
            </a:fld>
            <a:endParaRPr lang="en-AU" dirty="0"/>
          </a:p>
        </p:txBody>
      </p:sp>
    </p:spTree>
    <p:extLst>
      <p:ext uri="{BB962C8B-B14F-4D97-AF65-F5344CB8AC3E}">
        <p14:creationId xmlns:p14="http://schemas.microsoft.com/office/powerpoint/2010/main" val="1034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2</a:t>
            </a:fld>
            <a:endParaRPr lang="en-AU" dirty="0"/>
          </a:p>
        </p:txBody>
      </p:sp>
    </p:spTree>
    <p:extLst>
      <p:ext uri="{BB962C8B-B14F-4D97-AF65-F5344CB8AC3E}">
        <p14:creationId xmlns:p14="http://schemas.microsoft.com/office/powerpoint/2010/main" val="20934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3</a:t>
            </a:fld>
            <a:endParaRPr lang="en-AU" dirty="0"/>
          </a:p>
        </p:txBody>
      </p:sp>
    </p:spTree>
    <p:extLst>
      <p:ext uri="{BB962C8B-B14F-4D97-AF65-F5344CB8AC3E}">
        <p14:creationId xmlns:p14="http://schemas.microsoft.com/office/powerpoint/2010/main" val="289900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4</a:t>
            </a:fld>
            <a:endParaRPr lang="en-AU" dirty="0"/>
          </a:p>
        </p:txBody>
      </p:sp>
    </p:spTree>
    <p:extLst>
      <p:ext uri="{BB962C8B-B14F-4D97-AF65-F5344CB8AC3E}">
        <p14:creationId xmlns:p14="http://schemas.microsoft.com/office/powerpoint/2010/main" val="102919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5</a:t>
            </a:fld>
            <a:endParaRPr lang="en-AU" dirty="0"/>
          </a:p>
        </p:txBody>
      </p:sp>
    </p:spTree>
    <p:extLst>
      <p:ext uri="{BB962C8B-B14F-4D97-AF65-F5344CB8AC3E}">
        <p14:creationId xmlns:p14="http://schemas.microsoft.com/office/powerpoint/2010/main" val="306863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6</a:t>
            </a:fld>
            <a:endParaRPr lang="en-AU" dirty="0"/>
          </a:p>
        </p:txBody>
      </p:sp>
    </p:spTree>
    <p:extLst>
      <p:ext uri="{BB962C8B-B14F-4D97-AF65-F5344CB8AC3E}">
        <p14:creationId xmlns:p14="http://schemas.microsoft.com/office/powerpoint/2010/main" val="153711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8</a:t>
            </a:fld>
            <a:endParaRPr lang="en-AU" dirty="0"/>
          </a:p>
        </p:txBody>
      </p:sp>
    </p:spTree>
    <p:extLst>
      <p:ext uri="{BB962C8B-B14F-4D97-AF65-F5344CB8AC3E}">
        <p14:creationId xmlns:p14="http://schemas.microsoft.com/office/powerpoint/2010/main" val="180518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9</a:t>
            </a:fld>
            <a:endParaRPr lang="en-AU" dirty="0"/>
          </a:p>
        </p:txBody>
      </p:sp>
    </p:spTree>
    <p:extLst>
      <p:ext uri="{BB962C8B-B14F-4D97-AF65-F5344CB8AC3E}">
        <p14:creationId xmlns:p14="http://schemas.microsoft.com/office/powerpoint/2010/main" val="266925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a:t>Title</a:t>
            </a:r>
          </a:p>
          <a:p>
            <a:pPr lvl="3"/>
            <a:r>
              <a:rPr lang="en-AU" dirty="0"/>
              <a:t>Stats</a:t>
            </a:r>
          </a:p>
          <a:p>
            <a:pPr lvl="3"/>
            <a:r>
              <a:rPr lang="en-AU" dirty="0"/>
              <a:t>stats</a:t>
            </a:r>
            <a:br>
              <a:rPr lang="en-AU" dirty="0"/>
            </a:br>
            <a:endParaRPr lang="en-AU" dirty="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a:t>Cases in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a:t>In Progress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a:t>Solved/Out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a:t>Title</a:t>
            </a:r>
            <a:br>
              <a:rPr lang="en-US" dirty="0"/>
            </a:br>
            <a:r>
              <a:rPr lang="en-US" dirty="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a:t>Title</a:t>
            </a:r>
          </a:p>
        </p:txBody>
      </p:sp>
    </p:spTree>
    <p:extLst>
      <p:ext uri="{BB962C8B-B14F-4D97-AF65-F5344CB8AC3E}">
        <p14:creationId xmlns:p14="http://schemas.microsoft.com/office/powerpoint/2010/main" val="5171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795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a:t>Title</a:t>
            </a:r>
          </a:p>
          <a:p>
            <a:pPr lvl="3"/>
            <a:r>
              <a:rPr lang="en-AU" dirty="0"/>
              <a:t>Stats</a:t>
            </a:r>
          </a:p>
          <a:p>
            <a:pPr lvl="3"/>
            <a:r>
              <a:rPr lang="en-AU" dirty="0"/>
              <a:t>stats</a:t>
            </a:r>
            <a:br>
              <a:rPr lang="en-AU" dirty="0"/>
            </a:br>
            <a:endParaRPr lang="en-AU" dirty="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a:t>Cases in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a:t>In Progress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a:t>Solved/Out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a:t>Title</a:t>
            </a:r>
            <a:br>
              <a:rPr lang="en-US" dirty="0"/>
            </a:br>
            <a:r>
              <a:rPr lang="en-US" dirty="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a:t>Title</a:t>
            </a:r>
          </a:p>
        </p:txBody>
      </p:sp>
    </p:spTree>
    <p:extLst>
      <p:ext uri="{BB962C8B-B14F-4D97-AF65-F5344CB8AC3E}">
        <p14:creationId xmlns:p14="http://schemas.microsoft.com/office/powerpoint/2010/main" val="51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795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a:t>Title</a:t>
            </a:r>
          </a:p>
          <a:p>
            <a:pPr lvl="3"/>
            <a:r>
              <a:rPr lang="en-AU" dirty="0"/>
              <a:t>Stats</a:t>
            </a:r>
          </a:p>
          <a:p>
            <a:pPr lvl="3"/>
            <a:r>
              <a:rPr lang="en-AU" dirty="0"/>
              <a:t>stats</a:t>
            </a:r>
            <a:br>
              <a:rPr lang="en-AU" dirty="0"/>
            </a:br>
            <a:endParaRPr lang="en-AU" dirty="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a:t>Cases in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a:t>In Progress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a:t>Solved/Out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a:t>Title</a:t>
            </a:r>
            <a:br>
              <a:rPr lang="en-US" dirty="0"/>
            </a:br>
            <a:r>
              <a:rPr lang="en-US" dirty="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a:t>Title</a:t>
            </a:r>
          </a:p>
        </p:txBody>
      </p:sp>
    </p:spTree>
    <p:extLst>
      <p:ext uri="{BB962C8B-B14F-4D97-AF65-F5344CB8AC3E}">
        <p14:creationId xmlns:p14="http://schemas.microsoft.com/office/powerpoint/2010/main" val="5171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7959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3.0/au/"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mailto:media@asbfeo.gov.au" TargetMode="External"/><Relationship Id="rId4" Type="http://schemas.openxmlformats.org/officeDocument/2006/relationships/hyperlink" Target="http://thenounproject.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asbfeo.gov.au/my-business-health/home" TargetMode="External"/><Relationship Id="rId3" Type="http://schemas.openxmlformats.org/officeDocument/2006/relationships/hyperlink" Target="https://www.asbfeo.gov.au/inquiries/insurance-inquiry" TargetMode="External"/><Relationship Id="rId7" Type="http://schemas.openxmlformats.org/officeDocument/2006/relationships/hyperlink" Target="https://www.asbfeo.gov.au/inquiries/insolvency-practic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aph.gov.au/About_Parliament/Parliamentary_Departments/Parliamentary_Library/pubs/BriefingBook45p/InsolvencyLaws" TargetMode="External"/><Relationship Id="rId5" Type="http://schemas.openxmlformats.org/officeDocument/2006/relationships/hyperlink" Target="https://www.asbfeo.gov.au/justice-for-small-business" TargetMode="External"/><Relationship Id="rId4" Type="http://schemas.openxmlformats.org/officeDocument/2006/relationships/hyperlink" Target="https://www.asbfeo.gov.au/resources/small-business-counts" TargetMode="Externa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hyperlink" Target="https://www.asbfeo.gov.au/news/news-articles/contracts-viewble-media-and-shoppers-network" TargetMode="External"/><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599" r="5502"/>
          <a:stretch/>
        </p:blipFill>
        <p:spPr>
          <a:xfrm>
            <a:off x="0" y="0"/>
            <a:ext cx="9145016" cy="6858000"/>
          </a:xfrm>
          <a:prstGeom prst="rect">
            <a:avLst/>
          </a:prstGeom>
        </p:spPr>
      </p:pic>
      <p:sp>
        <p:nvSpPr>
          <p:cNvPr id="14" name="Rounded Rectangle 40"/>
          <p:cNvSpPr/>
          <p:nvPr/>
        </p:nvSpPr>
        <p:spPr>
          <a:xfrm>
            <a:off x="251520" y="4869160"/>
            <a:ext cx="4536504" cy="18002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395536" y="4869160"/>
            <a:ext cx="4392488" cy="1754326"/>
          </a:xfrm>
          <a:prstGeom prst="rect">
            <a:avLst/>
          </a:prstGeom>
          <a:noFill/>
        </p:spPr>
        <p:txBody>
          <a:bodyPr wrap="square" rtlCol="0">
            <a:spAutoFit/>
          </a:bodyPr>
          <a:lstStyle/>
          <a:p>
            <a:r>
              <a:rPr lang="en-AU" sz="4000" b="1" kern="1200" dirty="0" smtClean="0">
                <a:solidFill>
                  <a:schemeClr val="bg1"/>
                </a:solidFill>
                <a:effectLst/>
              </a:rPr>
              <a:t>Quarterly Report</a:t>
            </a:r>
          </a:p>
          <a:p>
            <a:r>
              <a:rPr lang="en-AU" sz="2000" b="1" dirty="0" smtClean="0">
                <a:solidFill>
                  <a:schemeClr val="bg1"/>
                </a:solidFill>
              </a:rPr>
              <a:t>Q4 [October-December] 2020 </a:t>
            </a:r>
            <a:endParaRPr lang="en-AU" sz="2000" b="1" baseline="0" dirty="0" smtClean="0">
              <a:solidFill>
                <a:schemeClr val="bg1"/>
              </a:solidFill>
            </a:endParaRPr>
          </a:p>
          <a:p>
            <a:endParaRPr lang="en-AU" sz="1200" baseline="0" dirty="0" smtClean="0">
              <a:solidFill>
                <a:schemeClr val="bg1"/>
              </a:solidFill>
            </a:endParaRPr>
          </a:p>
          <a:p>
            <a:r>
              <a:rPr lang="en-AU" sz="1800" b="1" kern="1200" dirty="0" smtClean="0">
                <a:solidFill>
                  <a:schemeClr val="bg1"/>
                </a:solidFill>
                <a:effectLst/>
                <a:latin typeface="+mn-lt"/>
                <a:ea typeface="+mn-ea"/>
                <a:cs typeface="+mn-cs"/>
              </a:rPr>
              <a:t>Australian Small Business </a:t>
            </a:r>
            <a:br>
              <a:rPr lang="en-AU" sz="1800" b="1" kern="1200" dirty="0" smtClean="0">
                <a:solidFill>
                  <a:schemeClr val="bg1"/>
                </a:solidFill>
                <a:effectLst/>
                <a:latin typeface="+mn-lt"/>
                <a:ea typeface="+mn-ea"/>
                <a:cs typeface="+mn-cs"/>
              </a:rPr>
            </a:br>
            <a:r>
              <a:rPr lang="en-AU" sz="1800" b="1" kern="1200" dirty="0" smtClean="0">
                <a:solidFill>
                  <a:schemeClr val="bg1"/>
                </a:solidFill>
                <a:effectLst/>
                <a:latin typeface="+mn-lt"/>
                <a:ea typeface="+mn-ea"/>
                <a:cs typeface="+mn-cs"/>
              </a:rPr>
              <a:t>and Family Enterprise Ombudsman</a:t>
            </a:r>
            <a:endParaRPr lang="en-AU" sz="1800" b="1" kern="1200" dirty="0">
              <a:solidFill>
                <a:schemeClr val="bg1"/>
              </a:solidFill>
              <a:effectLst/>
              <a:latin typeface="+mn-lt"/>
              <a:ea typeface="+mn-ea"/>
              <a:cs typeface="+mn-cs"/>
            </a:endParaRPr>
          </a:p>
        </p:txBody>
      </p:sp>
      <p:sp>
        <p:nvSpPr>
          <p:cNvPr id="16" name="Rounded Rectangle 40"/>
          <p:cNvSpPr/>
          <p:nvPr/>
        </p:nvSpPr>
        <p:spPr>
          <a:xfrm>
            <a:off x="5796136" y="188640"/>
            <a:ext cx="3139217" cy="77148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5086" y="214854"/>
            <a:ext cx="3041315" cy="677159"/>
          </a:xfrm>
          <a:prstGeom prst="rect">
            <a:avLst/>
          </a:prstGeom>
        </p:spPr>
      </p:pic>
    </p:spTree>
    <p:extLst>
      <p:ext uri="{BB962C8B-B14F-4D97-AF65-F5344CB8AC3E}">
        <p14:creationId xmlns:p14="http://schemas.microsoft.com/office/powerpoint/2010/main" val="268781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596962" y="3709787"/>
            <a:ext cx="2295518" cy="2123298"/>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3" name="Rounded Rectangle 12"/>
          <p:cNvSpPr/>
          <p:nvPr/>
        </p:nvSpPr>
        <p:spPr>
          <a:xfrm>
            <a:off x="6596962" y="1268760"/>
            <a:ext cx="2295518" cy="1676760"/>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pic>
        <p:nvPicPr>
          <p:cNvPr id="7" name="Picture 6"/>
          <p:cNvPicPr>
            <a:picLocks noChangeAspect="1"/>
          </p:cNvPicPr>
          <p:nvPr/>
        </p:nvPicPr>
        <p:blipFill>
          <a:blip r:embed="rId2"/>
          <a:stretch>
            <a:fillRect/>
          </a:stretch>
        </p:blipFill>
        <p:spPr>
          <a:xfrm>
            <a:off x="319116" y="3595807"/>
            <a:ext cx="6197596" cy="3073553"/>
          </a:xfrm>
          <a:prstGeom prst="rect">
            <a:avLst/>
          </a:prstGeom>
        </p:spPr>
      </p:pic>
      <p:pic>
        <p:nvPicPr>
          <p:cNvPr id="1026" name="Chart 1" descr="Chart type: Clustered Column. 'Total' by 'Month'&#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6" y="691686"/>
            <a:ext cx="6194446" cy="28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1520" y="200253"/>
            <a:ext cx="3384376" cy="492443"/>
          </a:xfrm>
          <a:prstGeom prst="rect">
            <a:avLst/>
          </a:prstGeom>
          <a:noFill/>
        </p:spPr>
        <p:txBody>
          <a:bodyPr wrap="square" rtlCol="0">
            <a:spAutoFit/>
          </a:bodyPr>
          <a:lstStyle/>
          <a:p>
            <a:r>
              <a:rPr lang="en-AU" sz="2600" b="1" dirty="0">
                <a:solidFill>
                  <a:srgbClr val="193264"/>
                </a:solidFill>
                <a:latin typeface="+mj-lt"/>
              </a:rPr>
              <a:t>Stats</a:t>
            </a:r>
            <a:r>
              <a:rPr lang="en-AU" dirty="0" smtClean="0"/>
              <a:t> </a:t>
            </a:r>
            <a:r>
              <a:rPr lang="en-AU" sz="2600" b="1" dirty="0">
                <a:solidFill>
                  <a:srgbClr val="193264"/>
                </a:solidFill>
                <a:latin typeface="+mj-lt"/>
              </a:rPr>
              <a:t>Snapshot</a:t>
            </a:r>
          </a:p>
        </p:txBody>
      </p:sp>
      <p:sp>
        <p:nvSpPr>
          <p:cNvPr id="6" name="TextBox 5"/>
          <p:cNvSpPr txBox="1"/>
          <p:nvPr/>
        </p:nvSpPr>
        <p:spPr>
          <a:xfrm>
            <a:off x="6665910" y="3905840"/>
            <a:ext cx="2160240" cy="1785104"/>
          </a:xfrm>
          <a:prstGeom prst="rect">
            <a:avLst/>
          </a:prstGeom>
          <a:noFill/>
        </p:spPr>
        <p:txBody>
          <a:bodyPr wrap="square" rtlCol="0">
            <a:spAutoFit/>
          </a:bodyPr>
          <a:lstStyle/>
          <a:p>
            <a:r>
              <a:rPr lang="en-AU" sz="1100" dirty="0" smtClean="0">
                <a:solidFill>
                  <a:srgbClr val="FFFFFF"/>
                </a:solidFill>
              </a:rPr>
              <a:t>Payment times have increased on average by 8.6 days between December 2019 and December 2020. The industry with the biggest increase in payment times is the </a:t>
            </a:r>
            <a:r>
              <a:rPr lang="en-AU" sz="1100" dirty="0">
                <a:solidFill>
                  <a:srgbClr val="FFFFFF"/>
                </a:solidFill>
              </a:rPr>
              <a:t>‘Administrative and Support Services’ </a:t>
            </a:r>
            <a:r>
              <a:rPr lang="en-AU" sz="1100" dirty="0" smtClean="0">
                <a:solidFill>
                  <a:srgbClr val="FFFFFF"/>
                </a:solidFill>
              </a:rPr>
              <a:t>industry, with an increase of 46 days in payment times for the same period.</a:t>
            </a:r>
            <a:endParaRPr lang="en-AU" sz="1100" dirty="0">
              <a:solidFill>
                <a:srgbClr val="FFFFFF"/>
              </a:solidFill>
            </a:endParaRPr>
          </a:p>
        </p:txBody>
      </p:sp>
      <p:sp>
        <p:nvSpPr>
          <p:cNvPr id="9" name="TextBox 8"/>
          <p:cNvSpPr txBox="1"/>
          <p:nvPr/>
        </p:nvSpPr>
        <p:spPr>
          <a:xfrm>
            <a:off x="6665910" y="1361344"/>
            <a:ext cx="2088232" cy="1446550"/>
          </a:xfrm>
          <a:prstGeom prst="rect">
            <a:avLst/>
          </a:prstGeom>
          <a:noFill/>
        </p:spPr>
        <p:txBody>
          <a:bodyPr wrap="square" rtlCol="0">
            <a:spAutoFit/>
          </a:bodyPr>
          <a:lstStyle/>
          <a:p>
            <a:r>
              <a:rPr lang="en-AU" sz="1100" dirty="0" smtClean="0">
                <a:solidFill>
                  <a:srgbClr val="FFFFFF"/>
                </a:solidFill>
              </a:rPr>
              <a:t>The latest ASIC data </a:t>
            </a:r>
            <a:r>
              <a:rPr lang="en-AU" sz="1100" dirty="0">
                <a:solidFill>
                  <a:srgbClr val="FFFFFF"/>
                </a:solidFill>
              </a:rPr>
              <a:t>shows external administrator appointments were up by 23% in December 2020 and economists are predicting the number of businesses entering voluntary administration to rise this </a:t>
            </a:r>
            <a:r>
              <a:rPr lang="en-AU" sz="1100" dirty="0" smtClean="0">
                <a:solidFill>
                  <a:srgbClr val="FFFFFF"/>
                </a:solidFill>
              </a:rPr>
              <a:t>year.</a:t>
            </a:r>
            <a:endParaRPr lang="en-AU" sz="1100" dirty="0">
              <a:solidFill>
                <a:srgbClr val="FFFFFF"/>
              </a:solidFill>
            </a:endParaRPr>
          </a:p>
        </p:txBody>
      </p:sp>
      <p:sp>
        <p:nvSpPr>
          <p:cNvPr id="10" name="TextBox 9"/>
          <p:cNvSpPr txBox="1"/>
          <p:nvPr/>
        </p:nvSpPr>
        <p:spPr>
          <a:xfrm>
            <a:off x="329003" y="3308685"/>
            <a:ext cx="2952328" cy="200055"/>
          </a:xfrm>
          <a:prstGeom prst="rect">
            <a:avLst/>
          </a:prstGeom>
          <a:noFill/>
        </p:spPr>
        <p:txBody>
          <a:bodyPr wrap="square" rtlCol="0">
            <a:spAutoFit/>
          </a:bodyPr>
          <a:lstStyle/>
          <a:p>
            <a:r>
              <a:rPr lang="en-AU" sz="700" i="1" dirty="0" smtClean="0"/>
              <a:t>Source: </a:t>
            </a:r>
            <a:r>
              <a:rPr lang="en-AU" sz="700" i="1" dirty="0" err="1" smtClean="0"/>
              <a:t>CreidtorWatch</a:t>
            </a:r>
            <a:r>
              <a:rPr lang="en-AU" sz="700" i="1" dirty="0" smtClean="0"/>
              <a:t> calculations of </a:t>
            </a:r>
            <a:r>
              <a:rPr lang="en-AU" sz="700" i="1" dirty="0"/>
              <a:t>ASIC data December 2020 </a:t>
            </a:r>
            <a:endParaRPr lang="en-AU" sz="700" dirty="0"/>
          </a:p>
        </p:txBody>
      </p:sp>
      <p:sp>
        <p:nvSpPr>
          <p:cNvPr id="11" name="TextBox 10"/>
          <p:cNvSpPr txBox="1"/>
          <p:nvPr/>
        </p:nvSpPr>
        <p:spPr>
          <a:xfrm>
            <a:off x="319116" y="6445107"/>
            <a:ext cx="2952328" cy="200055"/>
          </a:xfrm>
          <a:prstGeom prst="rect">
            <a:avLst/>
          </a:prstGeom>
          <a:noFill/>
        </p:spPr>
        <p:txBody>
          <a:bodyPr wrap="square" rtlCol="0">
            <a:spAutoFit/>
          </a:bodyPr>
          <a:lstStyle/>
          <a:p>
            <a:r>
              <a:rPr lang="en-AU" sz="700" i="1" dirty="0" smtClean="0"/>
              <a:t>Source: </a:t>
            </a:r>
            <a:r>
              <a:rPr lang="en-AU" sz="700" i="1" dirty="0" err="1" smtClean="0"/>
              <a:t>CreditorWatch</a:t>
            </a:r>
            <a:r>
              <a:rPr lang="en-AU" sz="700" i="1" dirty="0" smtClean="0"/>
              <a:t> December 2020 data</a:t>
            </a:r>
            <a:endParaRPr lang="en-AU" sz="700" dirty="0"/>
          </a:p>
        </p:txBody>
      </p:sp>
      <p:sp>
        <p:nvSpPr>
          <p:cNvPr id="12" name="TextBox 11"/>
          <p:cNvSpPr txBox="1"/>
          <p:nvPr/>
        </p:nvSpPr>
        <p:spPr>
          <a:xfrm>
            <a:off x="8676273" y="6597352"/>
            <a:ext cx="467544" cy="200055"/>
          </a:xfrm>
          <a:prstGeom prst="rect">
            <a:avLst/>
          </a:prstGeom>
          <a:noFill/>
        </p:spPr>
        <p:txBody>
          <a:bodyPr wrap="square" rtlCol="0">
            <a:spAutoFit/>
          </a:bodyPr>
          <a:lstStyle/>
          <a:p>
            <a:pPr algn="ctr"/>
            <a:r>
              <a:rPr lang="en-AU" sz="700" dirty="0" smtClean="0"/>
              <a:t>12</a:t>
            </a:r>
            <a:endParaRPr lang="en-AU" sz="1050" dirty="0"/>
          </a:p>
        </p:txBody>
      </p:sp>
    </p:spTree>
    <p:extLst>
      <p:ext uri="{BB962C8B-B14F-4D97-AF65-F5344CB8AC3E}">
        <p14:creationId xmlns:p14="http://schemas.microsoft.com/office/powerpoint/2010/main" val="162879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553" y="128244"/>
            <a:ext cx="2026192" cy="492443"/>
          </a:xfrm>
          <a:prstGeom prst="rect">
            <a:avLst/>
          </a:prstGeom>
          <a:noFill/>
        </p:spPr>
        <p:txBody>
          <a:bodyPr wrap="square" rtlCol="0">
            <a:spAutoFit/>
          </a:bodyPr>
          <a:lstStyle/>
          <a:p>
            <a:r>
              <a:rPr lang="en-AU" sz="2600" b="1" dirty="0">
                <a:solidFill>
                  <a:srgbClr val="193264"/>
                </a:solidFill>
                <a:latin typeface="+mj-lt"/>
              </a:rPr>
              <a:t>Next steps</a:t>
            </a:r>
            <a:endParaRPr lang="en-AU" sz="2600" b="1" dirty="0">
              <a:solidFill>
                <a:srgbClr val="FF0000"/>
              </a:solidFill>
              <a:latin typeface="+mj-lt"/>
            </a:endParaRPr>
          </a:p>
        </p:txBody>
      </p:sp>
      <p:sp>
        <p:nvSpPr>
          <p:cNvPr id="6" name="Rounded Rectangle 5"/>
          <p:cNvSpPr/>
          <p:nvPr/>
        </p:nvSpPr>
        <p:spPr>
          <a:xfrm>
            <a:off x="960183" y="667262"/>
            <a:ext cx="7810261" cy="2120680"/>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7" name="Rounded Rectangle 6"/>
          <p:cNvSpPr/>
          <p:nvPr/>
        </p:nvSpPr>
        <p:spPr>
          <a:xfrm>
            <a:off x="255906" y="705823"/>
            <a:ext cx="585615" cy="2099207"/>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8" name="TextBox 7"/>
          <p:cNvSpPr txBox="1"/>
          <p:nvPr/>
        </p:nvSpPr>
        <p:spPr>
          <a:xfrm rot="16200000">
            <a:off x="-295443" y="1607107"/>
            <a:ext cx="1688312" cy="369332"/>
          </a:xfrm>
          <a:prstGeom prst="rect">
            <a:avLst/>
          </a:prstGeom>
          <a:noFill/>
        </p:spPr>
        <p:txBody>
          <a:bodyPr wrap="square" rtlCol="0">
            <a:spAutoFit/>
          </a:bodyPr>
          <a:lstStyle/>
          <a:p>
            <a:pPr algn="ctr"/>
            <a:r>
              <a:rPr lang="en-AU" b="1" dirty="0">
                <a:solidFill>
                  <a:schemeClr val="bg1"/>
                </a:solidFill>
              </a:rPr>
              <a:t>OUTREACH</a:t>
            </a:r>
          </a:p>
        </p:txBody>
      </p:sp>
      <p:sp>
        <p:nvSpPr>
          <p:cNvPr id="9" name="Rounded Rectangle 8"/>
          <p:cNvSpPr/>
          <p:nvPr/>
        </p:nvSpPr>
        <p:spPr>
          <a:xfrm>
            <a:off x="260139" y="2956986"/>
            <a:ext cx="585615" cy="1544296"/>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0" name="Rounded Rectangle 9"/>
          <p:cNvSpPr/>
          <p:nvPr/>
        </p:nvSpPr>
        <p:spPr>
          <a:xfrm>
            <a:off x="929121" y="2997254"/>
            <a:ext cx="7818881" cy="1504028"/>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1" name="TextBox 10"/>
          <p:cNvSpPr txBox="1"/>
          <p:nvPr/>
        </p:nvSpPr>
        <p:spPr>
          <a:xfrm rot="16200000">
            <a:off x="-213063" y="3522440"/>
            <a:ext cx="1564323" cy="369332"/>
          </a:xfrm>
          <a:prstGeom prst="rect">
            <a:avLst/>
          </a:prstGeom>
          <a:noFill/>
        </p:spPr>
        <p:txBody>
          <a:bodyPr wrap="square" rtlCol="0">
            <a:spAutoFit/>
          </a:bodyPr>
          <a:lstStyle/>
          <a:p>
            <a:pPr algn="ctr"/>
            <a:r>
              <a:rPr lang="en-AU" b="1" dirty="0">
                <a:solidFill>
                  <a:schemeClr val="bg1"/>
                </a:solidFill>
              </a:rPr>
              <a:t>ADVOCACY</a:t>
            </a:r>
          </a:p>
        </p:txBody>
      </p:sp>
      <p:sp>
        <p:nvSpPr>
          <p:cNvPr id="12" name="TextBox 11"/>
          <p:cNvSpPr txBox="1"/>
          <p:nvPr/>
        </p:nvSpPr>
        <p:spPr>
          <a:xfrm>
            <a:off x="1024938" y="4725144"/>
            <a:ext cx="7745222" cy="1261884"/>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1100" dirty="0"/>
              <a:t>Further improve the ADR system relating to the mediation and other processes including feedback to help improve the effectiveness of ADR.</a:t>
            </a:r>
          </a:p>
          <a:p>
            <a:pPr marL="171450" lvl="0" indent="-171450">
              <a:spcAft>
                <a:spcPts val="600"/>
              </a:spcAft>
              <a:buFont typeface="Arial" panose="020B0604020202020204" pitchFamily="34" charset="0"/>
              <a:buChar char="•"/>
            </a:pPr>
            <a:r>
              <a:rPr lang="en-US" sz="1100" dirty="0"/>
              <a:t>Work closely with the Advocacy team to identify emerging trends and systemic issues for small businesses for further research.</a:t>
            </a:r>
          </a:p>
          <a:p>
            <a:pPr marL="171450" lvl="0" indent="-171450">
              <a:spcAft>
                <a:spcPts val="600"/>
              </a:spcAft>
              <a:buFont typeface="Arial" panose="020B0604020202020204" pitchFamily="34" charset="0"/>
              <a:buChar char="•"/>
            </a:pPr>
            <a:r>
              <a:rPr lang="en-US" sz="1100" dirty="0"/>
              <a:t>Further refine the ADR process under the Dairy, Franchising, Horticulture and Oil Codes of Conduct, including processes that enable small businesses to access both mediation and arbitration </a:t>
            </a:r>
            <a:r>
              <a:rPr lang="en-US" sz="1100" dirty="0" smtClean="0"/>
              <a:t>under </a:t>
            </a:r>
            <a:r>
              <a:rPr lang="en-US" sz="1100" dirty="0"/>
              <a:t>the relevant Codes</a:t>
            </a:r>
            <a:r>
              <a:rPr lang="en-US" sz="1100" dirty="0" smtClean="0"/>
              <a:t>.</a:t>
            </a:r>
            <a:endParaRPr lang="en-US" sz="1100" dirty="0"/>
          </a:p>
        </p:txBody>
      </p:sp>
      <p:sp>
        <p:nvSpPr>
          <p:cNvPr id="13" name="Rounded Rectangle 12"/>
          <p:cNvSpPr/>
          <p:nvPr/>
        </p:nvSpPr>
        <p:spPr>
          <a:xfrm>
            <a:off x="268991" y="4645299"/>
            <a:ext cx="585615" cy="1898898"/>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4" name="Rounded Rectangle 13"/>
          <p:cNvSpPr/>
          <p:nvPr/>
        </p:nvSpPr>
        <p:spPr>
          <a:xfrm>
            <a:off x="971599" y="4645299"/>
            <a:ext cx="7810261" cy="1872208"/>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rot="16200000">
            <a:off x="-292100" y="5423922"/>
            <a:ext cx="1702929" cy="369332"/>
          </a:xfrm>
          <a:prstGeom prst="rect">
            <a:avLst/>
          </a:prstGeom>
          <a:noFill/>
        </p:spPr>
        <p:txBody>
          <a:bodyPr wrap="square" rtlCol="0">
            <a:spAutoFit/>
          </a:bodyPr>
          <a:lstStyle/>
          <a:p>
            <a:pPr algn="ctr"/>
            <a:r>
              <a:rPr lang="en-AU" b="1" dirty="0">
                <a:solidFill>
                  <a:schemeClr val="bg1"/>
                </a:solidFill>
              </a:rPr>
              <a:t>ASSISTANCE</a:t>
            </a:r>
          </a:p>
        </p:txBody>
      </p:sp>
      <p:sp>
        <p:nvSpPr>
          <p:cNvPr id="16" name="Rectangle 15"/>
          <p:cNvSpPr/>
          <p:nvPr/>
        </p:nvSpPr>
        <p:spPr>
          <a:xfrm>
            <a:off x="1056820" y="734207"/>
            <a:ext cx="7639818" cy="2070823"/>
          </a:xfrm>
          <a:prstGeom prst="rect">
            <a:avLst/>
          </a:prstGeom>
        </p:spPr>
        <p:txBody>
          <a:bodyPr wrap="square">
            <a:spAutoFit/>
          </a:bodyPr>
          <a:lstStyle/>
          <a:p>
            <a:pPr marL="144000" indent="-144000">
              <a:lnSpc>
                <a:spcPct val="112000"/>
              </a:lnSpc>
              <a:spcAft>
                <a:spcPts val="600"/>
              </a:spcAft>
              <a:buFont typeface="Arial" panose="020B0604020202020204" pitchFamily="34" charset="0"/>
              <a:buChar char="•"/>
            </a:pPr>
            <a:r>
              <a:rPr lang="en-US" sz="1100" dirty="0" err="1"/>
              <a:t>Publicise</a:t>
            </a:r>
            <a:r>
              <a:rPr lang="en-US" sz="1100" dirty="0"/>
              <a:t> the release of the </a:t>
            </a:r>
            <a:r>
              <a:rPr lang="en-US" sz="1100" i="1" dirty="0" smtClean="0"/>
              <a:t>Introductory Guide to Business Succession Planning</a:t>
            </a:r>
            <a:r>
              <a:rPr lang="en-US" sz="1100" dirty="0" smtClean="0"/>
              <a:t>. Done in cooperation with Family Business </a:t>
            </a:r>
            <a:r>
              <a:rPr lang="en-US" sz="1100" dirty="0" smtClean="0"/>
              <a:t>Australia.</a:t>
            </a:r>
            <a:endParaRPr lang="en-US" sz="1100" dirty="0" smtClean="0"/>
          </a:p>
          <a:p>
            <a:pPr marL="144000" indent="-144000">
              <a:lnSpc>
                <a:spcPct val="112000"/>
              </a:lnSpc>
              <a:spcAft>
                <a:spcPts val="600"/>
              </a:spcAft>
              <a:buFont typeface="Arial" panose="020B0604020202020204" pitchFamily="34" charset="0"/>
              <a:buChar char="•"/>
            </a:pPr>
            <a:r>
              <a:rPr lang="en-US" sz="1100" dirty="0" smtClean="0"/>
              <a:t>Provide </a:t>
            </a:r>
            <a:r>
              <a:rPr lang="en-US" sz="1100" dirty="0"/>
              <a:t>marketing support to the PPSR </a:t>
            </a:r>
            <a:r>
              <a:rPr lang="en-US" sz="1100" dirty="0" smtClean="0"/>
              <a:t>Review.</a:t>
            </a:r>
            <a:endParaRPr lang="en-US" sz="1100" dirty="0"/>
          </a:p>
          <a:p>
            <a:pPr marL="144000" lvl="0" indent="-144000">
              <a:lnSpc>
                <a:spcPct val="112000"/>
              </a:lnSpc>
              <a:spcAft>
                <a:spcPts val="600"/>
              </a:spcAft>
              <a:buFont typeface="Arial" panose="020B0604020202020204" pitchFamily="34" charset="0"/>
              <a:buChar char="•"/>
            </a:pPr>
            <a:r>
              <a:rPr lang="en-US" sz="1100" dirty="0" smtClean="0"/>
              <a:t>Refresh the My Business Health portal and promote via </a:t>
            </a:r>
            <a:r>
              <a:rPr lang="en-US" sz="1100" dirty="0"/>
              <a:t>social </a:t>
            </a:r>
            <a:r>
              <a:rPr lang="en-US" sz="1100" dirty="0" smtClean="0"/>
              <a:t>media advertising.</a:t>
            </a:r>
          </a:p>
          <a:p>
            <a:pPr marL="144000" lvl="0" indent="-144000">
              <a:lnSpc>
                <a:spcPct val="112000"/>
              </a:lnSpc>
              <a:spcAft>
                <a:spcPts val="600"/>
              </a:spcAft>
              <a:buFont typeface="Arial" panose="020B0604020202020204" pitchFamily="34" charset="0"/>
              <a:buChar char="•"/>
            </a:pPr>
            <a:r>
              <a:rPr lang="en-US" sz="1100" dirty="0" smtClean="0"/>
              <a:t>Promote Beyond Blue’s </a:t>
            </a:r>
            <a:r>
              <a:rPr lang="en-US" sz="1100" i="1" dirty="0" err="1" smtClean="0"/>
              <a:t>NewAccess</a:t>
            </a:r>
            <a:r>
              <a:rPr lang="en-US" sz="1100" i="1" dirty="0" smtClean="0"/>
              <a:t> for Small Business </a:t>
            </a:r>
            <a:r>
              <a:rPr lang="en-US" sz="1100" dirty="0" smtClean="0"/>
              <a:t>service.</a:t>
            </a:r>
            <a:endParaRPr lang="en-US" sz="1100" dirty="0"/>
          </a:p>
          <a:p>
            <a:pPr marL="144000" lvl="0" indent="-144000">
              <a:lnSpc>
                <a:spcPct val="112000"/>
              </a:lnSpc>
              <a:spcAft>
                <a:spcPts val="600"/>
              </a:spcAft>
              <a:buFont typeface="Arial" panose="020B0604020202020204" pitchFamily="34" charset="0"/>
              <a:buChar char="•"/>
            </a:pPr>
            <a:r>
              <a:rPr lang="en-US" sz="1100" dirty="0"/>
              <a:t>Continue to produce videos and develop materials to support small businesses impacted by COVID-19.</a:t>
            </a:r>
          </a:p>
          <a:p>
            <a:pPr marL="144000" lvl="0" indent="-144000">
              <a:lnSpc>
                <a:spcPct val="112000"/>
              </a:lnSpc>
              <a:spcAft>
                <a:spcPts val="600"/>
              </a:spcAft>
              <a:buFont typeface="Arial" panose="020B0604020202020204" pitchFamily="34" charset="0"/>
              <a:buChar char="•"/>
            </a:pPr>
            <a:r>
              <a:rPr lang="en-US" sz="1100" dirty="0"/>
              <a:t>Focus on social media and developing ASBFEO’s persona and brand </a:t>
            </a:r>
            <a:r>
              <a:rPr lang="en-US" sz="1100" dirty="0" smtClean="0"/>
              <a:t>identity.</a:t>
            </a:r>
          </a:p>
          <a:p>
            <a:pPr marL="144000" lvl="0" indent="-144000">
              <a:lnSpc>
                <a:spcPct val="112000"/>
              </a:lnSpc>
              <a:spcAft>
                <a:spcPts val="600"/>
              </a:spcAft>
              <a:buFont typeface="Arial" panose="020B0604020202020204" pitchFamily="34" charset="0"/>
              <a:buChar char="•"/>
            </a:pPr>
            <a:r>
              <a:rPr lang="en-US" sz="1100" dirty="0"/>
              <a:t>Continue to </a:t>
            </a:r>
            <a:r>
              <a:rPr lang="en-US" sz="1100" dirty="0" smtClean="0"/>
              <a:t>promote awareness </a:t>
            </a:r>
            <a:r>
              <a:rPr lang="en-US" sz="1100" dirty="0" smtClean="0"/>
              <a:t>about </a:t>
            </a:r>
            <a:r>
              <a:rPr lang="en-US" sz="1100" dirty="0" smtClean="0"/>
              <a:t>the Horticulture</a:t>
            </a:r>
            <a:r>
              <a:rPr lang="en-US" sz="1100" dirty="0"/>
              <a:t>, Dairy, Oil and </a:t>
            </a:r>
            <a:r>
              <a:rPr lang="en-US" sz="1100" dirty="0" smtClean="0"/>
              <a:t>Franchising Codes</a:t>
            </a:r>
            <a:r>
              <a:rPr lang="en-US" sz="1100" dirty="0"/>
              <a:t> </a:t>
            </a:r>
            <a:r>
              <a:rPr lang="en-US" sz="1100" dirty="0" smtClean="0"/>
              <a:t>of Conduct.</a:t>
            </a:r>
            <a:endParaRPr lang="en-US" sz="1100" dirty="0"/>
          </a:p>
        </p:txBody>
      </p:sp>
      <p:sp>
        <p:nvSpPr>
          <p:cNvPr id="17" name="Rectangle 16"/>
          <p:cNvSpPr/>
          <p:nvPr/>
        </p:nvSpPr>
        <p:spPr>
          <a:xfrm>
            <a:off x="1056820" y="2996952"/>
            <a:ext cx="7732404" cy="1169551"/>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00" dirty="0" smtClean="0"/>
              <a:t>Finalise </a:t>
            </a:r>
            <a:r>
              <a:rPr lang="en-AU" sz="1100" dirty="0"/>
              <a:t>and release the report into what a good tax system looks like for small business. </a:t>
            </a:r>
          </a:p>
          <a:p>
            <a:pPr marL="171450" lvl="0" indent="-171450">
              <a:spcAft>
                <a:spcPts val="600"/>
              </a:spcAft>
              <a:buFont typeface="Arial" panose="020B0604020202020204" pitchFamily="34" charset="0"/>
              <a:buChar char="•"/>
            </a:pPr>
            <a:r>
              <a:rPr lang="en-AU" sz="1100" dirty="0" smtClean="0"/>
              <a:t>Release </a:t>
            </a:r>
            <a:r>
              <a:rPr lang="en-AU" sz="1100" dirty="0"/>
              <a:t>the PPSR Review report. </a:t>
            </a:r>
          </a:p>
          <a:p>
            <a:pPr marL="171450" lvl="0" indent="-171450">
              <a:spcAft>
                <a:spcPts val="600"/>
              </a:spcAft>
              <a:buFont typeface="Arial" panose="020B0604020202020204" pitchFamily="34" charset="0"/>
              <a:buChar char="•"/>
            </a:pPr>
            <a:r>
              <a:rPr lang="en-AU" sz="1100" dirty="0" smtClean="0"/>
              <a:t>Finalise </a:t>
            </a:r>
            <a:r>
              <a:rPr lang="en-AU" sz="1100" dirty="0"/>
              <a:t>the review of government procurement. </a:t>
            </a:r>
          </a:p>
          <a:p>
            <a:pPr marL="171450" lvl="0" indent="-171450">
              <a:spcAft>
                <a:spcPts val="600"/>
              </a:spcAft>
              <a:buFont typeface="Arial" panose="020B0604020202020204" pitchFamily="34" charset="0"/>
              <a:buChar char="•"/>
            </a:pPr>
            <a:r>
              <a:rPr lang="en-AU" sz="1100" dirty="0" smtClean="0"/>
              <a:t>Continue </a:t>
            </a:r>
            <a:r>
              <a:rPr lang="en-AU" sz="1100" dirty="0"/>
              <a:t>to advocate for the recommendations made in the COVID-19 Recovery Plan, the Insurance Inquiry, and the Access to Justice Report</a:t>
            </a:r>
            <a:r>
              <a:rPr lang="en-AU" sz="1100" dirty="0" smtClean="0"/>
              <a:t>.</a:t>
            </a:r>
            <a:endParaRPr lang="en-AU" sz="1100" dirty="0"/>
          </a:p>
        </p:txBody>
      </p:sp>
      <p:sp>
        <p:nvSpPr>
          <p:cNvPr id="18" name="TextBox 17"/>
          <p:cNvSpPr txBox="1"/>
          <p:nvPr/>
        </p:nvSpPr>
        <p:spPr>
          <a:xfrm>
            <a:off x="8676273" y="6597352"/>
            <a:ext cx="467544" cy="200055"/>
          </a:xfrm>
          <a:prstGeom prst="rect">
            <a:avLst/>
          </a:prstGeom>
          <a:noFill/>
        </p:spPr>
        <p:txBody>
          <a:bodyPr wrap="square" rtlCol="0">
            <a:spAutoFit/>
          </a:bodyPr>
          <a:lstStyle/>
          <a:p>
            <a:pPr algn="ctr"/>
            <a:fld id="{4AF07FE0-AE2A-41EE-8105-776AF3157FF3}" type="slidenum">
              <a:rPr lang="en-AU" sz="700" dirty="0"/>
              <a:t>11</a:t>
            </a:fld>
            <a:endParaRPr lang="en-AU" sz="1050" dirty="0"/>
          </a:p>
        </p:txBody>
      </p:sp>
    </p:spTree>
    <p:extLst>
      <p:ext uri="{BB962C8B-B14F-4D97-AF65-F5344CB8AC3E}">
        <p14:creationId xmlns:p14="http://schemas.microsoft.com/office/powerpoint/2010/main" val="2532774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3264"/>
        </a:solidFill>
        <a:effectLst/>
      </p:bgPr>
    </p:bg>
    <p:spTree>
      <p:nvGrpSpPr>
        <p:cNvPr id="1" name=""/>
        <p:cNvGrpSpPr/>
        <p:nvPr/>
      </p:nvGrpSpPr>
      <p:grpSpPr>
        <a:xfrm>
          <a:off x="0" y="0"/>
          <a:ext cx="0" cy="0"/>
          <a:chOff x="0" y="0"/>
          <a:chExt cx="0" cy="0"/>
        </a:xfrm>
      </p:grpSpPr>
      <p:sp>
        <p:nvSpPr>
          <p:cNvPr id="4" name="TextBox 3"/>
          <p:cNvSpPr txBox="1"/>
          <p:nvPr/>
        </p:nvSpPr>
        <p:spPr>
          <a:xfrm>
            <a:off x="454248" y="512948"/>
            <a:ext cx="3541687" cy="3200876"/>
          </a:xfrm>
          <a:prstGeom prst="rect">
            <a:avLst/>
          </a:prstGeom>
          <a:noFill/>
        </p:spPr>
        <p:txBody>
          <a:bodyPr wrap="square" rtlCol="0">
            <a:spAutoFit/>
          </a:bodyPr>
          <a:lstStyle/>
          <a:p>
            <a:r>
              <a:rPr lang="en-AU" sz="800" b="1" dirty="0">
                <a:solidFill>
                  <a:schemeClr val="bg1"/>
                </a:solidFill>
              </a:rPr>
              <a:t>Canberra		</a:t>
            </a:r>
          </a:p>
          <a:p>
            <a:r>
              <a:rPr lang="en-AU" sz="800" dirty="0">
                <a:solidFill>
                  <a:schemeClr val="bg1"/>
                </a:solidFill>
              </a:rPr>
              <a:t>Level 2	</a:t>
            </a:r>
          </a:p>
          <a:p>
            <a:r>
              <a:rPr lang="en-AU" sz="800" dirty="0">
                <a:solidFill>
                  <a:schemeClr val="bg1"/>
                </a:solidFill>
              </a:rPr>
              <a:t>15 Moore Street		</a:t>
            </a:r>
          </a:p>
          <a:p>
            <a:r>
              <a:rPr lang="en-AU" sz="800" dirty="0">
                <a:solidFill>
                  <a:schemeClr val="bg1"/>
                </a:solidFill>
              </a:rPr>
              <a:t>Canberra ACT		</a:t>
            </a:r>
          </a:p>
          <a:p>
            <a:endParaRPr lang="en-AU" sz="800" dirty="0">
              <a:solidFill>
                <a:schemeClr val="bg1"/>
              </a:solidFill>
            </a:endParaRPr>
          </a:p>
          <a:p>
            <a:r>
              <a:rPr lang="en-AU" sz="800" b="1" dirty="0">
                <a:solidFill>
                  <a:schemeClr val="bg1"/>
                </a:solidFill>
              </a:rPr>
              <a:t>Sydney</a:t>
            </a:r>
          </a:p>
          <a:p>
            <a:r>
              <a:rPr lang="en-AU" sz="800" dirty="0">
                <a:solidFill>
                  <a:schemeClr val="bg1"/>
                </a:solidFill>
              </a:rPr>
              <a:t>Level 9</a:t>
            </a:r>
          </a:p>
          <a:p>
            <a:r>
              <a:rPr lang="en-AU" sz="800" dirty="0">
                <a:solidFill>
                  <a:schemeClr val="bg1"/>
                </a:solidFill>
              </a:rPr>
              <a:t>255 Elizabeth Street</a:t>
            </a:r>
          </a:p>
          <a:p>
            <a:r>
              <a:rPr lang="en-AU" sz="800" dirty="0">
                <a:solidFill>
                  <a:schemeClr val="bg1"/>
                </a:solidFill>
              </a:rPr>
              <a:t>Sydney NSW 2000</a:t>
            </a:r>
          </a:p>
          <a:p>
            <a:endParaRPr lang="en-AU" sz="800" dirty="0">
              <a:solidFill>
                <a:schemeClr val="bg1"/>
              </a:solidFill>
            </a:endParaRPr>
          </a:p>
          <a:p>
            <a:r>
              <a:rPr lang="en-AU" sz="800" dirty="0">
                <a:solidFill>
                  <a:schemeClr val="bg1"/>
                </a:solidFill>
              </a:rPr>
              <a:t>GPO Box 1791 </a:t>
            </a:r>
          </a:p>
          <a:p>
            <a:r>
              <a:rPr lang="en-AU" sz="800" dirty="0">
                <a:solidFill>
                  <a:schemeClr val="bg1"/>
                </a:solidFill>
              </a:rPr>
              <a:t>Canberra City ACT 2601</a:t>
            </a:r>
            <a:br>
              <a:rPr lang="en-AU" sz="800" dirty="0">
                <a:solidFill>
                  <a:schemeClr val="bg1"/>
                </a:solidFill>
              </a:rPr>
            </a:br>
            <a:endParaRPr lang="en-AU" sz="800" dirty="0">
              <a:solidFill>
                <a:schemeClr val="bg1"/>
              </a:solidFill>
            </a:endParaRPr>
          </a:p>
          <a:p>
            <a:r>
              <a:rPr lang="en-AU" sz="800" dirty="0">
                <a:solidFill>
                  <a:schemeClr val="bg1"/>
                </a:solidFill>
              </a:rPr>
              <a:t>T  1300 650 460</a:t>
            </a:r>
            <a:br>
              <a:rPr lang="en-AU" sz="800" dirty="0">
                <a:solidFill>
                  <a:schemeClr val="bg1"/>
                </a:solidFill>
              </a:rPr>
            </a:br>
            <a:r>
              <a:rPr lang="en-AU" sz="800" dirty="0">
                <a:solidFill>
                  <a:schemeClr val="bg1"/>
                </a:solidFill>
              </a:rPr>
              <a:t>E  info@asbfeo.gov.au</a:t>
            </a:r>
          </a:p>
          <a:p>
            <a:endParaRPr lang="en-AU" sz="800" dirty="0">
              <a:solidFill>
                <a:schemeClr val="bg1"/>
              </a:solidFill>
            </a:endParaRPr>
          </a:p>
          <a:p>
            <a:r>
              <a:rPr lang="en-AU" sz="800" dirty="0">
                <a:solidFill>
                  <a:schemeClr val="bg1"/>
                </a:solidFill>
              </a:rPr>
              <a:t>Twitter : @ASBFEO</a:t>
            </a:r>
          </a:p>
          <a:p>
            <a:r>
              <a:rPr lang="en-AU" sz="800" dirty="0">
                <a:solidFill>
                  <a:schemeClr val="bg1"/>
                </a:solidFill>
              </a:rPr>
              <a:t>Facebook: @ASBFEO</a:t>
            </a:r>
          </a:p>
          <a:p>
            <a:r>
              <a:rPr lang="en-AU" sz="800" dirty="0">
                <a:solidFill>
                  <a:schemeClr val="bg1"/>
                </a:solidFill>
              </a:rPr>
              <a:t>LinkedIn: Australian Small Business and Family Enterprise Ombudsman</a:t>
            </a:r>
          </a:p>
          <a:p>
            <a:r>
              <a:rPr lang="en-AU" sz="800" dirty="0">
                <a:solidFill>
                  <a:schemeClr val="bg1"/>
                </a:solidFill>
              </a:rPr>
              <a:t>YouTube : Australian Small Business and Family Enterprise Ombudsman</a:t>
            </a:r>
            <a:br>
              <a:rPr lang="en-AU" sz="800" dirty="0">
                <a:solidFill>
                  <a:schemeClr val="bg1"/>
                </a:solidFill>
              </a:rPr>
            </a:br>
            <a:r>
              <a:rPr lang="en-AU" sz="800" dirty="0">
                <a:solidFill>
                  <a:schemeClr val="bg1"/>
                </a:solidFill>
              </a:rPr>
              <a:t>Instagram: @</a:t>
            </a:r>
            <a:r>
              <a:rPr lang="en-AU" sz="800" dirty="0" err="1">
                <a:solidFill>
                  <a:schemeClr val="bg1"/>
                </a:solidFill>
              </a:rPr>
              <a:t>asbfeo</a:t>
            </a:r>
            <a:endParaRPr lang="en-AU" sz="800" dirty="0">
              <a:solidFill>
                <a:schemeClr val="bg1"/>
              </a:solidFill>
            </a:endParaRPr>
          </a:p>
          <a:p>
            <a:endParaRPr lang="en-AU" sz="800" dirty="0">
              <a:solidFill>
                <a:schemeClr val="bg1"/>
              </a:solidFill>
            </a:endParaRPr>
          </a:p>
          <a:p>
            <a:endParaRPr lang="en-AU" sz="800" dirty="0">
              <a:solidFill>
                <a:schemeClr val="bg1"/>
              </a:solidFill>
            </a:endParaRPr>
          </a:p>
          <a:p>
            <a:endParaRPr lang="en-AU" b="1" dirty="0">
              <a:solidFill>
                <a:schemeClr val="bg1"/>
              </a:solidFill>
            </a:endParaRPr>
          </a:p>
        </p:txBody>
      </p:sp>
      <p:pic>
        <p:nvPicPr>
          <p:cNvPr id="7" name="Picture 2" descr="\\tweb\DavWWWRoot\sites\mg\asbfeo\comm\LOGOS\PNG\ASBFEO Logo 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998" y="5733256"/>
            <a:ext cx="3396004" cy="756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98087" y="512948"/>
            <a:ext cx="4392488" cy="2923877"/>
          </a:xfrm>
          <a:prstGeom prst="rect">
            <a:avLst/>
          </a:prstGeom>
          <a:noFill/>
        </p:spPr>
        <p:txBody>
          <a:bodyPr wrap="square" rtlCol="0">
            <a:spAutoFit/>
          </a:bodyPr>
          <a:lstStyle/>
          <a:p>
            <a:pPr algn="r"/>
            <a:r>
              <a:rPr lang="en-AU" sz="800" b="1" dirty="0">
                <a:solidFill>
                  <a:schemeClr val="bg1"/>
                </a:solidFill>
              </a:rPr>
              <a:t>Copyright notice</a:t>
            </a:r>
          </a:p>
          <a:p>
            <a:pPr algn="r"/>
            <a:endParaRPr lang="en-AU" sz="800" b="1" dirty="0">
              <a:solidFill>
                <a:schemeClr val="bg1"/>
              </a:solidFill>
            </a:endParaRPr>
          </a:p>
          <a:p>
            <a:pPr algn="r"/>
            <a:r>
              <a:rPr lang="en-AU" sz="800" u="sng" dirty="0">
                <a:solidFill>
                  <a:schemeClr val="bg1"/>
                </a:solidFill>
              </a:rPr>
              <a:t>creativecommons.org/licenses/by/3.0/au/</a:t>
            </a:r>
          </a:p>
          <a:p>
            <a:pPr algn="r"/>
            <a:endParaRPr lang="en-AU" sz="800" dirty="0">
              <a:solidFill>
                <a:schemeClr val="bg1"/>
              </a:solidFill>
            </a:endParaRPr>
          </a:p>
          <a:p>
            <a:pPr algn="r"/>
            <a:r>
              <a:rPr lang="en-AU" sz="800" dirty="0">
                <a:solidFill>
                  <a:schemeClr val="bg1"/>
                </a:solidFill>
              </a:rPr>
              <a:t>With the exception of coats of arms, logos, emblems, images, other third-party material or devices protected by a trademark, this content is licensed under the </a:t>
            </a:r>
            <a:br>
              <a:rPr lang="en-AU" sz="800" dirty="0">
                <a:solidFill>
                  <a:schemeClr val="bg1"/>
                </a:solidFill>
              </a:rPr>
            </a:br>
            <a:r>
              <a:rPr lang="en-AU" sz="800" dirty="0">
                <a:solidFill>
                  <a:schemeClr val="bg1"/>
                </a:solidFill>
              </a:rPr>
              <a:t>Creative Commons Australia Attribution 3.0 Licence. </a:t>
            </a:r>
          </a:p>
          <a:p>
            <a:pPr algn="r"/>
            <a:endParaRPr lang="en-AU" sz="800" dirty="0">
              <a:solidFill>
                <a:schemeClr val="bg1"/>
              </a:solidFill>
            </a:endParaRPr>
          </a:p>
          <a:p>
            <a:pPr algn="r"/>
            <a:r>
              <a:rPr lang="en-AU" sz="800" dirty="0">
                <a:solidFill>
                  <a:schemeClr val="bg1"/>
                </a:solidFill>
              </a:rPr>
              <a:t>We request attribution as © Commonwealth of Australia </a:t>
            </a:r>
            <a:br>
              <a:rPr lang="en-AU" sz="800" dirty="0">
                <a:solidFill>
                  <a:schemeClr val="bg1"/>
                </a:solidFill>
              </a:rPr>
            </a:br>
            <a:r>
              <a:rPr lang="en-AU" sz="800" dirty="0">
                <a:solidFill>
                  <a:schemeClr val="bg1"/>
                </a:solidFill>
              </a:rPr>
              <a:t>(Australian Small Business and Family Enterprise Ombudsman) 2020.</a:t>
            </a:r>
          </a:p>
          <a:p>
            <a:pPr algn="r"/>
            <a:endParaRPr lang="en-AU" sz="800" dirty="0">
              <a:solidFill>
                <a:schemeClr val="bg1"/>
              </a:solidFill>
            </a:endParaRPr>
          </a:p>
          <a:p>
            <a:pPr algn="r"/>
            <a:r>
              <a:rPr lang="en-AU" sz="800" dirty="0">
                <a:solidFill>
                  <a:schemeClr val="bg1"/>
                </a:solidFill>
              </a:rPr>
              <a:t>All other rights are reserved.</a:t>
            </a:r>
          </a:p>
          <a:p>
            <a:pPr algn="r"/>
            <a:endParaRPr lang="en-AU" sz="800" dirty="0">
              <a:solidFill>
                <a:schemeClr val="bg1"/>
              </a:solidFill>
            </a:endParaRPr>
          </a:p>
          <a:p>
            <a:pPr algn="r"/>
            <a:r>
              <a:rPr lang="en-AU" sz="800" dirty="0">
                <a:solidFill>
                  <a:schemeClr val="bg1"/>
                </a:solidFill>
              </a:rPr>
              <a:t>Icons in this document were used under a Creative Commons license from </a:t>
            </a:r>
            <a:br>
              <a:rPr lang="en-AU" sz="800" dirty="0">
                <a:solidFill>
                  <a:schemeClr val="bg1"/>
                </a:solidFill>
              </a:rPr>
            </a:br>
            <a:r>
              <a:rPr lang="en-AU" sz="800" dirty="0">
                <a:solidFill>
                  <a:schemeClr val="bg1"/>
                </a:solidFill>
              </a:rPr>
              <a:t>the Noun Project (thenounproject.com). </a:t>
            </a:r>
          </a:p>
          <a:p>
            <a:pPr algn="r"/>
            <a:r>
              <a:rPr lang="en-AU" sz="800" dirty="0">
                <a:solidFill>
                  <a:schemeClr val="bg1"/>
                </a:solidFill>
              </a:rPr>
              <a:t>Permission may need to be obtained from third parties to re-use their material. </a:t>
            </a:r>
          </a:p>
          <a:p>
            <a:pPr algn="r"/>
            <a:endParaRPr lang="en-AU" sz="800" dirty="0">
              <a:solidFill>
                <a:schemeClr val="bg1"/>
              </a:solidFill>
            </a:endParaRPr>
          </a:p>
          <a:p>
            <a:pPr algn="r"/>
            <a:r>
              <a:rPr lang="en-AU" sz="800" dirty="0">
                <a:solidFill>
                  <a:schemeClr val="bg1"/>
                </a:solidFill>
              </a:rPr>
              <a:t>Written enquiries may be sent to:</a:t>
            </a:r>
          </a:p>
          <a:p>
            <a:pPr algn="r"/>
            <a:endParaRPr lang="en-AU" sz="800" dirty="0">
              <a:solidFill>
                <a:schemeClr val="bg1"/>
              </a:solidFill>
            </a:endParaRPr>
          </a:p>
          <a:p>
            <a:pPr algn="r"/>
            <a:r>
              <a:rPr lang="en-AU" sz="800" dirty="0">
                <a:solidFill>
                  <a:schemeClr val="bg1"/>
                </a:solidFill>
              </a:rPr>
              <a:t>Manager</a:t>
            </a:r>
            <a:br>
              <a:rPr lang="en-AU" sz="800" dirty="0">
                <a:solidFill>
                  <a:schemeClr val="bg1"/>
                </a:solidFill>
              </a:rPr>
            </a:br>
            <a:r>
              <a:rPr lang="en-AU" sz="800" dirty="0">
                <a:solidFill>
                  <a:schemeClr val="bg1"/>
                </a:solidFill>
              </a:rPr>
              <a:t>Media and Communications</a:t>
            </a:r>
            <a:br>
              <a:rPr lang="en-AU" sz="800" dirty="0">
                <a:solidFill>
                  <a:schemeClr val="bg1"/>
                </a:solidFill>
              </a:rPr>
            </a:br>
            <a:r>
              <a:rPr lang="en-AU" sz="800" dirty="0">
                <a:solidFill>
                  <a:schemeClr val="bg1"/>
                </a:solidFill>
              </a:rPr>
              <a:t>Australian Small Business and Family Enterprise Ombudsman</a:t>
            </a:r>
            <a:br>
              <a:rPr lang="en-AU" sz="800" dirty="0">
                <a:solidFill>
                  <a:schemeClr val="bg1"/>
                </a:solidFill>
              </a:rPr>
            </a:br>
            <a:r>
              <a:rPr lang="en-AU" sz="800" u="sng" dirty="0">
                <a:solidFill>
                  <a:schemeClr val="bg1"/>
                </a:solidFill>
              </a:rPr>
              <a:t>media@asbfeo.gov.au</a:t>
            </a:r>
            <a:endParaRPr lang="en-AU" sz="800" dirty="0">
              <a:solidFill>
                <a:schemeClr val="bg1"/>
              </a:solidFill>
            </a:endParaRPr>
          </a:p>
        </p:txBody>
      </p:sp>
      <p:sp>
        <p:nvSpPr>
          <p:cNvPr id="2" name="Rectangle 1">
            <a:hlinkClick r:id="rId3"/>
          </p:cNvPr>
          <p:cNvSpPr/>
          <p:nvPr/>
        </p:nvSpPr>
        <p:spPr>
          <a:xfrm>
            <a:off x="6930216" y="542664"/>
            <a:ext cx="1944216" cy="16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rId4"/>
          </p:cNvPr>
          <p:cNvSpPr/>
          <p:nvPr/>
        </p:nvSpPr>
        <p:spPr>
          <a:xfrm>
            <a:off x="7740352" y="2000872"/>
            <a:ext cx="1080120"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hlinkClick r:id="rId5"/>
          </p:cNvPr>
          <p:cNvSpPr/>
          <p:nvPr/>
        </p:nvSpPr>
        <p:spPr>
          <a:xfrm>
            <a:off x="7710272" y="3112213"/>
            <a:ext cx="1134080" cy="155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140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12379"/>
            <a:ext cx="5190694" cy="492443"/>
          </a:xfrm>
          <a:prstGeom prst="rect">
            <a:avLst/>
          </a:prstGeom>
        </p:spPr>
        <p:txBody>
          <a:bodyPr wrap="square">
            <a:spAutoFit/>
          </a:bodyPr>
          <a:lstStyle/>
          <a:p>
            <a:r>
              <a:rPr lang="en-AU" sz="2600" b="1" dirty="0">
                <a:solidFill>
                  <a:srgbClr val="193264"/>
                </a:solidFill>
              </a:rPr>
              <a:t>Message from the Ombudsman</a:t>
            </a:r>
          </a:p>
        </p:txBody>
      </p:sp>
      <p:sp>
        <p:nvSpPr>
          <p:cNvPr id="18" name="TextBox 17"/>
          <p:cNvSpPr txBox="1"/>
          <p:nvPr/>
        </p:nvSpPr>
        <p:spPr>
          <a:xfrm>
            <a:off x="8676456" y="6660307"/>
            <a:ext cx="467544" cy="200055"/>
          </a:xfrm>
          <a:prstGeom prst="rect">
            <a:avLst/>
          </a:prstGeom>
          <a:noFill/>
        </p:spPr>
        <p:txBody>
          <a:bodyPr wrap="square" rtlCol="0">
            <a:spAutoFit/>
          </a:bodyPr>
          <a:lstStyle/>
          <a:p>
            <a:pPr algn="ctr"/>
            <a:fld id="{772A3BAB-E5F2-4DBA-9973-B05B60FF4C6E}" type="slidenum">
              <a:rPr lang="en-AU" sz="700" smtClean="0"/>
              <a:t>2</a:t>
            </a:fld>
            <a:endParaRPr lang="en-AU" sz="700" dirty="0"/>
          </a:p>
        </p:txBody>
      </p:sp>
      <p:sp>
        <p:nvSpPr>
          <p:cNvPr id="31" name="Round Diagonal Corner Rectangle 30"/>
          <p:cNvSpPr/>
          <p:nvPr/>
        </p:nvSpPr>
        <p:spPr>
          <a:xfrm>
            <a:off x="251520" y="504822"/>
            <a:ext cx="8712968" cy="6236546"/>
          </a:xfrm>
          <a:prstGeom prst="round2Diag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38" name="Rectangle 37"/>
          <p:cNvSpPr/>
          <p:nvPr/>
        </p:nvSpPr>
        <p:spPr>
          <a:xfrm>
            <a:off x="2289664" y="1988840"/>
            <a:ext cx="2160000" cy="246221"/>
          </a:xfrm>
          <a:prstGeom prst="rect">
            <a:avLst/>
          </a:prstGeom>
        </p:spPr>
        <p:txBody>
          <a:bodyPr wrap="square">
            <a:spAutoFit/>
          </a:bodyPr>
          <a:lstStyle/>
          <a:p>
            <a:r>
              <a:rPr lang="en-AU" sz="1000" dirty="0"/>
              <a:t> </a:t>
            </a:r>
            <a:endParaRPr lang="en-US" sz="1000" dirty="0"/>
          </a:p>
        </p:txBody>
      </p:sp>
      <p:sp>
        <p:nvSpPr>
          <p:cNvPr id="10" name="Rectangle 9"/>
          <p:cNvSpPr/>
          <p:nvPr/>
        </p:nvSpPr>
        <p:spPr>
          <a:xfrm>
            <a:off x="303994" y="381961"/>
            <a:ext cx="4032448" cy="3480505"/>
          </a:xfrm>
          <a:prstGeom prst="rect">
            <a:avLst/>
          </a:prstGeom>
        </p:spPr>
        <p:txBody>
          <a:bodyPr wrap="square">
            <a:spAutoFit/>
          </a:bodyPr>
          <a:lstStyle/>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p:txBody>
      </p:sp>
      <p:sp>
        <p:nvSpPr>
          <p:cNvPr id="27" name="TextBox 31"/>
          <p:cNvSpPr txBox="1"/>
          <p:nvPr/>
        </p:nvSpPr>
        <p:spPr>
          <a:xfrm>
            <a:off x="244319" y="514196"/>
            <a:ext cx="8727370" cy="11618565"/>
          </a:xfrm>
          <a:prstGeom prst="rect">
            <a:avLst/>
          </a:prstGeom>
          <a:noFill/>
        </p:spPr>
        <p:txBody>
          <a:bodyPr wrap="square" numCol="2" spcCol="180000" rtlCol="0">
            <a:spAutoFit/>
          </a:bodyPr>
          <a:lstStyle/>
          <a:p>
            <a:r>
              <a:rPr lang="en-AU" sz="1100" dirty="0" smtClean="0"/>
              <a:t>		</a:t>
            </a:r>
            <a:r>
              <a:rPr lang="en-AU" sz="900" dirty="0"/>
              <a:t>The final quarter of </a:t>
            </a:r>
            <a:r>
              <a:rPr lang="en-AU" sz="900" dirty="0" smtClean="0"/>
              <a:t>2020 </a:t>
            </a:r>
            <a:r>
              <a:rPr lang="en-AU" sz="900" dirty="0"/>
              <a:t>saw </a:t>
            </a:r>
            <a:r>
              <a:rPr lang="en-AU" sz="900" dirty="0" smtClean="0"/>
              <a:t>the culmination 		of months </a:t>
            </a:r>
            <a:r>
              <a:rPr lang="en-AU" sz="900" dirty="0"/>
              <a:t>of work, with the </a:t>
            </a:r>
            <a:r>
              <a:rPr lang="en-AU" sz="900" dirty="0" smtClean="0"/>
              <a:t>major </a:t>
            </a:r>
            <a:r>
              <a:rPr lang="en-AU" sz="900" dirty="0"/>
              <a:t>inquiries </a:t>
            </a:r>
            <a:r>
              <a:rPr lang="en-AU" sz="900" dirty="0" smtClean="0"/>
              <a:t>		conducted by my </a:t>
            </a:r>
            <a:r>
              <a:rPr lang="en-AU" sz="900" dirty="0"/>
              <a:t>office. </a:t>
            </a:r>
            <a:r>
              <a:rPr lang="en-AU" sz="900" dirty="0" smtClean="0"/>
              <a:t>		</a:t>
            </a:r>
            <a:br>
              <a:rPr lang="en-AU" sz="900" dirty="0" smtClean="0"/>
            </a:br>
            <a:r>
              <a:rPr lang="en-AU" sz="900" dirty="0" smtClean="0"/>
              <a:t>		In </a:t>
            </a:r>
            <a:r>
              <a:rPr lang="en-AU" sz="900" dirty="0"/>
              <a:t>December, we released our </a:t>
            </a:r>
            <a:r>
              <a:rPr lang="en-AU" sz="900" dirty="0" smtClean="0"/>
              <a:t/>
            </a:r>
            <a:br>
              <a:rPr lang="en-AU" sz="900" dirty="0" smtClean="0"/>
            </a:br>
            <a:r>
              <a:rPr lang="en-AU" sz="900" dirty="0" smtClean="0"/>
              <a:t>		</a:t>
            </a:r>
            <a:r>
              <a:rPr lang="en-AU" sz="900" u="sng" dirty="0" smtClean="0">
                <a:hlinkClick r:id="rId3"/>
              </a:rPr>
              <a:t>Insurance Inquiry </a:t>
            </a:r>
            <a:r>
              <a:rPr lang="en-AU" sz="900" u="sng" dirty="0">
                <a:hlinkClick r:id="rId3"/>
              </a:rPr>
              <a:t>final report</a:t>
            </a:r>
            <a:r>
              <a:rPr lang="en-AU" sz="900" dirty="0"/>
              <a:t>, which found </a:t>
            </a:r>
            <a:r>
              <a:rPr lang="en-AU" sz="900" dirty="0" smtClean="0"/>
              <a:t>		widespread </a:t>
            </a:r>
            <a:r>
              <a:rPr lang="en-AU" sz="900" dirty="0"/>
              <a:t>market failure in regards to </a:t>
            </a:r>
            <a:r>
              <a:rPr lang="en-AU" sz="900" dirty="0" smtClean="0"/>
              <a:t>		the </a:t>
            </a:r>
            <a:r>
              <a:rPr lang="en-AU" sz="900" dirty="0"/>
              <a:t>availability and affordability of </a:t>
            </a:r>
            <a:r>
              <a:rPr lang="en-AU" sz="900" dirty="0" smtClean="0"/>
              <a:t>essential 		small </a:t>
            </a:r>
            <a:r>
              <a:rPr lang="en-AU" sz="900" dirty="0"/>
              <a:t>business </a:t>
            </a:r>
            <a:r>
              <a:rPr lang="en-AU" sz="900" dirty="0" smtClean="0"/>
              <a:t>insurance products.</a:t>
            </a:r>
          </a:p>
          <a:p>
            <a:endParaRPr lang="en-AU" sz="900" dirty="0" smtClean="0"/>
          </a:p>
          <a:p>
            <a:r>
              <a:rPr lang="en-AU" sz="900" dirty="0" smtClean="0"/>
              <a:t>		The </a:t>
            </a:r>
            <a:r>
              <a:rPr lang="en-AU" sz="900" dirty="0"/>
              <a:t>final report makes a suite of </a:t>
            </a:r>
            <a:endParaRPr lang="en-AU" sz="900" dirty="0" smtClean="0"/>
          </a:p>
          <a:p>
            <a:r>
              <a:rPr lang="en-AU" sz="900" dirty="0"/>
              <a:t>	</a:t>
            </a:r>
            <a:r>
              <a:rPr lang="en-AU" sz="900" dirty="0" smtClean="0"/>
              <a:t>	recommendations </a:t>
            </a:r>
            <a:r>
              <a:rPr lang="en-AU" sz="900" dirty="0"/>
              <a:t>designed to rebalance risks taken on by insurers and make small business insurance products more accessible.</a:t>
            </a:r>
          </a:p>
          <a:p>
            <a:endParaRPr lang="en-AU" sz="900" dirty="0" smtClean="0"/>
          </a:p>
          <a:p>
            <a:r>
              <a:rPr lang="en-AU" sz="900" dirty="0" smtClean="0"/>
              <a:t>A </a:t>
            </a:r>
            <a:r>
              <a:rPr lang="en-AU" sz="900" dirty="0"/>
              <a:t>major recommendation included in the report is to expand the Australian Reinsurance Pool Corporation to provide reinsurance for natural disasters on commercial property insurance.</a:t>
            </a:r>
          </a:p>
          <a:p>
            <a:endParaRPr lang="en-AU" sz="900" dirty="0"/>
          </a:p>
          <a:p>
            <a:r>
              <a:rPr lang="en-AU" sz="900" dirty="0"/>
              <a:t>The report also recommends mandatory </a:t>
            </a:r>
            <a:r>
              <a:rPr lang="en-AU" sz="900" dirty="0" smtClean="0"/>
              <a:t>Codes </a:t>
            </a:r>
            <a:r>
              <a:rPr lang="en-AU" sz="900" dirty="0"/>
              <a:t>of </a:t>
            </a:r>
            <a:r>
              <a:rPr lang="en-AU" sz="900" dirty="0" smtClean="0"/>
              <a:t>Practice </a:t>
            </a:r>
            <a:r>
              <a:rPr lang="en-AU" sz="900" dirty="0"/>
              <a:t>for insurers and brokers. This would include the Australian Financial Complaints Authority (AFCA) increasing its coverage to all insurance products.</a:t>
            </a:r>
          </a:p>
          <a:p>
            <a:r>
              <a:rPr lang="en-AU" sz="900" dirty="0"/>
              <a:t> </a:t>
            </a:r>
          </a:p>
          <a:p>
            <a:r>
              <a:rPr lang="en-AU" sz="900" dirty="0"/>
              <a:t>A lack of availability of public liability and professional indemnity insurance is highlighted in the report, pin-pointing the unlimited nature of injury claims and potential for large damages as a key factor.</a:t>
            </a:r>
          </a:p>
          <a:p>
            <a:r>
              <a:rPr lang="en-AU" sz="900" dirty="0"/>
              <a:t> </a:t>
            </a:r>
          </a:p>
          <a:p>
            <a:r>
              <a:rPr lang="en-AU" sz="900" dirty="0"/>
              <a:t>That’s why we recommended Australia follow the lead of New Zealand, which has applied statutory caps on liability for personal injury. The risk environment for public liability litigation can only change through government intervention and the current framework of fault-based injury compensation creates uncontrollable risks for insurers and businesses</a:t>
            </a:r>
            <a:r>
              <a:rPr lang="en-AU" sz="900" dirty="0" smtClean="0"/>
              <a:t>.</a:t>
            </a:r>
          </a:p>
          <a:p>
            <a:endParaRPr lang="en-AU" sz="900" dirty="0"/>
          </a:p>
          <a:p>
            <a:r>
              <a:rPr lang="en-AU" sz="900" dirty="0"/>
              <a:t>The government should also implement the Productivity Commission’s recommendation to roll out a no-fault National Injury Insurance Scheme (NIIS) to cover lifetime care for catastrophic injuries.</a:t>
            </a:r>
          </a:p>
          <a:p>
            <a:r>
              <a:rPr lang="en-AU" sz="900" dirty="0"/>
              <a:t/>
            </a:r>
            <a:br>
              <a:rPr lang="en-AU" sz="900" dirty="0"/>
            </a:br>
            <a:r>
              <a:rPr lang="en-AU" sz="900" dirty="0"/>
              <a:t>There were 800-plus small businesses that provided their feedback to this inquiry, with hundreds of SMEs telling my office they face closure if insurance remains unavailable to them.</a:t>
            </a:r>
          </a:p>
          <a:p>
            <a:endParaRPr lang="en-AU" sz="900" dirty="0" smtClean="0"/>
          </a:p>
          <a:p>
            <a:r>
              <a:rPr lang="en-AU" sz="900" dirty="0" smtClean="0"/>
              <a:t>We </a:t>
            </a:r>
            <a:r>
              <a:rPr lang="en-AU" sz="900" dirty="0"/>
              <a:t>also heard reports of poor conduct by insurers, including very late notice of changed renewal terms and price hikes, effectively putting the small business in </a:t>
            </a:r>
            <a:endParaRPr lang="en-AU" sz="900" dirty="0" smtClean="0"/>
          </a:p>
          <a:p>
            <a:r>
              <a:rPr lang="en-AU" sz="900" dirty="0" smtClean="0"/>
              <a:t>the </a:t>
            </a:r>
            <a:r>
              <a:rPr lang="en-AU" sz="900" dirty="0"/>
              <a:t>position of being forced to accept the terms or be uninsured</a:t>
            </a:r>
            <a:r>
              <a:rPr lang="en-AU" sz="900" dirty="0" smtClean="0"/>
              <a:t>.</a:t>
            </a:r>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smtClean="0"/>
          </a:p>
          <a:p>
            <a:endParaRPr lang="en-AU" sz="900" dirty="0"/>
          </a:p>
          <a:p>
            <a:endParaRPr lang="en-AU" sz="900" dirty="0"/>
          </a:p>
          <a:p>
            <a:r>
              <a:rPr lang="en-AU" sz="900" dirty="0"/>
              <a:t> </a:t>
            </a:r>
          </a:p>
          <a:p>
            <a:r>
              <a:rPr lang="en-AU" sz="900" dirty="0"/>
              <a:t>Ultimately insurance is a necessity for small businesses to operate and our Inquiry has found these products need to be fit-for-purpose and accessible, so businesses and consumers are protected when things go wrong.</a:t>
            </a:r>
          </a:p>
          <a:p>
            <a:r>
              <a:rPr lang="en-AU" sz="900" dirty="0"/>
              <a:t> </a:t>
            </a:r>
          </a:p>
          <a:p>
            <a:r>
              <a:rPr lang="en-AU" sz="900" dirty="0"/>
              <a:t>Our </a:t>
            </a:r>
            <a:r>
              <a:rPr lang="en-AU" sz="900" u="sng" dirty="0">
                <a:hlinkClick r:id="rId4"/>
              </a:rPr>
              <a:t>Small Business Counts</a:t>
            </a:r>
            <a:r>
              <a:rPr lang="en-AU" sz="900" dirty="0"/>
              <a:t> report, released in December, provided a statistical overview of small business performance in Australia, using the latest available data from the Australian Bureau of Statistics (ABS) and other trusted sources. The report highlighted ABS data revealing that 40% of businesses had adapted or pivoted their businesses in response to the COVID crisis. It also detailed how the pandemic was impacting small businesses, citing </a:t>
            </a:r>
            <a:r>
              <a:rPr lang="en-AU" sz="900" dirty="0" err="1"/>
              <a:t>CreditorWatch</a:t>
            </a:r>
            <a:r>
              <a:rPr lang="en-AU" sz="900" dirty="0"/>
              <a:t> data showing payment times had deteriorated in 2020. </a:t>
            </a:r>
          </a:p>
          <a:p>
            <a:r>
              <a:rPr lang="en-AU" sz="900" dirty="0"/>
              <a:t> </a:t>
            </a:r>
          </a:p>
          <a:p>
            <a:r>
              <a:rPr lang="en-AU" sz="900" dirty="0"/>
              <a:t>In November, my office released our </a:t>
            </a:r>
            <a:r>
              <a:rPr lang="en-AU" sz="900" u="sng" dirty="0">
                <a:hlinkClick r:id="rId5"/>
              </a:rPr>
              <a:t>Access to Justice Inquiry Phase II final report</a:t>
            </a:r>
            <a:r>
              <a:rPr lang="en-AU" sz="900" dirty="0"/>
              <a:t>, including a suite of recommendations to ensure small businesses have pathways to resolve their disputes quickly and effectively.</a:t>
            </a:r>
          </a:p>
          <a:p>
            <a:r>
              <a:rPr lang="en-AU" sz="900" dirty="0"/>
              <a:t> </a:t>
            </a:r>
          </a:p>
          <a:p>
            <a:r>
              <a:rPr lang="en-AU" sz="900" dirty="0"/>
              <a:t>The report provided a plan to ensure small businesses have access to tailored dispute resolution processes that are less formal, more timely and cost effective. </a:t>
            </a:r>
          </a:p>
          <a:p>
            <a:r>
              <a:rPr lang="en-AU" sz="900" dirty="0"/>
              <a:t> </a:t>
            </a:r>
          </a:p>
          <a:p>
            <a:r>
              <a:rPr lang="en-AU" sz="900" dirty="0"/>
              <a:t>The fourth quarter also saw the passage of laws regarding the </a:t>
            </a:r>
            <a:r>
              <a:rPr lang="en-AU" sz="900" u="sng" dirty="0">
                <a:hlinkClick r:id="rId6"/>
              </a:rPr>
              <a:t>national insolvency framework</a:t>
            </a:r>
            <a:r>
              <a:rPr lang="en-AU" sz="900" dirty="0"/>
              <a:t>, which will help many small businesses, particularly those that have been heavily impacted by the COVID crisis.</a:t>
            </a:r>
          </a:p>
          <a:p>
            <a:r>
              <a:rPr lang="en-AU" sz="900" dirty="0"/>
              <a:t> </a:t>
            </a:r>
          </a:p>
          <a:p>
            <a:r>
              <a:rPr lang="en-AU" sz="900" dirty="0"/>
              <a:t>The legislation, which is now in effect, makes it easier for small businesses to restructure or wind up - in line with the </a:t>
            </a:r>
            <a:r>
              <a:rPr lang="en-AU" sz="900" u="sng" dirty="0">
                <a:hlinkClick r:id="rId7"/>
              </a:rPr>
              <a:t>Insolvency Practices Inquiry final report</a:t>
            </a:r>
            <a:r>
              <a:rPr lang="en-AU" sz="900" dirty="0"/>
              <a:t> released by my office in July.</a:t>
            </a:r>
          </a:p>
          <a:p>
            <a:r>
              <a:rPr lang="en-AU" sz="900" dirty="0"/>
              <a:t> </a:t>
            </a:r>
          </a:p>
          <a:p>
            <a:r>
              <a:rPr lang="en-AU" sz="900" dirty="0"/>
              <a:t>Crucially, by moving to the ‘debtor in possession’ model, small businesses can restructure their debts while remaining in control of their business.</a:t>
            </a:r>
          </a:p>
          <a:p>
            <a:endParaRPr lang="en-AU" sz="900" dirty="0"/>
          </a:p>
          <a:p>
            <a:r>
              <a:rPr lang="en-AU" sz="900" dirty="0" smtClean="0"/>
              <a:t>These </a:t>
            </a:r>
            <a:r>
              <a:rPr lang="en-AU" sz="900" dirty="0"/>
              <a:t>insolvency reforms represent the most progress we have seen in decades in this space and it will benefit many small businesses in financial distress.</a:t>
            </a:r>
          </a:p>
          <a:p>
            <a:endParaRPr lang="en-AU" sz="900" dirty="0" smtClean="0"/>
          </a:p>
          <a:p>
            <a:r>
              <a:rPr lang="en-AU" sz="900" dirty="0" smtClean="0"/>
              <a:t>Finally</a:t>
            </a:r>
            <a:r>
              <a:rPr lang="en-AU" sz="900" dirty="0"/>
              <a:t>, our </a:t>
            </a:r>
            <a:r>
              <a:rPr lang="en-AU" sz="900" u="sng" dirty="0">
                <a:hlinkClick r:id="rId8"/>
              </a:rPr>
              <a:t>My Business Health</a:t>
            </a:r>
            <a:r>
              <a:rPr lang="en-AU" sz="900" dirty="0"/>
              <a:t> web portal was visited by thousands of small business owners in the last few months of the year, with traffic increasing amid lockdowns and border closures. We have worked consistently throughout the year to promote My Business Health to the small business community, working closely with leading mental health organisations such as Beyond Blue.</a:t>
            </a:r>
          </a:p>
          <a:p>
            <a:r>
              <a:rPr lang="en-AU" sz="900" dirty="0"/>
              <a:t> </a:t>
            </a:r>
          </a:p>
          <a:p>
            <a:r>
              <a:rPr lang="en-AU" sz="900" dirty="0"/>
              <a:t>Small businesses have shown admirable courage and resilience in 2020 and I </a:t>
            </a:r>
            <a:r>
              <a:rPr lang="en-AU" sz="900" dirty="0" smtClean="0"/>
              <a:t/>
            </a:r>
            <a:br>
              <a:rPr lang="en-AU" sz="900" dirty="0" smtClean="0"/>
            </a:br>
            <a:r>
              <a:rPr lang="en-AU" sz="900" dirty="0" smtClean="0"/>
              <a:t>join </a:t>
            </a:r>
            <a:r>
              <a:rPr lang="en-AU" sz="900" dirty="0"/>
              <a:t>them in hope of a much better year to come.</a:t>
            </a:r>
            <a:r>
              <a:rPr lang="en-AU" sz="900" dirty="0" smtClean="0"/>
              <a:t> </a:t>
            </a:r>
          </a:p>
          <a:p>
            <a:endParaRPr lang="en-AU" sz="900" b="1" dirty="0">
              <a:solidFill>
                <a:srgbClr val="193264"/>
              </a:solidFill>
            </a:endParaRP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t="7236"/>
          <a:stretch/>
        </p:blipFill>
        <p:spPr>
          <a:xfrm>
            <a:off x="244319" y="504822"/>
            <a:ext cx="1814602" cy="1693038"/>
          </a:xfrm>
          <a:prstGeom prst="rect">
            <a:avLst/>
          </a:prstGeom>
        </p:spPr>
      </p:pic>
      <p:sp>
        <p:nvSpPr>
          <p:cNvPr id="11" name="Rectangle 10"/>
          <p:cNvSpPr/>
          <p:nvPr/>
        </p:nvSpPr>
        <p:spPr>
          <a:xfrm>
            <a:off x="4591702" y="6238473"/>
            <a:ext cx="4075653" cy="430887"/>
          </a:xfrm>
          <a:prstGeom prst="rect">
            <a:avLst/>
          </a:prstGeom>
        </p:spPr>
        <p:txBody>
          <a:bodyPr wrap="square">
            <a:spAutoFit/>
          </a:bodyPr>
          <a:lstStyle/>
          <a:p>
            <a:r>
              <a:rPr lang="en-AU" sz="1100" b="1" dirty="0">
                <a:solidFill>
                  <a:srgbClr val="193264"/>
                </a:solidFill>
              </a:rPr>
              <a:t>Kate Carnell AO</a:t>
            </a:r>
            <a:br>
              <a:rPr lang="en-AU" sz="1100" b="1" dirty="0">
                <a:solidFill>
                  <a:srgbClr val="193264"/>
                </a:solidFill>
              </a:rPr>
            </a:br>
            <a:r>
              <a:rPr lang="en-AU" sz="1050" dirty="0">
                <a:solidFill>
                  <a:srgbClr val="193264"/>
                </a:solidFill>
              </a:rPr>
              <a:t>Australian Small Business and Family Enterprise Ombudsman</a:t>
            </a:r>
            <a:endParaRPr lang="en-US" sz="1100" dirty="0">
              <a:solidFill>
                <a:srgbClr val="193264"/>
              </a:solidFill>
            </a:endParaRPr>
          </a:p>
        </p:txBody>
      </p:sp>
    </p:spTree>
    <p:extLst>
      <p:ext uri="{BB962C8B-B14F-4D97-AF65-F5344CB8AC3E}">
        <p14:creationId xmlns:p14="http://schemas.microsoft.com/office/powerpoint/2010/main" val="214570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1"/>
          <p:cNvSpPr txBox="1"/>
          <p:nvPr/>
        </p:nvSpPr>
        <p:spPr>
          <a:xfrm>
            <a:off x="1375822" y="4902094"/>
            <a:ext cx="7509768" cy="1677382"/>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AU" sz="1100" dirty="0"/>
              <a:t>Received 1,727 contacts – 81</a:t>
            </a:r>
            <a:r>
              <a:rPr lang="en-US" sz="1100" dirty="0"/>
              <a:t>% were requests for assistance with disputes.</a:t>
            </a:r>
          </a:p>
          <a:p>
            <a:pPr marL="171450" lvl="0" indent="-171450">
              <a:spcAft>
                <a:spcPts val="600"/>
              </a:spcAft>
              <a:buFont typeface="Arial" panose="020B0604020202020204" pitchFamily="34" charset="0"/>
              <a:buChar char="•"/>
            </a:pPr>
            <a:r>
              <a:rPr lang="en-US" sz="1100" dirty="0"/>
              <a:t>196 contacts relating to the Small Business Concierge Service providing assistance to small businesses receiving an ATO negative decision letter.</a:t>
            </a:r>
          </a:p>
          <a:p>
            <a:pPr marL="171450" lvl="0" indent="-171450">
              <a:spcAft>
                <a:spcPts val="600"/>
              </a:spcAft>
              <a:buFont typeface="Arial" panose="020B0604020202020204" pitchFamily="34" charset="0"/>
              <a:buChar char="•"/>
            </a:pPr>
            <a:r>
              <a:rPr lang="en-US" sz="1100" dirty="0"/>
              <a:t>A large proportion of small businesses contacting our </a:t>
            </a:r>
            <a:r>
              <a:rPr lang="en-US" sz="1100" dirty="0" smtClean="0"/>
              <a:t>office </a:t>
            </a:r>
            <a:r>
              <a:rPr lang="en-US" sz="1100" dirty="0"/>
              <a:t>have additional mental health issues due to impact of </a:t>
            </a:r>
            <a:r>
              <a:rPr lang="en-US" sz="1100" dirty="0" smtClean="0"/>
              <a:t>COVID-19.</a:t>
            </a:r>
            <a:endParaRPr lang="en-US" sz="1100" dirty="0"/>
          </a:p>
          <a:p>
            <a:pPr marL="171450" lvl="0" indent="-171450">
              <a:spcAft>
                <a:spcPts val="600"/>
              </a:spcAft>
              <a:buFont typeface="Arial" panose="020B0604020202020204" pitchFamily="34" charset="0"/>
              <a:buChar char="•"/>
            </a:pPr>
            <a:r>
              <a:rPr lang="en-US" sz="1100" dirty="0"/>
              <a:t>Main issues – ATO negative decision letter (particularly relating to </a:t>
            </a:r>
            <a:r>
              <a:rPr lang="en-US" sz="1100" dirty="0" smtClean="0"/>
              <a:t>Cash Flow </a:t>
            </a:r>
            <a:r>
              <a:rPr lang="en-US" sz="1100" dirty="0"/>
              <a:t>Boost and </a:t>
            </a:r>
            <a:r>
              <a:rPr lang="en-US" sz="1100" dirty="0" err="1"/>
              <a:t>JobKeeper</a:t>
            </a:r>
            <a:r>
              <a:rPr lang="en-US" sz="1100" dirty="0"/>
              <a:t>), general disputes (29%), payment disputes (26%), and contract disputes (15%). COVID-19 issues were prevalent, including concern over COVID-19 government support, and payment or contract negotiations for affected parties.</a:t>
            </a:r>
          </a:p>
        </p:txBody>
      </p:sp>
      <p:sp>
        <p:nvSpPr>
          <p:cNvPr id="9" name="Rectangle 8"/>
          <p:cNvSpPr/>
          <p:nvPr/>
        </p:nvSpPr>
        <p:spPr>
          <a:xfrm>
            <a:off x="539552" y="44624"/>
            <a:ext cx="2504281" cy="492443"/>
          </a:xfrm>
          <a:prstGeom prst="rect">
            <a:avLst/>
          </a:prstGeom>
        </p:spPr>
        <p:txBody>
          <a:bodyPr wrap="square">
            <a:spAutoFit/>
          </a:bodyPr>
          <a:lstStyle/>
          <a:p>
            <a:r>
              <a:rPr lang="en-AU" sz="2600" b="1" dirty="0">
                <a:solidFill>
                  <a:srgbClr val="193264"/>
                </a:solidFill>
              </a:rPr>
              <a:t>Key activities</a:t>
            </a:r>
          </a:p>
        </p:txBody>
      </p:sp>
      <p:sp>
        <p:nvSpPr>
          <p:cNvPr id="4" name="Rounded Rectangle 26"/>
          <p:cNvSpPr/>
          <p:nvPr/>
        </p:nvSpPr>
        <p:spPr>
          <a:xfrm>
            <a:off x="1251876" y="548680"/>
            <a:ext cx="7640604" cy="1387818"/>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2" name="Group 1"/>
          <p:cNvGrpSpPr/>
          <p:nvPr/>
        </p:nvGrpSpPr>
        <p:grpSpPr>
          <a:xfrm>
            <a:off x="608480" y="568346"/>
            <a:ext cx="430887" cy="1421206"/>
            <a:chOff x="400212" y="995753"/>
            <a:chExt cx="430887" cy="1730081"/>
          </a:xfrm>
        </p:grpSpPr>
        <p:sp>
          <p:nvSpPr>
            <p:cNvPr id="3" name="Rounded Rectangle 21"/>
            <p:cNvSpPr/>
            <p:nvPr/>
          </p:nvSpPr>
          <p:spPr>
            <a:xfrm>
              <a:off x="400212" y="995753"/>
              <a:ext cx="430887" cy="1730081"/>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8" name="TextBox 13"/>
            <p:cNvSpPr txBox="1"/>
            <p:nvPr/>
          </p:nvSpPr>
          <p:spPr>
            <a:xfrm rot="16200000">
              <a:off x="-203274" y="1709991"/>
              <a:ext cx="1637860" cy="338554"/>
            </a:xfrm>
            <a:prstGeom prst="rect">
              <a:avLst/>
            </a:prstGeom>
            <a:noFill/>
          </p:spPr>
          <p:txBody>
            <a:bodyPr wrap="square" rtlCol="0">
              <a:spAutoFit/>
            </a:bodyPr>
            <a:lstStyle/>
            <a:p>
              <a:pPr algn="ctr"/>
              <a:r>
                <a:rPr lang="en-AU" sz="1600" b="1" dirty="0">
                  <a:solidFill>
                    <a:schemeClr val="bg1"/>
                  </a:solidFill>
                </a:rPr>
                <a:t>OUTREACH</a:t>
              </a:r>
            </a:p>
          </p:txBody>
        </p:sp>
      </p:grpSp>
      <p:sp>
        <p:nvSpPr>
          <p:cNvPr id="22" name="TextBox 31"/>
          <p:cNvSpPr txBox="1"/>
          <p:nvPr/>
        </p:nvSpPr>
        <p:spPr>
          <a:xfrm>
            <a:off x="1368932" y="2109624"/>
            <a:ext cx="7523548" cy="2831544"/>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1100" dirty="0" smtClean="0"/>
              <a:t>Continued to advocate to Government on COVID-19 support issues, including ongoing engagement about </a:t>
            </a:r>
            <a:br>
              <a:rPr lang="en-US" sz="1100" dirty="0" smtClean="0"/>
            </a:br>
            <a:r>
              <a:rPr lang="en-US" sz="1100" dirty="0" smtClean="0"/>
              <a:t>coverage and availability of support measures.</a:t>
            </a:r>
          </a:p>
          <a:p>
            <a:pPr marL="171450" lvl="0" indent="-171450">
              <a:spcAft>
                <a:spcPts val="600"/>
              </a:spcAft>
              <a:buFont typeface="Arial" panose="020B0604020202020204" pitchFamily="34" charset="0"/>
              <a:buChar char="•"/>
            </a:pPr>
            <a:r>
              <a:rPr lang="en-AU" sz="1100" dirty="0" smtClean="0"/>
              <a:t>Worked </a:t>
            </a:r>
            <a:r>
              <a:rPr lang="en-AU" sz="1100" dirty="0"/>
              <a:t>with Government to support small business through COVID-19, including issues around coverage and availability of support measures. </a:t>
            </a:r>
          </a:p>
          <a:p>
            <a:pPr marL="171450" lvl="0" indent="-171450">
              <a:spcAft>
                <a:spcPts val="600"/>
              </a:spcAft>
              <a:buFont typeface="Arial" panose="020B0604020202020204" pitchFamily="34" charset="0"/>
              <a:buChar char="•"/>
            </a:pPr>
            <a:r>
              <a:rPr lang="en-AU" sz="1100" dirty="0" smtClean="0"/>
              <a:t>Released </a:t>
            </a:r>
            <a:r>
              <a:rPr lang="en-AU" sz="1100" dirty="0"/>
              <a:t>the report of the Insurance Inquiry, with a suite of recommendations to address insurance availability and affordability for small businesses. </a:t>
            </a:r>
          </a:p>
          <a:p>
            <a:pPr marL="171450" lvl="0" indent="-171450">
              <a:spcAft>
                <a:spcPts val="600"/>
              </a:spcAft>
              <a:buFont typeface="Arial" panose="020B0604020202020204" pitchFamily="34" charset="0"/>
              <a:buChar char="•"/>
            </a:pPr>
            <a:r>
              <a:rPr lang="en-AU" sz="1100" dirty="0" smtClean="0"/>
              <a:t>Provided </a:t>
            </a:r>
            <a:r>
              <a:rPr lang="en-AU" sz="1100" dirty="0"/>
              <a:t>input into the design of the Payment Times Reporting Framework. </a:t>
            </a:r>
          </a:p>
          <a:p>
            <a:pPr marL="171450" lvl="0" indent="-171450">
              <a:spcAft>
                <a:spcPts val="600"/>
              </a:spcAft>
              <a:buFont typeface="Arial" panose="020B0604020202020204" pitchFamily="34" charset="0"/>
              <a:buChar char="•"/>
            </a:pPr>
            <a:r>
              <a:rPr lang="en-AU" sz="1100" dirty="0" smtClean="0"/>
              <a:t>Released </a:t>
            </a:r>
            <a:r>
              <a:rPr lang="en-AU" sz="1100" dirty="0"/>
              <a:t>the Access to Justice Phase II report, outlining ways in which the justice system could be changed to better support small businesses. </a:t>
            </a:r>
          </a:p>
          <a:p>
            <a:pPr marL="171450" lvl="0" indent="-171450">
              <a:spcAft>
                <a:spcPts val="600"/>
              </a:spcAft>
              <a:buFont typeface="Arial" panose="020B0604020202020204" pitchFamily="34" charset="0"/>
              <a:buChar char="•"/>
            </a:pPr>
            <a:r>
              <a:rPr lang="en-AU" sz="1100" dirty="0" smtClean="0"/>
              <a:t>Consulted </a:t>
            </a:r>
            <a:r>
              <a:rPr lang="en-AU" sz="1100" dirty="0"/>
              <a:t>widely on reports being developed on the Personal Property Securities Register, and how a tax system should operate to best support small business. </a:t>
            </a:r>
          </a:p>
          <a:p>
            <a:pPr marL="171450" lvl="0" indent="-171450">
              <a:spcAft>
                <a:spcPts val="600"/>
              </a:spcAft>
              <a:buFont typeface="Arial" panose="020B0604020202020204" pitchFamily="34" charset="0"/>
              <a:buChar char="•"/>
            </a:pPr>
            <a:r>
              <a:rPr lang="en-AU" sz="1100" dirty="0" smtClean="0"/>
              <a:t>Commenced </a:t>
            </a:r>
            <a:r>
              <a:rPr lang="en-AU" sz="1100" dirty="0"/>
              <a:t>a review of government procurement and how it affects small business. </a:t>
            </a:r>
          </a:p>
          <a:p>
            <a:pPr marL="171450" lvl="0" indent="-171450">
              <a:spcAft>
                <a:spcPts val="600"/>
              </a:spcAft>
              <a:buFont typeface="Arial" panose="020B0604020202020204" pitchFamily="34" charset="0"/>
              <a:buChar char="•"/>
            </a:pPr>
            <a:endParaRPr lang="en-US" sz="1100" dirty="0"/>
          </a:p>
        </p:txBody>
      </p:sp>
      <p:sp>
        <p:nvSpPr>
          <p:cNvPr id="17" name="Rounded Rectangle 41"/>
          <p:cNvSpPr/>
          <p:nvPr/>
        </p:nvSpPr>
        <p:spPr>
          <a:xfrm>
            <a:off x="1251876" y="2078453"/>
            <a:ext cx="7622515" cy="2606752"/>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7" name="Group 6"/>
          <p:cNvGrpSpPr/>
          <p:nvPr/>
        </p:nvGrpSpPr>
        <p:grpSpPr>
          <a:xfrm>
            <a:off x="604169" y="2660144"/>
            <a:ext cx="439507" cy="1605365"/>
            <a:chOff x="4733374" y="2303622"/>
            <a:chExt cx="439507" cy="1773450"/>
          </a:xfrm>
        </p:grpSpPr>
        <p:sp>
          <p:nvSpPr>
            <p:cNvPr id="15" name="Rounded Rectangle 38"/>
            <p:cNvSpPr/>
            <p:nvPr/>
          </p:nvSpPr>
          <p:spPr>
            <a:xfrm>
              <a:off x="4733374" y="2327031"/>
              <a:ext cx="439507" cy="1750041"/>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TextBox 42"/>
            <p:cNvSpPr txBox="1"/>
            <p:nvPr/>
          </p:nvSpPr>
          <p:spPr>
            <a:xfrm rot="16200000">
              <a:off x="4078108" y="3009366"/>
              <a:ext cx="1750041" cy="338554"/>
            </a:xfrm>
            <a:prstGeom prst="rect">
              <a:avLst/>
            </a:prstGeom>
            <a:noFill/>
          </p:spPr>
          <p:txBody>
            <a:bodyPr wrap="square" rtlCol="0">
              <a:spAutoFit/>
            </a:bodyPr>
            <a:lstStyle/>
            <a:p>
              <a:pPr algn="ctr"/>
              <a:r>
                <a:rPr lang="en-AU" sz="1600" b="1" dirty="0">
                  <a:solidFill>
                    <a:schemeClr val="bg1"/>
                  </a:solidFill>
                </a:rPr>
                <a:t>ADVOCACY</a:t>
              </a:r>
            </a:p>
          </p:txBody>
        </p:sp>
      </p:grpSp>
      <p:sp>
        <p:nvSpPr>
          <p:cNvPr id="25" name="Rounded Rectangle 33"/>
          <p:cNvSpPr/>
          <p:nvPr/>
        </p:nvSpPr>
        <p:spPr>
          <a:xfrm>
            <a:off x="1259632" y="4812176"/>
            <a:ext cx="7632848" cy="1929191"/>
          </a:xfrm>
          <a:custGeom>
            <a:avLst/>
            <a:gdLst>
              <a:gd name="connsiteX0" fmla="*/ 0 w 4474047"/>
              <a:gd name="connsiteY0" fmla="*/ 298790 h 1792704"/>
              <a:gd name="connsiteX1" fmla="*/ 298790 w 4474047"/>
              <a:gd name="connsiteY1" fmla="*/ 0 h 1792704"/>
              <a:gd name="connsiteX2" fmla="*/ 4175257 w 4474047"/>
              <a:gd name="connsiteY2" fmla="*/ 0 h 1792704"/>
              <a:gd name="connsiteX3" fmla="*/ 4474047 w 4474047"/>
              <a:gd name="connsiteY3" fmla="*/ 298790 h 1792704"/>
              <a:gd name="connsiteX4" fmla="*/ 4474047 w 4474047"/>
              <a:gd name="connsiteY4" fmla="*/ 1493914 h 1792704"/>
              <a:gd name="connsiteX5" fmla="*/ 4175257 w 4474047"/>
              <a:gd name="connsiteY5" fmla="*/ 1792704 h 1792704"/>
              <a:gd name="connsiteX6" fmla="*/ 298790 w 4474047"/>
              <a:gd name="connsiteY6" fmla="*/ 1792704 h 1792704"/>
              <a:gd name="connsiteX7" fmla="*/ 0 w 4474047"/>
              <a:gd name="connsiteY7" fmla="*/ 1493914 h 1792704"/>
              <a:gd name="connsiteX8" fmla="*/ 0 w 4474047"/>
              <a:gd name="connsiteY8" fmla="*/ 298790 h 1792704"/>
              <a:gd name="connsiteX0" fmla="*/ 0 w 4474047"/>
              <a:gd name="connsiteY0" fmla="*/ 298790 h 1792704"/>
              <a:gd name="connsiteX1" fmla="*/ 298790 w 4474047"/>
              <a:gd name="connsiteY1" fmla="*/ 0 h 1792704"/>
              <a:gd name="connsiteX2" fmla="*/ 4175257 w 4474047"/>
              <a:gd name="connsiteY2" fmla="*/ 0 h 1792704"/>
              <a:gd name="connsiteX3" fmla="*/ 4474047 w 4474047"/>
              <a:gd name="connsiteY3" fmla="*/ 298790 h 1792704"/>
              <a:gd name="connsiteX4" fmla="*/ 4474047 w 4474047"/>
              <a:gd name="connsiteY4" fmla="*/ 1355551 h 1792704"/>
              <a:gd name="connsiteX5" fmla="*/ 4175257 w 4474047"/>
              <a:gd name="connsiteY5" fmla="*/ 1792704 h 1792704"/>
              <a:gd name="connsiteX6" fmla="*/ 298790 w 4474047"/>
              <a:gd name="connsiteY6" fmla="*/ 1792704 h 1792704"/>
              <a:gd name="connsiteX7" fmla="*/ 0 w 4474047"/>
              <a:gd name="connsiteY7" fmla="*/ 1493914 h 1792704"/>
              <a:gd name="connsiteX8" fmla="*/ 0 w 4474047"/>
              <a:gd name="connsiteY8" fmla="*/ 298790 h 1792704"/>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355551 h 1798720"/>
              <a:gd name="connsiteX5" fmla="*/ 3994783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355551 h 1798720"/>
              <a:gd name="connsiteX5" fmla="*/ 4097051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445788 h 1798720"/>
              <a:gd name="connsiteX5" fmla="*/ 4097051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4047" h="1798720">
                <a:moveTo>
                  <a:pt x="0" y="298790"/>
                </a:moveTo>
                <a:cubicBezTo>
                  <a:pt x="0" y="133773"/>
                  <a:pt x="133773" y="0"/>
                  <a:pt x="298790" y="0"/>
                </a:cubicBezTo>
                <a:lnTo>
                  <a:pt x="4175257" y="0"/>
                </a:lnTo>
                <a:cubicBezTo>
                  <a:pt x="4340274" y="0"/>
                  <a:pt x="4474047" y="133773"/>
                  <a:pt x="4474047" y="298790"/>
                </a:cubicBezTo>
                <a:lnTo>
                  <a:pt x="4474047" y="1445788"/>
                </a:lnTo>
                <a:cubicBezTo>
                  <a:pt x="4474047" y="1610805"/>
                  <a:pt x="4262068" y="1798720"/>
                  <a:pt x="4097051" y="1798720"/>
                </a:cubicBezTo>
                <a:lnTo>
                  <a:pt x="298790" y="1792704"/>
                </a:lnTo>
                <a:cubicBezTo>
                  <a:pt x="133773" y="1792704"/>
                  <a:pt x="0" y="1658931"/>
                  <a:pt x="0" y="1493914"/>
                </a:cubicBezTo>
                <a:lnTo>
                  <a:pt x="0" y="298790"/>
                </a:lnTo>
                <a:close/>
              </a:path>
            </a:pathLst>
          </a:cu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5" name="Group 4"/>
          <p:cNvGrpSpPr/>
          <p:nvPr/>
        </p:nvGrpSpPr>
        <p:grpSpPr>
          <a:xfrm>
            <a:off x="608480" y="5012559"/>
            <a:ext cx="453287" cy="1456453"/>
            <a:chOff x="4729991" y="4162239"/>
            <a:chExt cx="453287" cy="2151989"/>
          </a:xfrm>
        </p:grpSpPr>
        <p:sp>
          <p:nvSpPr>
            <p:cNvPr id="24" name="Rounded Rectangle 32"/>
            <p:cNvSpPr/>
            <p:nvPr/>
          </p:nvSpPr>
          <p:spPr>
            <a:xfrm>
              <a:off x="4729991" y="4162239"/>
              <a:ext cx="453287" cy="2151989"/>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6" name="TextBox 35"/>
            <p:cNvSpPr txBox="1"/>
            <p:nvPr/>
          </p:nvSpPr>
          <p:spPr>
            <a:xfrm rot="16200000">
              <a:off x="3931355" y="5105414"/>
              <a:ext cx="2050556" cy="318924"/>
            </a:xfrm>
            <a:prstGeom prst="rect">
              <a:avLst/>
            </a:prstGeom>
            <a:noFill/>
          </p:spPr>
          <p:txBody>
            <a:bodyPr wrap="square" lIns="36000" tIns="36000" rIns="36000" bIns="36000" rtlCol="0">
              <a:spAutoFit/>
            </a:bodyPr>
            <a:lstStyle/>
            <a:p>
              <a:pPr algn="ctr"/>
              <a:r>
                <a:rPr lang="en-AU" sz="1600" b="1" dirty="0">
                  <a:solidFill>
                    <a:schemeClr val="bg1"/>
                  </a:solidFill>
                </a:rPr>
                <a:t>ASSISTANCE</a:t>
              </a:r>
            </a:p>
          </p:txBody>
        </p:sp>
      </p:grpSp>
      <p:sp>
        <p:nvSpPr>
          <p:cNvPr id="38" name="Rectangle 37"/>
          <p:cNvSpPr/>
          <p:nvPr/>
        </p:nvSpPr>
        <p:spPr>
          <a:xfrm>
            <a:off x="2497932" y="1988840"/>
            <a:ext cx="2160000" cy="246221"/>
          </a:xfrm>
          <a:prstGeom prst="rect">
            <a:avLst/>
          </a:prstGeom>
        </p:spPr>
        <p:txBody>
          <a:bodyPr wrap="square">
            <a:spAutoFit/>
          </a:bodyPr>
          <a:lstStyle/>
          <a:p>
            <a:r>
              <a:rPr lang="en-AU" sz="1000" dirty="0"/>
              <a:t> </a:t>
            </a:r>
            <a:endParaRPr lang="en-US" sz="1000" dirty="0"/>
          </a:p>
        </p:txBody>
      </p:sp>
      <p:sp>
        <p:nvSpPr>
          <p:cNvPr id="6" name="Rectangle 3"/>
          <p:cNvSpPr/>
          <p:nvPr/>
        </p:nvSpPr>
        <p:spPr>
          <a:xfrm>
            <a:off x="1381354" y="588511"/>
            <a:ext cx="7532592" cy="1261884"/>
          </a:xfrm>
          <a:prstGeom prst="rect">
            <a:avLst/>
          </a:prstGeom>
        </p:spPr>
        <p:txBody>
          <a:bodyPr wrap="square">
            <a:spAutoFit/>
          </a:bodyPr>
          <a:lstStyle/>
          <a:p>
            <a:pPr marL="171450" indent="-171450">
              <a:spcAft>
                <a:spcPts val="600"/>
              </a:spcAft>
              <a:buFont typeface="Arial" panose="020B0604020202020204" pitchFamily="34" charset="0"/>
              <a:buChar char="•"/>
            </a:pPr>
            <a:r>
              <a:rPr lang="en-US" sz="1100" dirty="0"/>
              <a:t>Major media </a:t>
            </a:r>
            <a:r>
              <a:rPr lang="en-US" sz="1100" dirty="0" smtClean="0"/>
              <a:t>appearances and mentions: The Australian, AFR, The </a:t>
            </a:r>
            <a:r>
              <a:rPr lang="en-US" sz="1100" dirty="0"/>
              <a:t>Drum, </a:t>
            </a:r>
            <a:r>
              <a:rPr lang="en-US" sz="1100" dirty="0" smtClean="0"/>
              <a:t>Channel 7 News, ABC </a:t>
            </a:r>
            <a:r>
              <a:rPr lang="en-US" sz="1100" dirty="0"/>
              <a:t>Breakfast, SBS </a:t>
            </a:r>
            <a:r>
              <a:rPr lang="en-US" sz="1100" dirty="0" smtClean="0"/>
              <a:t>News, WIN News and numerous radio interviews.</a:t>
            </a:r>
            <a:endParaRPr lang="en-US" sz="1100" dirty="0"/>
          </a:p>
          <a:p>
            <a:pPr marL="171450" indent="-171450">
              <a:spcAft>
                <a:spcPts val="600"/>
              </a:spcAft>
              <a:buFont typeface="Arial" panose="020B0604020202020204" pitchFamily="34" charset="0"/>
              <a:buChar char="•"/>
            </a:pPr>
            <a:r>
              <a:rPr lang="en-US" sz="1100" dirty="0"/>
              <a:t>Key media topics: </a:t>
            </a:r>
            <a:r>
              <a:rPr lang="en-US" sz="1100" dirty="0" smtClean="0"/>
              <a:t>Insurance Inquiry, Access to Justice Inquiry, insolvency, travel agents, mental </a:t>
            </a:r>
            <a:r>
              <a:rPr lang="en-US" sz="1100" dirty="0"/>
              <a:t>health, payment times</a:t>
            </a:r>
            <a:r>
              <a:rPr lang="en-US" sz="1100" dirty="0" smtClean="0"/>
              <a:t>, unfair contract terms, industry codes.</a:t>
            </a:r>
          </a:p>
          <a:p>
            <a:pPr marL="171450" indent="-171450">
              <a:spcAft>
                <a:spcPts val="600"/>
              </a:spcAft>
              <a:buFont typeface="Arial" panose="020B0604020202020204" pitchFamily="34" charset="0"/>
              <a:buChar char="•"/>
            </a:pPr>
            <a:r>
              <a:rPr lang="en-US" sz="1100" dirty="0" smtClean="0"/>
              <a:t>Events</a:t>
            </a:r>
            <a:r>
              <a:rPr lang="en-US" sz="1100" dirty="0"/>
              <a:t>: The Ombudsman participated </a:t>
            </a:r>
            <a:r>
              <a:rPr lang="en-US" sz="1100" dirty="0" smtClean="0"/>
              <a:t>in 26 webinars/podcasts </a:t>
            </a:r>
            <a:r>
              <a:rPr lang="en-US" sz="1100" dirty="0"/>
              <a:t>held via online </a:t>
            </a:r>
            <a:r>
              <a:rPr lang="en-US" sz="1100" dirty="0" smtClean="0"/>
              <a:t>platforms, </a:t>
            </a:r>
            <a:r>
              <a:rPr lang="en-US" sz="1100" dirty="0"/>
              <a:t>including </a:t>
            </a:r>
            <a:r>
              <a:rPr lang="en-US" sz="1100" dirty="0" err="1" smtClean="0"/>
              <a:t>SmartCompany</a:t>
            </a:r>
            <a:r>
              <a:rPr lang="en-US" sz="1100" dirty="0" smtClean="0"/>
              <a:t>, My Business and Small Biz Matters</a:t>
            </a:r>
            <a:r>
              <a:rPr lang="en-US" sz="1100" dirty="0"/>
              <a:t>.</a:t>
            </a:r>
          </a:p>
        </p:txBody>
      </p:sp>
      <p:sp>
        <p:nvSpPr>
          <p:cNvPr id="21" name="TextBox 20"/>
          <p:cNvSpPr txBox="1"/>
          <p:nvPr/>
        </p:nvSpPr>
        <p:spPr>
          <a:xfrm>
            <a:off x="8676456" y="6660307"/>
            <a:ext cx="467544" cy="200055"/>
          </a:xfrm>
          <a:prstGeom prst="rect">
            <a:avLst/>
          </a:prstGeom>
          <a:noFill/>
        </p:spPr>
        <p:txBody>
          <a:bodyPr wrap="square" rtlCol="0">
            <a:spAutoFit/>
          </a:bodyPr>
          <a:lstStyle/>
          <a:p>
            <a:pPr algn="ctr"/>
            <a:r>
              <a:rPr lang="en-AU" sz="700" dirty="0"/>
              <a:t>4</a:t>
            </a:r>
          </a:p>
        </p:txBody>
      </p:sp>
    </p:spTree>
    <p:extLst>
      <p:ext uri="{BB962C8B-B14F-4D97-AF65-F5344CB8AC3E}">
        <p14:creationId xmlns:p14="http://schemas.microsoft.com/office/powerpoint/2010/main" val="388376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251520" y="4471061"/>
            <a:ext cx="8621589" cy="21956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32" name="Textfeld 287"/>
          <p:cNvSpPr txBox="1"/>
          <p:nvPr/>
        </p:nvSpPr>
        <p:spPr bwMode="gray">
          <a:xfrm>
            <a:off x="6008993" y="4832391"/>
            <a:ext cx="1803367" cy="69249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a:solidFill>
                  <a:srgbClr val="193264"/>
                </a:solidFill>
              </a:rPr>
              <a:t>Ombudsman</a:t>
            </a:r>
          </a:p>
          <a:p>
            <a:pPr algn="ctr"/>
            <a:r>
              <a:rPr lang="en-US" sz="1000" dirty="0" smtClean="0">
                <a:solidFill>
                  <a:srgbClr val="193264"/>
                </a:solidFill>
              </a:rPr>
              <a:t>1,977 </a:t>
            </a:r>
            <a:r>
              <a:rPr lang="en-US" sz="1000" dirty="0">
                <a:solidFill>
                  <a:srgbClr val="193264"/>
                </a:solidFill>
              </a:rPr>
              <a:t>followers | </a:t>
            </a:r>
            <a:r>
              <a:rPr lang="en-US" sz="1000" dirty="0" smtClean="0">
                <a:solidFill>
                  <a:srgbClr val="193264"/>
                </a:solidFill>
              </a:rPr>
              <a:t>82 </a:t>
            </a:r>
            <a:r>
              <a:rPr lang="en-US" sz="1000" dirty="0">
                <a:solidFill>
                  <a:srgbClr val="193264"/>
                </a:solidFill>
              </a:rPr>
              <a:t>tweets</a:t>
            </a:r>
          </a:p>
          <a:p>
            <a:pPr algn="ctr"/>
            <a:endParaRPr lang="en-US" sz="500" dirty="0">
              <a:solidFill>
                <a:srgbClr val="193264"/>
              </a:solidFill>
            </a:endParaRPr>
          </a:p>
          <a:p>
            <a:pPr algn="ctr"/>
            <a:r>
              <a:rPr lang="en-US" sz="1000" dirty="0">
                <a:solidFill>
                  <a:srgbClr val="193264"/>
                </a:solidFill>
              </a:rPr>
              <a:t>ASBFEO</a:t>
            </a:r>
          </a:p>
          <a:p>
            <a:pPr algn="ctr"/>
            <a:r>
              <a:rPr lang="en-US" sz="1000" dirty="0" smtClean="0">
                <a:solidFill>
                  <a:srgbClr val="193264"/>
                </a:solidFill>
              </a:rPr>
              <a:t>1,962 </a:t>
            </a:r>
            <a:r>
              <a:rPr lang="en-US" sz="1000" dirty="0">
                <a:solidFill>
                  <a:srgbClr val="193264"/>
                </a:solidFill>
              </a:rPr>
              <a:t>followers | </a:t>
            </a:r>
            <a:r>
              <a:rPr lang="en-US" sz="1000" dirty="0" smtClean="0">
                <a:solidFill>
                  <a:srgbClr val="193264"/>
                </a:solidFill>
              </a:rPr>
              <a:t>80 </a:t>
            </a:r>
            <a:r>
              <a:rPr lang="en-US" sz="1000" dirty="0">
                <a:solidFill>
                  <a:srgbClr val="193264"/>
                </a:solidFill>
              </a:rPr>
              <a:t>tweets</a:t>
            </a:r>
          </a:p>
        </p:txBody>
      </p:sp>
      <p:sp>
        <p:nvSpPr>
          <p:cNvPr id="3" name="TextBox 2"/>
          <p:cNvSpPr txBox="1"/>
          <p:nvPr/>
        </p:nvSpPr>
        <p:spPr>
          <a:xfrm>
            <a:off x="268018" y="114135"/>
            <a:ext cx="8658708" cy="492443"/>
          </a:xfrm>
          <a:prstGeom prst="rect">
            <a:avLst/>
          </a:prstGeom>
          <a:noFill/>
          <a:ln>
            <a:noFill/>
          </a:ln>
        </p:spPr>
        <p:txBody>
          <a:bodyPr wrap="square" rtlCol="0">
            <a:spAutoFit/>
          </a:bodyPr>
          <a:lstStyle/>
          <a:p>
            <a:r>
              <a:rPr lang="en-AU" sz="2600" b="1" dirty="0">
                <a:solidFill>
                  <a:srgbClr val="193264"/>
                </a:solidFill>
                <a:latin typeface="Arial" panose="020B0604020202020204" pitchFamily="34" charset="0"/>
                <a:cs typeface="Arial" panose="020B0604020202020204" pitchFamily="34" charset="0"/>
              </a:rPr>
              <a:t>Outreach: </a:t>
            </a:r>
            <a:r>
              <a:rPr lang="en-US" sz="2400" b="1" dirty="0">
                <a:solidFill>
                  <a:srgbClr val="193264"/>
                </a:solidFill>
                <a:latin typeface="Arial" panose="020B0604020202020204" pitchFamily="34" charset="0"/>
                <a:cs typeface="Arial" panose="020B0604020202020204" pitchFamily="34" charset="0"/>
              </a:rPr>
              <a:t>communications and stakeholder engagement</a:t>
            </a:r>
          </a:p>
        </p:txBody>
      </p:sp>
      <p:sp>
        <p:nvSpPr>
          <p:cNvPr id="41" name="Rectangle 40"/>
          <p:cNvSpPr/>
          <p:nvPr/>
        </p:nvSpPr>
        <p:spPr>
          <a:xfrm>
            <a:off x="187217" y="620688"/>
            <a:ext cx="8564576" cy="3790781"/>
          </a:xfrm>
          <a:prstGeom prst="rect">
            <a:avLst/>
          </a:prstGeom>
        </p:spPr>
        <p:txBody>
          <a:bodyPr wrap="square">
            <a:spAutoFit/>
          </a:bodyPr>
          <a:lstStyle/>
          <a:p>
            <a:pPr marL="171450" lvl="0" indent="-171450">
              <a:spcAft>
                <a:spcPts val="800"/>
              </a:spcAft>
              <a:buFont typeface="Arial" panose="020B0604020202020204" pitchFamily="34" charset="0"/>
              <a:buChar char="•"/>
            </a:pPr>
            <a:r>
              <a:rPr lang="en-US" sz="1100" dirty="0"/>
              <a:t>Representing Australia’s small and family businesses, the Ombudsman attended </a:t>
            </a:r>
            <a:r>
              <a:rPr lang="en-US" sz="1100" dirty="0" smtClean="0"/>
              <a:t>18 </a:t>
            </a:r>
            <a:r>
              <a:rPr lang="en-US" sz="1100" dirty="0"/>
              <a:t>meetings with government and engaged with </a:t>
            </a:r>
            <a:r>
              <a:rPr lang="en-US" sz="1100" dirty="0" smtClean="0"/>
              <a:t>63 </a:t>
            </a:r>
            <a:r>
              <a:rPr lang="en-US" sz="1100" dirty="0"/>
              <a:t>key external stakeholders</a:t>
            </a:r>
            <a:r>
              <a:rPr lang="en-US" sz="1100" dirty="0" smtClean="0"/>
              <a:t>.</a:t>
            </a:r>
          </a:p>
          <a:p>
            <a:pPr marL="171450" lvl="0" indent="-171450">
              <a:spcAft>
                <a:spcPts val="800"/>
              </a:spcAft>
              <a:buFont typeface="Arial" panose="020B0604020202020204" pitchFamily="34" charset="0"/>
              <a:buChar char="•"/>
            </a:pPr>
            <a:r>
              <a:rPr lang="en-US" sz="1100" dirty="0" smtClean="0"/>
              <a:t>The Ombudsman was guest speaker at the NFF Horticulture Council meeting in December, to raise awareness about ASBFEO’s role in providing assistance to growers and traders in disputes that arise under the Horticulture Code. This coincided with a national media and marketing campaign regarding the office’s role in providing assistance to those in dispute under the Horticulture, Dairy, Oil and </a:t>
            </a:r>
            <a:r>
              <a:rPr lang="en-US" sz="1100" dirty="0" smtClean="0"/>
              <a:t>Franchising Codes of Conducts. </a:t>
            </a:r>
            <a:r>
              <a:rPr lang="en-US" sz="1100" dirty="0" smtClean="0"/>
              <a:t>The social media campaign attracted over 50,000 </a:t>
            </a:r>
            <a:r>
              <a:rPr lang="en-US" sz="1100" dirty="0" smtClean="0"/>
              <a:t/>
            </a:r>
            <a:br>
              <a:rPr lang="en-US" sz="1100" dirty="0" smtClean="0"/>
            </a:br>
            <a:r>
              <a:rPr lang="en-US" sz="1100" dirty="0" smtClean="0"/>
              <a:t>views and resulted </a:t>
            </a:r>
            <a:r>
              <a:rPr lang="en-US" sz="1100" dirty="0" smtClean="0"/>
              <a:t>in more than 1,600 clicks for more information.</a:t>
            </a:r>
            <a:endParaRPr lang="en-US" sz="1100" dirty="0"/>
          </a:p>
          <a:p>
            <a:pPr marL="171450" indent="-171450">
              <a:spcAft>
                <a:spcPts val="800"/>
              </a:spcAft>
              <a:buFont typeface="Arial" panose="020B0604020202020204" pitchFamily="34" charset="0"/>
              <a:buChar char="•"/>
            </a:pPr>
            <a:r>
              <a:rPr lang="en-US" sz="1100" dirty="0"/>
              <a:t>The Ombudsman participated in </a:t>
            </a:r>
            <a:r>
              <a:rPr lang="en-US" sz="1100" dirty="0" smtClean="0"/>
              <a:t>66 </a:t>
            </a:r>
            <a:r>
              <a:rPr lang="en-US" sz="1100" dirty="0"/>
              <a:t>media interviews, which resulted in </a:t>
            </a:r>
            <a:r>
              <a:rPr lang="en-US" sz="1100" dirty="0" smtClean="0"/>
              <a:t>836 </a:t>
            </a:r>
            <a:r>
              <a:rPr lang="en-US" sz="1100" dirty="0"/>
              <a:t>media </a:t>
            </a:r>
            <a:r>
              <a:rPr lang="en-US" sz="1100" dirty="0" smtClean="0"/>
              <a:t/>
            </a:r>
            <a:br>
              <a:rPr lang="en-US" sz="1100" dirty="0" smtClean="0"/>
            </a:br>
            <a:r>
              <a:rPr lang="en-US" sz="1100" dirty="0" smtClean="0"/>
              <a:t>mentions across </a:t>
            </a:r>
            <a:r>
              <a:rPr lang="en-US" sz="1100" dirty="0"/>
              <a:t>TV, radio, print and </a:t>
            </a:r>
            <a:r>
              <a:rPr lang="en-US" sz="1100" dirty="0" smtClean="0"/>
              <a:t>online.</a:t>
            </a:r>
          </a:p>
          <a:p>
            <a:pPr marL="171450" indent="-171450">
              <a:spcAft>
                <a:spcPts val="800"/>
              </a:spcAft>
              <a:buFont typeface="Arial" panose="020B0604020202020204" pitchFamily="34" charset="0"/>
              <a:buChar char="•"/>
            </a:pPr>
            <a:r>
              <a:rPr lang="en-US" sz="1100" dirty="0" smtClean="0"/>
              <a:t>Four </a:t>
            </a:r>
            <a:r>
              <a:rPr lang="en-US" sz="1100" dirty="0"/>
              <a:t>opinion </a:t>
            </a:r>
            <a:r>
              <a:rPr lang="en-US" sz="1100" dirty="0" smtClean="0"/>
              <a:t>pieces, four Indigenous success stories and two ‘Summer series’ </a:t>
            </a:r>
            <a:r>
              <a:rPr lang="en-US" sz="1100" dirty="0" smtClean="0"/>
              <a:t/>
            </a:r>
            <a:br>
              <a:rPr lang="en-US" sz="1100" dirty="0" smtClean="0"/>
            </a:br>
            <a:r>
              <a:rPr lang="en-US" sz="1100" dirty="0" smtClean="0"/>
              <a:t>success </a:t>
            </a:r>
            <a:r>
              <a:rPr lang="en-US" sz="1100" dirty="0" smtClean="0"/>
              <a:t>stories </a:t>
            </a:r>
            <a:r>
              <a:rPr lang="en-US" sz="1100" dirty="0"/>
              <a:t>were </a:t>
            </a:r>
            <a:r>
              <a:rPr lang="en-US" sz="1100" dirty="0" smtClean="0"/>
              <a:t>developed </a:t>
            </a:r>
            <a:r>
              <a:rPr lang="en-US" sz="1100" dirty="0"/>
              <a:t>and </a:t>
            </a:r>
            <a:r>
              <a:rPr lang="en-US" sz="1100" dirty="0" smtClean="0"/>
              <a:t>published on </a:t>
            </a:r>
            <a:r>
              <a:rPr lang="en-US" sz="1100" dirty="0"/>
              <a:t>the ASBFEO </a:t>
            </a:r>
            <a:r>
              <a:rPr lang="en-US" sz="1100" dirty="0" smtClean="0"/>
              <a:t>website and by </a:t>
            </a:r>
            <a:r>
              <a:rPr lang="en-US" sz="1100" dirty="0" smtClean="0"/>
              <a:t/>
            </a:r>
            <a:br>
              <a:rPr lang="en-US" sz="1100" dirty="0" smtClean="0"/>
            </a:br>
            <a:r>
              <a:rPr lang="en-US" sz="1100" dirty="0" err="1" smtClean="0"/>
              <a:t>Kochie’s</a:t>
            </a:r>
            <a:r>
              <a:rPr lang="en-US" sz="1100" dirty="0" smtClean="0"/>
              <a:t> </a:t>
            </a:r>
            <a:r>
              <a:rPr lang="en-US" sz="1100" dirty="0" smtClean="0"/>
              <a:t>Business Builders. </a:t>
            </a:r>
            <a:r>
              <a:rPr lang="en-US" sz="1100" dirty="0" smtClean="0"/>
              <a:t>Seven </a:t>
            </a:r>
            <a:r>
              <a:rPr lang="en-US" sz="1100" dirty="0"/>
              <a:t>videos were recorded</a:t>
            </a:r>
            <a:r>
              <a:rPr lang="en-US" sz="1100" dirty="0" smtClean="0"/>
              <a:t>.</a:t>
            </a:r>
            <a:endParaRPr lang="en-US" sz="1100" dirty="0"/>
          </a:p>
          <a:p>
            <a:pPr marL="171450" lvl="0" indent="-171450">
              <a:spcAft>
                <a:spcPts val="800"/>
              </a:spcAft>
              <a:buFont typeface="Arial" panose="020B0604020202020204" pitchFamily="34" charset="0"/>
              <a:buChar char="•"/>
            </a:pPr>
            <a:r>
              <a:rPr lang="en-US" sz="1100" dirty="0" smtClean="0"/>
              <a:t>Appeared </a:t>
            </a:r>
            <a:r>
              <a:rPr lang="en-US" sz="1100" dirty="0"/>
              <a:t>in </a:t>
            </a:r>
            <a:r>
              <a:rPr lang="en-US" sz="1100" dirty="0" smtClean="0"/>
              <a:t>ABC’s </a:t>
            </a:r>
            <a:r>
              <a:rPr lang="en-US" sz="1100" dirty="0"/>
              <a:t>The Drum, RN Breakfast, RN Drive, </a:t>
            </a:r>
            <a:r>
              <a:rPr lang="en-US" sz="1100" dirty="0" smtClean="0"/>
              <a:t>ABC Breakfast, Money News </a:t>
            </a:r>
            <a:r>
              <a:rPr lang="en-US" sz="1100" dirty="0" smtClean="0"/>
              <a:t/>
            </a:r>
            <a:br>
              <a:rPr lang="en-US" sz="1100" dirty="0" smtClean="0"/>
            </a:br>
            <a:r>
              <a:rPr lang="en-US" sz="1100" dirty="0" smtClean="0"/>
              <a:t>with </a:t>
            </a:r>
            <a:r>
              <a:rPr lang="en-US" sz="1100" dirty="0" smtClean="0"/>
              <a:t>Brooke Corte, 3AW</a:t>
            </a:r>
            <a:r>
              <a:rPr lang="en-US" sz="1100" dirty="0"/>
              <a:t>, Triple J’s Hack, Sky </a:t>
            </a:r>
            <a:r>
              <a:rPr lang="en-US" sz="1100" dirty="0" smtClean="0"/>
              <a:t>News with </a:t>
            </a:r>
            <a:r>
              <a:rPr lang="en-US" sz="1100" dirty="0" err="1" smtClean="0"/>
              <a:t>Ticky</a:t>
            </a:r>
            <a:r>
              <a:rPr lang="en-US" sz="1100" dirty="0"/>
              <a:t> </a:t>
            </a:r>
            <a:r>
              <a:rPr lang="en-US" sz="1100" dirty="0" smtClean="0"/>
              <a:t>Fullerton, </a:t>
            </a:r>
            <a:r>
              <a:rPr lang="en-US" sz="1100" dirty="0" smtClean="0"/>
              <a:t/>
            </a:r>
            <a:br>
              <a:rPr lang="en-US" sz="1100" dirty="0" smtClean="0"/>
            </a:br>
            <a:r>
              <a:rPr lang="en-US" sz="1100" dirty="0" smtClean="0"/>
              <a:t>ABC </a:t>
            </a:r>
            <a:r>
              <a:rPr lang="en-US" sz="1100" dirty="0"/>
              <a:t>Weekend </a:t>
            </a:r>
            <a:r>
              <a:rPr lang="en-US" sz="1100" dirty="0" smtClean="0"/>
              <a:t>Breakfast</a:t>
            </a:r>
            <a:r>
              <a:rPr lang="en-US" sz="1100" dirty="0"/>
              <a:t>, </a:t>
            </a:r>
            <a:r>
              <a:rPr lang="en-US" sz="1100" dirty="0" smtClean="0"/>
              <a:t>SBS News, Channel 7 News</a:t>
            </a:r>
            <a:r>
              <a:rPr lang="en-US" sz="1100" dirty="0"/>
              <a:t>, </a:t>
            </a:r>
            <a:r>
              <a:rPr lang="en-US" sz="1100" dirty="0" smtClean="0"/>
              <a:t>ABC24 </a:t>
            </a:r>
            <a:r>
              <a:rPr lang="en-US" sz="1100" dirty="0"/>
              <a:t>News and LinkedIn </a:t>
            </a:r>
            <a:r>
              <a:rPr lang="en-US" sz="1100" dirty="0" smtClean="0"/>
              <a:t/>
            </a:r>
            <a:br>
              <a:rPr lang="en-US" sz="1100" dirty="0" smtClean="0"/>
            </a:br>
            <a:r>
              <a:rPr lang="en-US" sz="1100" dirty="0" smtClean="0"/>
              <a:t>Live with </a:t>
            </a:r>
            <a:r>
              <a:rPr lang="en-US" sz="1100" dirty="0"/>
              <a:t>Natalie </a:t>
            </a:r>
            <a:r>
              <a:rPr lang="en-US" sz="1100" dirty="0" smtClean="0"/>
              <a:t>MacDonald</a:t>
            </a:r>
            <a:r>
              <a:rPr lang="en-US" sz="1100" dirty="0"/>
              <a:t>. </a:t>
            </a:r>
          </a:p>
          <a:p>
            <a:pPr marL="171450" indent="-171450">
              <a:spcAft>
                <a:spcPts val="800"/>
              </a:spcAft>
              <a:buFont typeface="Arial" panose="020B0604020202020204" pitchFamily="34" charset="0"/>
              <a:buChar char="•"/>
            </a:pPr>
            <a:r>
              <a:rPr lang="en-US" sz="1100" dirty="0" smtClean="0"/>
              <a:t>Continued </a:t>
            </a:r>
            <a:r>
              <a:rPr lang="en-US" sz="1100" dirty="0"/>
              <a:t>the My Business Health campaign. During this reporting period there were </a:t>
            </a:r>
            <a:r>
              <a:rPr lang="en-US" sz="1100" dirty="0" smtClean="0"/>
              <a:t/>
            </a:r>
            <a:br>
              <a:rPr lang="en-US" sz="1100" dirty="0" smtClean="0"/>
            </a:br>
            <a:r>
              <a:rPr lang="en-US" sz="1100" dirty="0" smtClean="0"/>
              <a:t>8,758 </a:t>
            </a:r>
            <a:r>
              <a:rPr lang="en-US" sz="1100" dirty="0"/>
              <a:t>visits to the portal.</a:t>
            </a:r>
            <a:endParaRPr lang="en-AU" sz="1100" dirty="0"/>
          </a:p>
        </p:txBody>
      </p:sp>
      <p:sp>
        <p:nvSpPr>
          <p:cNvPr id="30" name="Textfeld 307"/>
          <p:cNvSpPr txBox="1"/>
          <p:nvPr/>
        </p:nvSpPr>
        <p:spPr bwMode="gray">
          <a:xfrm>
            <a:off x="2996698" y="4573730"/>
            <a:ext cx="3168352" cy="184666"/>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spcAft>
                <a:spcPts val="0"/>
              </a:spcAft>
            </a:pPr>
            <a:r>
              <a:rPr lang="en-US" b="1" dirty="0">
                <a:solidFill>
                  <a:srgbClr val="193264"/>
                </a:solidFill>
              </a:rPr>
              <a:t>Traditional and Social Media</a:t>
            </a:r>
            <a:endParaRPr lang="de-DE" b="1" noProof="1">
              <a:solidFill>
                <a:srgbClr val="193264"/>
              </a:solidFill>
            </a:endParaRPr>
          </a:p>
        </p:txBody>
      </p:sp>
      <p:sp>
        <p:nvSpPr>
          <p:cNvPr id="57" name="TextBox 56"/>
          <p:cNvSpPr txBox="1"/>
          <p:nvPr/>
        </p:nvSpPr>
        <p:spPr>
          <a:xfrm>
            <a:off x="8676456" y="6657945"/>
            <a:ext cx="467544" cy="200055"/>
          </a:xfrm>
          <a:prstGeom prst="rect">
            <a:avLst/>
          </a:prstGeom>
          <a:noFill/>
        </p:spPr>
        <p:txBody>
          <a:bodyPr wrap="square" rtlCol="0">
            <a:spAutoFit/>
          </a:bodyPr>
          <a:lstStyle/>
          <a:p>
            <a:pPr algn="ctr"/>
            <a:fld id="{F4F9E115-A8E6-48A3-846B-441DD4FBC079}" type="slidenum">
              <a:rPr lang="en-AU" sz="700" dirty="0"/>
              <a:t>4</a:t>
            </a:fld>
            <a:endParaRPr lang="en-AU" sz="1050" dirty="0"/>
          </a:p>
        </p:txBody>
      </p:sp>
      <p:sp>
        <p:nvSpPr>
          <p:cNvPr id="16" name="Rectangle 15"/>
          <p:cNvSpPr/>
          <p:nvPr/>
        </p:nvSpPr>
        <p:spPr>
          <a:xfrm>
            <a:off x="2412947" y="4915256"/>
            <a:ext cx="1044000" cy="553998"/>
          </a:xfrm>
          <a:prstGeom prst="rect">
            <a:avLst/>
          </a:prstGeom>
        </p:spPr>
        <p:txBody>
          <a:bodyPr wrap="square">
            <a:spAutoFit/>
          </a:bodyPr>
          <a:lstStyle/>
          <a:p>
            <a:pPr algn="ctr"/>
            <a:r>
              <a:rPr lang="en-US" sz="1000" b="1" dirty="0" smtClean="0">
                <a:solidFill>
                  <a:srgbClr val="193264"/>
                </a:solidFill>
              </a:rPr>
              <a:t>3,032 </a:t>
            </a:r>
            <a:r>
              <a:rPr lang="en-US" sz="1000" b="1" dirty="0">
                <a:solidFill>
                  <a:srgbClr val="193264"/>
                </a:solidFill>
              </a:rPr>
              <a:t>newsletter subscribers</a:t>
            </a:r>
            <a:endParaRPr lang="en-AU" sz="1000" b="1" dirty="0">
              <a:solidFill>
                <a:srgbClr val="193264"/>
              </a:solidFill>
            </a:endParaRPr>
          </a:p>
        </p:txBody>
      </p:sp>
      <p:sp>
        <p:nvSpPr>
          <p:cNvPr id="12" name="Rectangle 11"/>
          <p:cNvSpPr/>
          <p:nvPr/>
        </p:nvSpPr>
        <p:spPr>
          <a:xfrm>
            <a:off x="871699" y="4966380"/>
            <a:ext cx="1060029" cy="400110"/>
          </a:xfrm>
          <a:prstGeom prst="rect">
            <a:avLst/>
          </a:prstGeom>
        </p:spPr>
        <p:txBody>
          <a:bodyPr wrap="square">
            <a:spAutoFit/>
          </a:bodyPr>
          <a:lstStyle/>
          <a:p>
            <a:pPr algn="ctr"/>
            <a:r>
              <a:rPr lang="en-AU" sz="1000" b="1" dirty="0" smtClean="0">
                <a:solidFill>
                  <a:srgbClr val="193264"/>
                </a:solidFill>
              </a:rPr>
              <a:t>29 </a:t>
            </a:r>
            <a:r>
              <a:rPr lang="en-AU" sz="1000" b="1" dirty="0">
                <a:solidFill>
                  <a:srgbClr val="193264"/>
                </a:solidFill>
              </a:rPr>
              <a:t>media releases</a:t>
            </a:r>
          </a:p>
        </p:txBody>
      </p:sp>
      <p:sp>
        <p:nvSpPr>
          <p:cNvPr id="33" name="Rectangle 32"/>
          <p:cNvSpPr/>
          <p:nvPr/>
        </p:nvSpPr>
        <p:spPr>
          <a:xfrm>
            <a:off x="2432027" y="5906768"/>
            <a:ext cx="1122574" cy="415498"/>
          </a:xfrm>
          <a:prstGeom prst="rect">
            <a:avLst/>
          </a:prstGeom>
        </p:spPr>
        <p:txBody>
          <a:bodyPr wrap="square">
            <a:spAutoFit/>
          </a:bodyPr>
          <a:lstStyle/>
          <a:p>
            <a:pPr algn="ctr"/>
            <a:r>
              <a:rPr lang="en-AU" sz="1050" b="1" dirty="0" smtClean="0">
                <a:solidFill>
                  <a:srgbClr val="193264"/>
                </a:solidFill>
              </a:rPr>
              <a:t>70,462 </a:t>
            </a:r>
            <a:r>
              <a:rPr lang="en-AU" sz="1050" b="1" dirty="0">
                <a:solidFill>
                  <a:srgbClr val="193264"/>
                </a:solidFill>
              </a:rPr>
              <a:t>visits to website</a:t>
            </a:r>
            <a:endParaRPr lang="en-US" sz="1050" b="1" dirty="0">
              <a:solidFill>
                <a:srgbClr val="193264"/>
              </a:solidFill>
            </a:endParaRPr>
          </a:p>
        </p:txBody>
      </p:sp>
      <p:sp>
        <p:nvSpPr>
          <p:cNvPr id="52" name="Rectangle 51"/>
          <p:cNvSpPr/>
          <p:nvPr/>
        </p:nvSpPr>
        <p:spPr>
          <a:xfrm>
            <a:off x="950704" y="5893713"/>
            <a:ext cx="849187" cy="400110"/>
          </a:xfrm>
          <a:prstGeom prst="rect">
            <a:avLst/>
          </a:prstGeom>
        </p:spPr>
        <p:txBody>
          <a:bodyPr wrap="square">
            <a:spAutoFit/>
          </a:bodyPr>
          <a:lstStyle/>
          <a:p>
            <a:pPr algn="ctr"/>
            <a:r>
              <a:rPr lang="de-DE" sz="1000" b="1" noProof="1" smtClean="0">
                <a:solidFill>
                  <a:srgbClr val="193264"/>
                </a:solidFill>
              </a:rPr>
              <a:t>836 </a:t>
            </a:r>
            <a:r>
              <a:rPr lang="de-DE" sz="1000" b="1" noProof="1">
                <a:solidFill>
                  <a:srgbClr val="193264"/>
                </a:solidFill>
              </a:rPr>
              <a:t>mentions</a:t>
            </a:r>
          </a:p>
        </p:txBody>
      </p:sp>
      <p:sp>
        <p:nvSpPr>
          <p:cNvPr id="36" name="Textfeld 287"/>
          <p:cNvSpPr txBox="1"/>
          <p:nvPr/>
        </p:nvSpPr>
        <p:spPr bwMode="gray">
          <a:xfrm>
            <a:off x="4211960" y="5883685"/>
            <a:ext cx="1084081" cy="461665"/>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a:solidFill>
                  <a:srgbClr val="193264"/>
                </a:solidFill>
              </a:rPr>
              <a:t>7</a:t>
            </a:r>
            <a:r>
              <a:rPr lang="en-US" sz="1000" dirty="0" smtClean="0">
                <a:solidFill>
                  <a:srgbClr val="193264"/>
                </a:solidFill>
              </a:rPr>
              <a:t> </a:t>
            </a:r>
            <a:r>
              <a:rPr lang="en-US" sz="1000" dirty="0">
                <a:solidFill>
                  <a:srgbClr val="193264"/>
                </a:solidFill>
              </a:rPr>
              <a:t>videos published</a:t>
            </a:r>
          </a:p>
          <a:p>
            <a:pPr algn="ctr"/>
            <a:r>
              <a:rPr lang="en-US" sz="1000" dirty="0" smtClean="0">
                <a:solidFill>
                  <a:srgbClr val="193264"/>
                </a:solidFill>
              </a:rPr>
              <a:t>402 </a:t>
            </a:r>
            <a:r>
              <a:rPr lang="en-US" sz="1000" dirty="0">
                <a:solidFill>
                  <a:srgbClr val="193264"/>
                </a:solidFill>
              </a:rPr>
              <a:t>subscribers </a:t>
            </a:r>
          </a:p>
        </p:txBody>
      </p:sp>
      <p:sp>
        <p:nvSpPr>
          <p:cNvPr id="35" name="Textfeld 287"/>
          <p:cNvSpPr txBox="1"/>
          <p:nvPr/>
        </p:nvSpPr>
        <p:spPr bwMode="gray">
          <a:xfrm>
            <a:off x="4211960" y="5024751"/>
            <a:ext cx="994438" cy="30777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rgbClr val="193264"/>
                </a:solidFill>
              </a:rPr>
              <a:t>5,158 </a:t>
            </a:r>
            <a:r>
              <a:rPr lang="en-US" sz="1000" dirty="0">
                <a:solidFill>
                  <a:srgbClr val="193264"/>
                </a:solidFill>
              </a:rPr>
              <a:t>followers </a:t>
            </a:r>
          </a:p>
          <a:p>
            <a:pPr algn="ctr"/>
            <a:r>
              <a:rPr lang="en-US" sz="1000" dirty="0">
                <a:solidFill>
                  <a:srgbClr val="193264"/>
                </a:solidFill>
              </a:rPr>
              <a:t>7</a:t>
            </a:r>
            <a:r>
              <a:rPr lang="en-US" sz="1000" dirty="0" smtClean="0">
                <a:solidFill>
                  <a:srgbClr val="193264"/>
                </a:solidFill>
              </a:rPr>
              <a:t>9 </a:t>
            </a:r>
            <a:r>
              <a:rPr lang="en-US" sz="1000" dirty="0">
                <a:solidFill>
                  <a:srgbClr val="193264"/>
                </a:solidFill>
              </a:rPr>
              <a:t>posts</a:t>
            </a:r>
          </a:p>
        </p:txBody>
      </p:sp>
      <p:pic>
        <p:nvPicPr>
          <p:cNvPr id="9" name="Picture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8863" y="5682517"/>
            <a:ext cx="864000" cy="864000"/>
          </a:xfrm>
          <a:prstGeom prst="rect">
            <a:avLst/>
          </a:prstGeom>
        </p:spPr>
      </p:pic>
      <p:pic>
        <p:nvPicPr>
          <p:cNvPr id="20" name="Picture 1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5699" y="4745513"/>
            <a:ext cx="864000" cy="864000"/>
          </a:xfrm>
          <a:prstGeom prst="rect">
            <a:avLst/>
          </a:prstGeom>
        </p:spPr>
      </p:pic>
      <p:pic>
        <p:nvPicPr>
          <p:cNvPr id="22" name="Picture 2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01642" y="5672832"/>
            <a:ext cx="864000" cy="864000"/>
          </a:xfrm>
          <a:prstGeom prst="rect">
            <a:avLst/>
          </a:prstGeom>
        </p:spPr>
      </p:pic>
      <p:pic>
        <p:nvPicPr>
          <p:cNvPr id="23" name="Picture 22"/>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8863" y="4746639"/>
            <a:ext cx="864000" cy="864000"/>
          </a:xfrm>
          <a:prstGeom prst="rect">
            <a:avLst/>
          </a:prstGeom>
        </p:spPr>
      </p:pic>
      <p:pic>
        <p:nvPicPr>
          <p:cNvPr id="26" name="Picture 2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20072" y="5682517"/>
            <a:ext cx="864000" cy="864000"/>
          </a:xfrm>
          <a:prstGeom prst="rect">
            <a:avLst/>
          </a:prstGeom>
        </p:spPr>
      </p:pic>
      <p:pic>
        <p:nvPicPr>
          <p:cNvPr id="27" name="Picture 26"/>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490" y="4745513"/>
            <a:ext cx="864000" cy="864000"/>
          </a:xfrm>
          <a:prstGeom prst="rect">
            <a:avLst/>
          </a:prstGeom>
        </p:spPr>
      </p:pic>
      <p:pic>
        <p:nvPicPr>
          <p:cNvPr id="28" name="Picture 27"/>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0683" y="5672832"/>
            <a:ext cx="864000" cy="864000"/>
          </a:xfrm>
          <a:prstGeom prst="rect">
            <a:avLst/>
          </a:prstGeom>
        </p:spPr>
      </p:pic>
      <p:pic>
        <p:nvPicPr>
          <p:cNvPr id="29" name="Picture 28"/>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20072" y="4749668"/>
            <a:ext cx="864000" cy="864000"/>
          </a:xfrm>
          <a:prstGeom prst="rect">
            <a:avLst/>
          </a:prstGeom>
        </p:spPr>
      </p:pic>
      <p:sp>
        <p:nvSpPr>
          <p:cNvPr id="31" name="Textfeld 287"/>
          <p:cNvSpPr txBox="1"/>
          <p:nvPr/>
        </p:nvSpPr>
        <p:spPr bwMode="gray">
          <a:xfrm>
            <a:off x="6008993" y="5745168"/>
            <a:ext cx="1803367" cy="69249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a:solidFill>
                  <a:srgbClr val="193264"/>
                </a:solidFill>
              </a:rPr>
              <a:t>Ombudsman</a:t>
            </a:r>
          </a:p>
          <a:p>
            <a:pPr algn="ctr"/>
            <a:r>
              <a:rPr lang="en-US" sz="1000" dirty="0" smtClean="0">
                <a:solidFill>
                  <a:srgbClr val="193264"/>
                </a:solidFill>
              </a:rPr>
              <a:t>16,020 </a:t>
            </a:r>
            <a:r>
              <a:rPr lang="en-US" sz="1000" dirty="0">
                <a:solidFill>
                  <a:srgbClr val="193264"/>
                </a:solidFill>
              </a:rPr>
              <a:t>followers | </a:t>
            </a:r>
            <a:r>
              <a:rPr lang="en-US" sz="1000" dirty="0" smtClean="0">
                <a:solidFill>
                  <a:srgbClr val="193264"/>
                </a:solidFill>
              </a:rPr>
              <a:t>74 </a:t>
            </a:r>
            <a:r>
              <a:rPr lang="en-US" sz="1000" dirty="0">
                <a:solidFill>
                  <a:srgbClr val="193264"/>
                </a:solidFill>
              </a:rPr>
              <a:t>posts</a:t>
            </a:r>
          </a:p>
          <a:p>
            <a:pPr algn="ctr"/>
            <a:endParaRPr lang="en-US" sz="500" dirty="0">
              <a:solidFill>
                <a:srgbClr val="193264"/>
              </a:solidFill>
            </a:endParaRPr>
          </a:p>
          <a:p>
            <a:pPr algn="ctr"/>
            <a:r>
              <a:rPr lang="en-US" sz="1000" dirty="0">
                <a:solidFill>
                  <a:srgbClr val="193264"/>
                </a:solidFill>
              </a:rPr>
              <a:t>ASBFEO</a:t>
            </a:r>
          </a:p>
          <a:p>
            <a:pPr algn="ctr"/>
            <a:r>
              <a:rPr lang="en-US" sz="1000" dirty="0" smtClean="0">
                <a:solidFill>
                  <a:srgbClr val="193264"/>
                </a:solidFill>
              </a:rPr>
              <a:t>2,446 </a:t>
            </a:r>
            <a:r>
              <a:rPr lang="en-US" sz="1000" dirty="0">
                <a:solidFill>
                  <a:srgbClr val="193264"/>
                </a:solidFill>
              </a:rPr>
              <a:t>followers | </a:t>
            </a:r>
            <a:r>
              <a:rPr lang="en-US" sz="1000" dirty="0" smtClean="0">
                <a:solidFill>
                  <a:srgbClr val="193264"/>
                </a:solidFill>
              </a:rPr>
              <a:t>48 </a:t>
            </a:r>
            <a:r>
              <a:rPr lang="en-US" sz="1000" dirty="0">
                <a:solidFill>
                  <a:srgbClr val="193264"/>
                </a:solidFill>
              </a:rPr>
              <a:t>posts</a:t>
            </a:r>
          </a:p>
        </p:txBody>
      </p:sp>
      <p:sp>
        <p:nvSpPr>
          <p:cNvPr id="25" name="Textfeld 287"/>
          <p:cNvSpPr txBox="1"/>
          <p:nvPr/>
        </p:nvSpPr>
        <p:spPr bwMode="gray">
          <a:xfrm>
            <a:off x="7738114" y="5582959"/>
            <a:ext cx="1129214" cy="384721"/>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rgbClr val="193264"/>
                </a:solidFill>
              </a:rPr>
              <a:t>225 </a:t>
            </a:r>
            <a:r>
              <a:rPr lang="en-US" sz="1000" dirty="0">
                <a:solidFill>
                  <a:srgbClr val="193264"/>
                </a:solidFill>
              </a:rPr>
              <a:t>followers </a:t>
            </a:r>
            <a:br>
              <a:rPr lang="en-US" sz="1000" dirty="0">
                <a:solidFill>
                  <a:srgbClr val="193264"/>
                </a:solidFill>
              </a:rPr>
            </a:br>
            <a:r>
              <a:rPr lang="en-US" sz="1000" dirty="0" smtClean="0">
                <a:solidFill>
                  <a:srgbClr val="193264"/>
                </a:solidFill>
              </a:rPr>
              <a:t>12 </a:t>
            </a:r>
            <a:r>
              <a:rPr lang="en-US" sz="1000" dirty="0">
                <a:solidFill>
                  <a:srgbClr val="193264"/>
                </a:solidFill>
              </a:rPr>
              <a:t>posts</a:t>
            </a:r>
          </a:p>
          <a:p>
            <a:pPr algn="ctr"/>
            <a:endParaRPr lang="en-US" sz="500" dirty="0">
              <a:solidFill>
                <a:srgbClr val="193264"/>
              </a:solidFill>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74119" y="4753418"/>
            <a:ext cx="877674" cy="877674"/>
          </a:xfrm>
          <a:prstGeom prst="rect">
            <a:avLst/>
          </a:prstGeom>
        </p:spPr>
      </p:pic>
      <p:sp>
        <p:nvSpPr>
          <p:cNvPr id="34" name="Rectangle 33"/>
          <p:cNvSpPr/>
          <p:nvPr/>
        </p:nvSpPr>
        <p:spPr>
          <a:xfrm>
            <a:off x="6228184" y="3869844"/>
            <a:ext cx="2212855" cy="567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193264"/>
                </a:solidFill>
              </a:rPr>
              <a:t>Ombudsman Kate Carnell </a:t>
            </a:r>
            <a:r>
              <a:rPr lang="en-AU" sz="1000" dirty="0" smtClean="0">
                <a:solidFill>
                  <a:srgbClr val="193264"/>
                </a:solidFill>
              </a:rPr>
              <a:t>at the Western Sydney Women Awards</a:t>
            </a:r>
            <a:endParaRPr lang="en-AU" sz="1000" dirty="0">
              <a:solidFill>
                <a:srgbClr val="193264"/>
              </a:solidFill>
            </a:endParaRPr>
          </a:p>
        </p:txBody>
      </p:sp>
      <p:pic>
        <p:nvPicPr>
          <p:cNvPr id="4" name="Picture 3"/>
          <p:cNvPicPr>
            <a:picLocks noChangeAspect="1"/>
          </p:cNvPicPr>
          <p:nvPr/>
        </p:nvPicPr>
        <p:blipFill rotWithShape="1">
          <a:blip r:embed="rId12"/>
          <a:srcRect l="3886" r="5838"/>
          <a:stretch/>
        </p:blipFill>
        <p:spPr>
          <a:xfrm>
            <a:off x="5865731" y="1726740"/>
            <a:ext cx="2937759" cy="2168743"/>
          </a:xfrm>
          <a:prstGeom prst="rect">
            <a:avLst/>
          </a:prstGeom>
        </p:spPr>
      </p:pic>
    </p:spTree>
    <p:extLst>
      <p:ext uri="{BB962C8B-B14F-4D97-AF65-F5344CB8AC3E}">
        <p14:creationId xmlns:p14="http://schemas.microsoft.com/office/powerpoint/2010/main" val="279112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67360" y="651131"/>
            <a:ext cx="7921064" cy="241782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4AF07FE0-AE2A-41EE-8105-776AF3157FF3}" type="slidenum">
              <a:rPr lang="en-AU" sz="700" dirty="0"/>
              <a:t>5</a:t>
            </a:fld>
            <a:endParaRPr lang="en-AU" sz="1050" dirty="0"/>
          </a:p>
        </p:txBody>
      </p:sp>
      <p:sp>
        <p:nvSpPr>
          <p:cNvPr id="11" name="Rounded Rectangle 10"/>
          <p:cNvSpPr/>
          <p:nvPr/>
        </p:nvSpPr>
        <p:spPr>
          <a:xfrm>
            <a:off x="491001" y="3284984"/>
            <a:ext cx="7921065" cy="3326067"/>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2" name="Rectangle 11"/>
          <p:cNvSpPr/>
          <p:nvPr/>
        </p:nvSpPr>
        <p:spPr>
          <a:xfrm>
            <a:off x="681295" y="3733341"/>
            <a:ext cx="7540479" cy="2877711"/>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Ombudsman’s Access to Justice Phase II report was released on 1 December 2020, and called for an overhaul of the dispute resolution framework for small businesses. </a:t>
            </a:r>
          </a:p>
          <a:p>
            <a:pPr marL="171450" lvl="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report showed that trying to resolve disputes through the court system is not a viable option for small businesses, due to the financial and time costs. </a:t>
            </a:r>
          </a:p>
          <a:p>
            <a:pPr marL="171450" lvl="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report provides a number of recommendations, grouped under five areas requiring attention: strengthening Unfair Contract Terms protections; promoting alternative dispute resolution; providing access to voluntary, binding arbitration; greater access to tribunal and court determinations for disputes; and supporting the wellbeing of small business owners through permanent funding of the Beyond Blue </a:t>
            </a:r>
            <a:r>
              <a:rPr lang="en-AU" sz="1150" dirty="0" err="1">
                <a:solidFill>
                  <a:schemeClr val="bg1"/>
                </a:solidFill>
              </a:rPr>
              <a:t>NewAccess</a:t>
            </a:r>
            <a:r>
              <a:rPr lang="en-AU" sz="1150" dirty="0">
                <a:solidFill>
                  <a:schemeClr val="bg1"/>
                </a:solidFill>
              </a:rPr>
              <a:t> for Small Business program. </a:t>
            </a:r>
          </a:p>
          <a:p>
            <a:pPr marL="171450" lvl="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recommendations are focused on ensuring small business owners are able to maintain key relationships with critical stakeholders through a dispute. </a:t>
            </a:r>
          </a:p>
          <a:p>
            <a:pPr marL="171450" lvl="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report follows the 2019 Phase I report which showed that when escalated through a formal process, half of small business owners considered the amount of time and effort required to resolve a dispute was unreasonable. </a:t>
            </a:r>
          </a:p>
        </p:txBody>
      </p:sp>
      <p:sp>
        <p:nvSpPr>
          <p:cNvPr id="14" name="Rectangle 13"/>
          <p:cNvSpPr/>
          <p:nvPr/>
        </p:nvSpPr>
        <p:spPr>
          <a:xfrm>
            <a:off x="834683" y="3396421"/>
            <a:ext cx="2729205" cy="400110"/>
          </a:xfrm>
          <a:prstGeom prst="rect">
            <a:avLst/>
          </a:prstGeom>
        </p:spPr>
        <p:txBody>
          <a:bodyPr wrap="square">
            <a:spAutoFit/>
          </a:bodyPr>
          <a:lstStyle/>
          <a:p>
            <a:pPr>
              <a:spcAft>
                <a:spcPts val="0"/>
              </a:spcAft>
            </a:pPr>
            <a:r>
              <a:rPr lang="en-AU" sz="2000" b="1" dirty="0">
                <a:solidFill>
                  <a:schemeClr val="bg1"/>
                </a:solidFill>
                <a:ea typeface="Calibri" panose="020F0502020204030204" pitchFamily="34" charset="0"/>
              </a:rPr>
              <a:t>Access to </a:t>
            </a:r>
            <a:r>
              <a:rPr lang="en-AU" sz="2000" b="1" dirty="0" smtClean="0">
                <a:solidFill>
                  <a:schemeClr val="bg1"/>
                </a:solidFill>
                <a:ea typeface="Calibri" panose="020F0502020204030204" pitchFamily="34" charset="0"/>
              </a:rPr>
              <a:t>Justice</a:t>
            </a:r>
            <a:endParaRPr lang="en-AU" sz="2000" b="1" dirty="0">
              <a:solidFill>
                <a:schemeClr val="bg1"/>
              </a:solidFill>
              <a:ea typeface="Calibri" panose="020F0502020204030204" pitchFamily="34" charset="0"/>
            </a:endParaRPr>
          </a:p>
        </p:txBody>
      </p:sp>
      <p:sp>
        <p:nvSpPr>
          <p:cNvPr id="16" name="Rectangle 2"/>
          <p:cNvSpPr/>
          <p:nvPr/>
        </p:nvSpPr>
        <p:spPr>
          <a:xfrm>
            <a:off x="662837" y="764704"/>
            <a:ext cx="7417007" cy="2246769"/>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dirty="0" smtClean="0"/>
              <a:t>Worked </a:t>
            </a:r>
            <a:r>
              <a:rPr lang="en-AU" sz="1150" dirty="0"/>
              <a:t>with Government to support small business through COVID-19, including issues around coverage and availability of support measures. </a:t>
            </a:r>
          </a:p>
          <a:p>
            <a:pPr marL="171450" lvl="0" indent="-171450">
              <a:spcAft>
                <a:spcPts val="600"/>
              </a:spcAft>
              <a:buFont typeface="Arial" panose="020B0604020202020204" pitchFamily="34" charset="0"/>
              <a:buChar char="•"/>
            </a:pPr>
            <a:r>
              <a:rPr lang="en-AU" sz="1150" dirty="0" smtClean="0"/>
              <a:t>Released </a:t>
            </a:r>
            <a:r>
              <a:rPr lang="en-AU" sz="1150" dirty="0"/>
              <a:t>the report of the Insurance Inquiry, with a suite of recommendations to address insurance availability and affordability for small businesses. </a:t>
            </a:r>
          </a:p>
          <a:p>
            <a:pPr marL="171450" lvl="0" indent="-171450">
              <a:spcAft>
                <a:spcPts val="600"/>
              </a:spcAft>
              <a:buFont typeface="Arial" panose="020B0604020202020204" pitchFamily="34" charset="0"/>
              <a:buChar char="•"/>
            </a:pPr>
            <a:r>
              <a:rPr lang="en-AU" sz="1150" dirty="0" smtClean="0"/>
              <a:t>Provided </a:t>
            </a:r>
            <a:r>
              <a:rPr lang="en-AU" sz="1150" dirty="0"/>
              <a:t>input into the design of the Payment Times Reporting Framework. </a:t>
            </a:r>
          </a:p>
          <a:p>
            <a:pPr marL="171450" lvl="0" indent="-171450">
              <a:spcAft>
                <a:spcPts val="600"/>
              </a:spcAft>
              <a:buFont typeface="Arial" panose="020B0604020202020204" pitchFamily="34" charset="0"/>
              <a:buChar char="•"/>
            </a:pPr>
            <a:r>
              <a:rPr lang="en-AU" sz="1150" dirty="0" smtClean="0"/>
              <a:t>Released </a:t>
            </a:r>
            <a:r>
              <a:rPr lang="en-AU" sz="1150" dirty="0"/>
              <a:t>the Access to Justice Phase II report, outlining ways in which the justice system could be changed to better support small businesses. </a:t>
            </a:r>
          </a:p>
          <a:p>
            <a:pPr marL="171450" lvl="0" indent="-171450">
              <a:spcAft>
                <a:spcPts val="600"/>
              </a:spcAft>
              <a:buFont typeface="Arial" panose="020B0604020202020204" pitchFamily="34" charset="0"/>
              <a:buChar char="•"/>
            </a:pPr>
            <a:r>
              <a:rPr lang="en-AU" sz="1150" dirty="0" smtClean="0"/>
              <a:t>Consulted </a:t>
            </a:r>
            <a:r>
              <a:rPr lang="en-AU" sz="1150" dirty="0"/>
              <a:t>widely on reports being developed on the Personal Property Securities Register, and how a tax system should operate to best support small business. </a:t>
            </a:r>
          </a:p>
          <a:p>
            <a:pPr marL="171450" lvl="0" indent="-171450">
              <a:spcAft>
                <a:spcPts val="600"/>
              </a:spcAft>
              <a:buFont typeface="Arial" panose="020B0604020202020204" pitchFamily="34" charset="0"/>
              <a:buChar char="•"/>
            </a:pPr>
            <a:r>
              <a:rPr lang="en-AU" sz="1150" dirty="0" smtClean="0"/>
              <a:t>Commenced </a:t>
            </a:r>
            <a:r>
              <a:rPr lang="en-AU" sz="1150" dirty="0"/>
              <a:t>a review of government procurement and how it affects small business</a:t>
            </a:r>
            <a:r>
              <a:rPr lang="en-AU" sz="1150" dirty="0" smtClean="0"/>
              <a:t>.</a:t>
            </a:r>
            <a:endParaRPr lang="en-US" sz="115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85932">
            <a:off x="7410117" y="2734569"/>
            <a:ext cx="1474263" cy="1241596"/>
          </a:xfrm>
          <a:prstGeom prst="rect">
            <a:avLst/>
          </a:prstGeom>
        </p:spPr>
      </p:pic>
    </p:spTree>
    <p:extLst>
      <p:ext uri="{BB962C8B-B14F-4D97-AF65-F5344CB8AC3E}">
        <p14:creationId xmlns:p14="http://schemas.microsoft.com/office/powerpoint/2010/main" val="217828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08296" y="3387889"/>
            <a:ext cx="4248472" cy="3270056"/>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Rounded Rectangle 18"/>
          <p:cNvSpPr/>
          <p:nvPr/>
        </p:nvSpPr>
        <p:spPr>
          <a:xfrm>
            <a:off x="251520" y="847957"/>
            <a:ext cx="8583207" cy="2450141"/>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4AF07FE0-AE2A-41EE-8105-776AF3157FF3}" type="slidenum">
              <a:rPr lang="en-AU" sz="700" dirty="0"/>
              <a:t>6</a:t>
            </a:fld>
            <a:endParaRPr lang="en-AU" sz="1050" dirty="0"/>
          </a:p>
        </p:txBody>
      </p:sp>
      <p:sp>
        <p:nvSpPr>
          <p:cNvPr id="25" name="Rectangle 13"/>
          <p:cNvSpPr/>
          <p:nvPr/>
        </p:nvSpPr>
        <p:spPr>
          <a:xfrm>
            <a:off x="395352" y="910034"/>
            <a:ext cx="5904840" cy="400110"/>
          </a:xfrm>
          <a:prstGeom prst="rect">
            <a:avLst/>
          </a:prstGeom>
        </p:spPr>
        <p:txBody>
          <a:bodyPr wrap="square">
            <a:spAutoFit/>
          </a:bodyPr>
          <a:lstStyle/>
          <a:p>
            <a:r>
              <a:rPr lang="en-US" sz="2000" b="1" dirty="0">
                <a:solidFill>
                  <a:srgbClr val="00A0AC"/>
                </a:solidFill>
              </a:rPr>
              <a:t>Review </a:t>
            </a:r>
            <a:r>
              <a:rPr lang="en-US" sz="2000" b="1" dirty="0" smtClean="0">
                <a:solidFill>
                  <a:srgbClr val="00A0AC"/>
                </a:solidFill>
              </a:rPr>
              <a:t>of </a:t>
            </a:r>
            <a:r>
              <a:rPr lang="en-US" sz="2000" b="1" dirty="0">
                <a:solidFill>
                  <a:srgbClr val="00A0AC"/>
                </a:solidFill>
              </a:rPr>
              <a:t>Government </a:t>
            </a:r>
            <a:r>
              <a:rPr lang="en-US" sz="2000" b="1" dirty="0" smtClean="0">
                <a:solidFill>
                  <a:srgbClr val="00A0AC"/>
                </a:solidFill>
              </a:rPr>
              <a:t>Procurement Launched</a:t>
            </a:r>
            <a:endParaRPr lang="en-AU" sz="2000" b="1" dirty="0">
              <a:solidFill>
                <a:srgbClr val="00A0AC"/>
              </a:solidFill>
            </a:endParaRPr>
          </a:p>
        </p:txBody>
      </p:sp>
      <p:sp>
        <p:nvSpPr>
          <p:cNvPr id="21" name="Rectangle 2"/>
          <p:cNvSpPr/>
          <p:nvPr/>
        </p:nvSpPr>
        <p:spPr>
          <a:xfrm>
            <a:off x="352449" y="1295214"/>
            <a:ext cx="6071632" cy="1915909"/>
          </a:xfrm>
          <a:prstGeom prst="rect">
            <a:avLst/>
          </a:prstGeom>
        </p:spPr>
        <p:txBody>
          <a:bodyPr wrap="square">
            <a:spAutoFit/>
          </a:bodyPr>
          <a:lstStyle/>
          <a:p>
            <a:pPr marL="171450" indent="-171450">
              <a:spcAft>
                <a:spcPts val="600"/>
              </a:spcAft>
              <a:buFont typeface="Arial" panose="020B0604020202020204" pitchFamily="34" charset="0"/>
              <a:buChar char="•"/>
            </a:pPr>
            <a:r>
              <a:rPr lang="en-AU" sz="1150" dirty="0" smtClean="0"/>
              <a:t>A </a:t>
            </a:r>
            <a:r>
              <a:rPr lang="en-AU" sz="1150" dirty="0"/>
              <a:t>review of government procurement and how it affects small business was launched in December 2020. </a:t>
            </a:r>
          </a:p>
          <a:p>
            <a:pPr marL="171450" indent="-171450">
              <a:spcAft>
                <a:spcPts val="600"/>
              </a:spcAft>
              <a:buFont typeface="Arial" panose="020B0604020202020204" pitchFamily="34" charset="0"/>
              <a:buChar char="•"/>
            </a:pPr>
            <a:r>
              <a:rPr lang="en-AU" sz="1150" dirty="0" smtClean="0"/>
              <a:t>The </a:t>
            </a:r>
            <a:r>
              <a:rPr lang="en-AU" sz="1150" dirty="0"/>
              <a:t>Ombudsman’s COVID-19 Recovery Plan provided recommendations designed to ensure that government procurement was used to best effect to support small business and family enterprise, while ensuring the best possible value for money for government. </a:t>
            </a:r>
          </a:p>
          <a:p>
            <a:pPr marL="171450" indent="-171450">
              <a:spcAft>
                <a:spcPts val="600"/>
              </a:spcAft>
              <a:buFont typeface="Arial" panose="020B0604020202020204" pitchFamily="34" charset="0"/>
              <a:buChar char="•"/>
            </a:pPr>
            <a:r>
              <a:rPr lang="en-AU" sz="1150" dirty="0" smtClean="0"/>
              <a:t>The </a:t>
            </a:r>
            <a:r>
              <a:rPr lang="en-AU" sz="1150" dirty="0"/>
              <a:t>review will examine ways in which government procurement processes impact small businesses, and propose ways in which they could be amended to ensure the best outcome for both Australian small businesses and the government. </a:t>
            </a:r>
          </a:p>
          <a:p>
            <a:pPr marL="171450" indent="-171450">
              <a:spcAft>
                <a:spcPts val="600"/>
              </a:spcAft>
              <a:buFont typeface="Arial" panose="020B0604020202020204" pitchFamily="34" charset="0"/>
              <a:buChar char="•"/>
            </a:pPr>
            <a:r>
              <a:rPr lang="en-AU" sz="1150" dirty="0" smtClean="0"/>
              <a:t>The </a:t>
            </a:r>
            <a:r>
              <a:rPr lang="en-AU" sz="1150" dirty="0"/>
              <a:t>review is expected to report in February 2021. </a:t>
            </a:r>
          </a:p>
        </p:txBody>
      </p:sp>
      <p:sp>
        <p:nvSpPr>
          <p:cNvPr id="12" name="Rectangle 11"/>
          <p:cNvSpPr/>
          <p:nvPr/>
        </p:nvSpPr>
        <p:spPr>
          <a:xfrm>
            <a:off x="473787" y="3873529"/>
            <a:ext cx="3666166" cy="2723823"/>
          </a:xfrm>
          <a:prstGeom prst="rect">
            <a:avLst/>
          </a:prstGeom>
        </p:spPr>
        <p:txBody>
          <a:bodyPr wrap="square">
            <a:spAutoFit/>
          </a:bodyPr>
          <a:lstStyle/>
          <a:p>
            <a:pPr marL="17145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Ombudsman continued to work with various government departments and small businesses to ensure that government support for COVID-affected businesses is </a:t>
            </a:r>
            <a:r>
              <a:rPr lang="en-AU" sz="1150" dirty="0" smtClean="0">
                <a:solidFill>
                  <a:schemeClr val="bg1"/>
                </a:solidFill>
              </a:rPr>
              <a:t>delivered fairly. </a:t>
            </a:r>
            <a:endParaRPr lang="en-AU" sz="1150" dirty="0">
              <a:solidFill>
                <a:schemeClr val="bg1"/>
              </a:solidFill>
            </a:endParaRPr>
          </a:p>
          <a:p>
            <a:pPr marL="171450" indent="-171450">
              <a:spcAft>
                <a:spcPts val="600"/>
              </a:spcAft>
              <a:buFont typeface="Arial" panose="020B0604020202020204" pitchFamily="34" charset="0"/>
              <a:buChar char="•"/>
            </a:pPr>
            <a:r>
              <a:rPr lang="en-AU" sz="1150" dirty="0" smtClean="0">
                <a:solidFill>
                  <a:schemeClr val="bg1"/>
                </a:solidFill>
              </a:rPr>
              <a:t>Extensive </a:t>
            </a:r>
            <a:r>
              <a:rPr lang="en-AU" sz="1150" dirty="0">
                <a:solidFill>
                  <a:schemeClr val="bg1"/>
                </a:solidFill>
              </a:rPr>
              <a:t>stakeholder feedback was gathered in relation to travel agents, and their needs to enable them to continue operating while they are processing a significant volume of refunds for consumers. </a:t>
            </a:r>
          </a:p>
          <a:p>
            <a:pPr marL="17145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Ombudsman has been working with the relevant Minister’s office, the peak body, and individual travel agents to shape the government’s support </a:t>
            </a:r>
            <a:r>
              <a:rPr lang="en-AU" sz="1150" dirty="0" smtClean="0">
                <a:solidFill>
                  <a:schemeClr val="bg1"/>
                </a:solidFill>
              </a:rPr>
              <a:t>package to </a:t>
            </a:r>
            <a:r>
              <a:rPr lang="en-AU" sz="1150" dirty="0" smtClean="0">
                <a:solidFill>
                  <a:schemeClr val="bg1"/>
                </a:solidFill>
              </a:rPr>
              <a:t>deliver much needed support to small to medium travel agents.</a:t>
            </a:r>
            <a:endParaRPr lang="en-AU" sz="1150" dirty="0">
              <a:solidFill>
                <a:schemeClr val="bg1"/>
              </a:solidFill>
            </a:endParaRPr>
          </a:p>
        </p:txBody>
      </p:sp>
      <p:sp>
        <p:nvSpPr>
          <p:cNvPr id="14" name="Rectangle 13"/>
          <p:cNvSpPr/>
          <p:nvPr/>
        </p:nvSpPr>
        <p:spPr>
          <a:xfrm>
            <a:off x="503266" y="3469534"/>
            <a:ext cx="3015429" cy="400110"/>
          </a:xfrm>
          <a:prstGeom prst="rect">
            <a:avLst/>
          </a:prstGeom>
        </p:spPr>
        <p:txBody>
          <a:bodyPr wrap="square">
            <a:spAutoFit/>
          </a:bodyPr>
          <a:lstStyle/>
          <a:p>
            <a:pPr>
              <a:spcAft>
                <a:spcPts val="0"/>
              </a:spcAft>
            </a:pPr>
            <a:r>
              <a:rPr lang="en-US" sz="2000" b="1" dirty="0">
                <a:solidFill>
                  <a:schemeClr val="bg1"/>
                </a:solidFill>
                <a:ea typeface="Calibri" panose="020F0502020204030204" pitchFamily="34" charset="0"/>
              </a:rPr>
              <a:t>COVID-19 Recovery</a:t>
            </a:r>
            <a:endParaRPr lang="en-AU" sz="2000" b="1" dirty="0">
              <a:solidFill>
                <a:schemeClr val="bg1"/>
              </a:solidFill>
              <a:ea typeface="Calibri" panose="020F0502020204030204" pitchFamily="34" charset="0"/>
            </a:endParaRPr>
          </a:p>
        </p:txBody>
      </p:sp>
      <p:sp>
        <p:nvSpPr>
          <p:cNvPr id="13" name="Rectangle 2"/>
          <p:cNvSpPr/>
          <p:nvPr/>
        </p:nvSpPr>
        <p:spPr>
          <a:xfrm>
            <a:off x="4831246" y="4305937"/>
            <a:ext cx="3816241" cy="2015936"/>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dirty="0" smtClean="0"/>
              <a:t>The </a:t>
            </a:r>
            <a:r>
              <a:rPr lang="en-AU" sz="1150" dirty="0"/>
              <a:t>Ombudsman’s report on what a good tax system looks like for small businesses is in the final stages of consultation and is scheduled to be released in early 2021. </a:t>
            </a:r>
          </a:p>
          <a:p>
            <a:pPr marL="171450" lvl="0" indent="-171450">
              <a:spcAft>
                <a:spcPts val="600"/>
              </a:spcAft>
              <a:buFont typeface="Arial" panose="020B0604020202020204" pitchFamily="34" charset="0"/>
              <a:buChar char="•"/>
            </a:pPr>
            <a:r>
              <a:rPr lang="en-AU" sz="1150" dirty="0" smtClean="0"/>
              <a:t>Key </a:t>
            </a:r>
            <a:r>
              <a:rPr lang="en-AU" sz="1150" dirty="0"/>
              <a:t>recommendations address improvements that can be made to the administration of the system, to allow smoother engagement with the system by small business owners. </a:t>
            </a:r>
          </a:p>
          <a:p>
            <a:pPr marL="171450" lvl="0" indent="-171450">
              <a:spcAft>
                <a:spcPts val="600"/>
              </a:spcAft>
              <a:buFont typeface="Arial" panose="020B0604020202020204" pitchFamily="34" charset="0"/>
              <a:buChar char="•"/>
            </a:pPr>
            <a:r>
              <a:rPr lang="en-AU" sz="1150" dirty="0" smtClean="0"/>
              <a:t>Small </a:t>
            </a:r>
            <a:r>
              <a:rPr lang="en-AU" sz="1150" dirty="0"/>
              <a:t>changes have also been suggested to the structure of the tax system are also recommended. </a:t>
            </a:r>
          </a:p>
        </p:txBody>
      </p:sp>
      <p:sp>
        <p:nvSpPr>
          <p:cNvPr id="16" name="Rounded Rectangle 15"/>
          <p:cNvSpPr/>
          <p:nvPr/>
        </p:nvSpPr>
        <p:spPr>
          <a:xfrm>
            <a:off x="4644008" y="3483726"/>
            <a:ext cx="4190719" cy="3087244"/>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7" name="Rectangle 13"/>
          <p:cNvSpPr/>
          <p:nvPr/>
        </p:nvSpPr>
        <p:spPr>
          <a:xfrm>
            <a:off x="4860032" y="3598051"/>
            <a:ext cx="3816241" cy="707886"/>
          </a:xfrm>
          <a:prstGeom prst="rect">
            <a:avLst/>
          </a:prstGeom>
        </p:spPr>
        <p:txBody>
          <a:bodyPr wrap="square">
            <a:spAutoFit/>
          </a:bodyPr>
          <a:lstStyle/>
          <a:p>
            <a:r>
              <a:rPr lang="en-AU" sz="2000" b="1" dirty="0">
                <a:solidFill>
                  <a:srgbClr val="00A0AC"/>
                </a:solidFill>
              </a:rPr>
              <a:t>What does a good tax system </a:t>
            </a:r>
            <a:r>
              <a:rPr lang="en-AU" sz="2000" b="1" dirty="0" smtClean="0">
                <a:solidFill>
                  <a:srgbClr val="00A0AC"/>
                </a:solidFill>
              </a:rPr>
              <a:t>look like? </a:t>
            </a:r>
            <a:endParaRPr lang="en-AU" sz="2000" b="1" dirty="0">
              <a:solidFill>
                <a:srgbClr val="00A0AC"/>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25512"/>
            <a:ext cx="1442328" cy="1943448"/>
          </a:xfrm>
          <a:prstGeom prst="rect">
            <a:avLst/>
          </a:prstGeom>
        </p:spPr>
      </p:pic>
    </p:spTree>
    <p:extLst>
      <p:ext uri="{BB962C8B-B14F-4D97-AF65-F5344CB8AC3E}">
        <p14:creationId xmlns:p14="http://schemas.microsoft.com/office/powerpoint/2010/main" val="272537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13072" y="169476"/>
            <a:ext cx="8219368" cy="492443"/>
          </a:xfrm>
          <a:prstGeom prst="rect">
            <a:avLst/>
          </a:prstGeom>
          <a:noFill/>
        </p:spPr>
        <p:txBody>
          <a:bodyPr wrap="square" rtlCol="0">
            <a:spAutoFit/>
          </a:bodyPr>
          <a:lstStyle/>
          <a:p>
            <a:r>
              <a:rPr lang="en-AU" sz="2600" b="1" dirty="0">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28A5BF42-5AA4-4E4F-A050-38ED0C8EFB81}" type="slidenum">
              <a:rPr lang="en-AU" sz="700" smtClean="0"/>
              <a:t>7</a:t>
            </a:fld>
            <a:endParaRPr lang="en-AU" sz="700" dirty="0"/>
          </a:p>
        </p:txBody>
      </p:sp>
      <p:sp>
        <p:nvSpPr>
          <p:cNvPr id="19" name="Rectangle 18"/>
          <p:cNvSpPr/>
          <p:nvPr/>
        </p:nvSpPr>
        <p:spPr>
          <a:xfrm>
            <a:off x="313072" y="620688"/>
            <a:ext cx="5627080" cy="369332"/>
          </a:xfrm>
          <a:prstGeom prst="rect">
            <a:avLst/>
          </a:prstGeom>
        </p:spPr>
        <p:txBody>
          <a:bodyPr wrap="square">
            <a:spAutoFit/>
          </a:bodyPr>
          <a:lstStyle/>
          <a:p>
            <a:r>
              <a:rPr lang="en-US" b="1" dirty="0">
                <a:solidFill>
                  <a:schemeClr val="accent3"/>
                </a:solidFill>
              </a:rPr>
              <a:t>Major input into policy, inquiries and legislation</a:t>
            </a:r>
            <a:endParaRPr lang="en-AU" b="1" dirty="0">
              <a:solidFill>
                <a:schemeClr val="accent3"/>
              </a:solidFill>
            </a:endParaRPr>
          </a:p>
        </p:txBody>
      </p:sp>
      <p:sp>
        <p:nvSpPr>
          <p:cNvPr id="8" name="Rounded Rectangle 7"/>
          <p:cNvSpPr/>
          <p:nvPr/>
        </p:nvSpPr>
        <p:spPr>
          <a:xfrm>
            <a:off x="279660" y="3540388"/>
            <a:ext cx="8609477" cy="266429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3450265" y="3716451"/>
            <a:ext cx="2211986" cy="369332"/>
          </a:xfrm>
          <a:prstGeom prst="rect">
            <a:avLst/>
          </a:prstGeom>
        </p:spPr>
        <p:txBody>
          <a:bodyPr wrap="square">
            <a:spAutoFit/>
          </a:bodyPr>
          <a:lstStyle/>
          <a:p>
            <a:pPr algn="ctr"/>
            <a:r>
              <a:rPr lang="en-AU" b="1" u="sng" dirty="0">
                <a:solidFill>
                  <a:schemeClr val="bg1"/>
                </a:solidFill>
              </a:rPr>
              <a:t>Submissions</a:t>
            </a:r>
          </a:p>
        </p:txBody>
      </p:sp>
      <p:sp>
        <p:nvSpPr>
          <p:cNvPr id="2" name="TextBox 1"/>
          <p:cNvSpPr txBox="1"/>
          <p:nvPr/>
        </p:nvSpPr>
        <p:spPr>
          <a:xfrm>
            <a:off x="313072" y="1104017"/>
            <a:ext cx="4762984" cy="191590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AU" sz="1150" dirty="0" smtClean="0"/>
              <a:t>Provided </a:t>
            </a:r>
            <a:r>
              <a:rPr lang="en-AU" sz="1150" dirty="0"/>
              <a:t>feedback on regulatory relief for Australia Post. </a:t>
            </a:r>
          </a:p>
          <a:p>
            <a:pPr marL="171450" indent="-171450">
              <a:spcAft>
                <a:spcPts val="600"/>
              </a:spcAft>
              <a:buFont typeface="Arial" panose="020B0604020202020204" pitchFamily="34" charset="0"/>
              <a:buChar char="•"/>
            </a:pPr>
            <a:r>
              <a:rPr lang="en-AU" sz="1150" dirty="0" smtClean="0"/>
              <a:t>Engaged </a:t>
            </a:r>
            <a:r>
              <a:rPr lang="en-AU" sz="1150" dirty="0"/>
              <a:t>with a number of competition issues and applications for determinations with the ACCC. </a:t>
            </a:r>
          </a:p>
          <a:p>
            <a:pPr marL="171450" indent="-171450">
              <a:spcAft>
                <a:spcPts val="600"/>
              </a:spcAft>
              <a:buFont typeface="Arial" panose="020B0604020202020204" pitchFamily="34" charset="0"/>
              <a:buChar char="•"/>
            </a:pPr>
            <a:r>
              <a:rPr lang="en-AU" sz="1150" dirty="0" smtClean="0"/>
              <a:t>Provided </a:t>
            </a:r>
            <a:r>
              <a:rPr lang="en-AU" sz="1150" dirty="0" smtClean="0"/>
              <a:t>input </a:t>
            </a:r>
            <a:r>
              <a:rPr lang="en-AU" sz="1150" dirty="0"/>
              <a:t>into multiple consultations by the Treasury, including on proposed amendments to the insolvency system to support small business, consumer credit reforms, and the </a:t>
            </a:r>
            <a:r>
              <a:rPr lang="en-AU" sz="1150" dirty="0" err="1"/>
              <a:t>JobMaker</a:t>
            </a:r>
            <a:r>
              <a:rPr lang="en-AU" sz="1150" dirty="0"/>
              <a:t> Hiring Credit rules. </a:t>
            </a:r>
          </a:p>
          <a:p>
            <a:pPr marL="171450" indent="-171450">
              <a:spcAft>
                <a:spcPts val="600"/>
              </a:spcAft>
              <a:buFont typeface="Arial" panose="020B0604020202020204" pitchFamily="34" charset="0"/>
              <a:buChar char="•"/>
            </a:pPr>
            <a:r>
              <a:rPr lang="en-AU" sz="1150" dirty="0" smtClean="0"/>
              <a:t>Provided </a:t>
            </a:r>
            <a:r>
              <a:rPr lang="en-AU" sz="1150" dirty="0"/>
              <a:t>expert advice on changes to the Franchising Code of Conduct.</a:t>
            </a:r>
          </a:p>
        </p:txBody>
      </p:sp>
      <p:graphicFrame>
        <p:nvGraphicFramePr>
          <p:cNvPr id="4" name="Table 3"/>
          <p:cNvGraphicFramePr>
            <a:graphicFrameLocks noGrp="1"/>
          </p:cNvGraphicFramePr>
          <p:nvPr>
            <p:extLst>
              <p:ext uri="{D42A27DB-BD31-4B8C-83A1-F6EECF244321}">
                <p14:modId xmlns:p14="http://schemas.microsoft.com/office/powerpoint/2010/main" val="3641037245"/>
              </p:ext>
            </p:extLst>
          </p:nvPr>
        </p:nvGraphicFramePr>
        <p:xfrm>
          <a:off x="631554" y="4300951"/>
          <a:ext cx="3960440" cy="1515753"/>
        </p:xfrm>
        <a:graphic>
          <a:graphicData uri="http://schemas.openxmlformats.org/drawingml/2006/table">
            <a:tbl>
              <a:tblPr>
                <a:tableStyleId>{5C22544A-7EE6-4342-B048-85BDC9FD1C3A}</a:tableStyleId>
              </a:tblPr>
              <a:tblGrid>
                <a:gridCol w="3592027">
                  <a:extLst>
                    <a:ext uri="{9D8B030D-6E8A-4147-A177-3AD203B41FA5}">
                      <a16:colId xmlns="" xmlns:a16="http://schemas.microsoft.com/office/drawing/2014/main" val="2662472902"/>
                    </a:ext>
                  </a:extLst>
                </a:gridCol>
                <a:gridCol w="368413">
                  <a:extLst>
                    <a:ext uri="{9D8B030D-6E8A-4147-A177-3AD203B41FA5}">
                      <a16:colId xmlns="" xmlns:a16="http://schemas.microsoft.com/office/drawing/2014/main" val="3245133845"/>
                    </a:ext>
                  </a:extLst>
                </a:gridCol>
              </a:tblGrid>
              <a:tr h="14701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bg1"/>
                          </a:solidFill>
                          <a:effectLst/>
                          <a:latin typeface="+mn-lt"/>
                          <a:ea typeface="Calibri" panose="020F0502020204030204" pitchFamily="34" charset="0"/>
                          <a:cs typeface="+mn-cs"/>
                        </a:rPr>
                        <a:t>Australian Competition and Consumer Commission</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3</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4701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Clean Energy Regulator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12170680"/>
                  </a:ext>
                </a:extLst>
              </a:tr>
              <a:tr h="20244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bg1"/>
                          </a:solidFill>
                          <a:effectLst/>
                          <a:latin typeface="+mn-lt"/>
                          <a:ea typeface="Calibri" panose="020F0502020204030204" pitchFamily="34" charset="0"/>
                          <a:cs typeface="+mn-cs"/>
                        </a:rPr>
                        <a:t>Department of </a:t>
                      </a:r>
                      <a:r>
                        <a:rPr lang="en-US" sz="1200" b="0" kern="1200" dirty="0" err="1" smtClean="0">
                          <a:solidFill>
                            <a:schemeClr val="bg1"/>
                          </a:solidFill>
                          <a:effectLst/>
                          <a:latin typeface="+mn-lt"/>
                          <a:ea typeface="Calibri" panose="020F0502020204030204" pitchFamily="34" charset="0"/>
                          <a:cs typeface="+mn-cs"/>
                        </a:rPr>
                        <a:t>Defence</a:t>
                      </a:r>
                      <a:r>
                        <a:rPr lang="en-US" sz="1200" b="0" kern="1200" dirty="0" smtClean="0">
                          <a:solidFill>
                            <a:schemeClr val="bg1"/>
                          </a:solidFill>
                          <a:effectLst/>
                          <a:latin typeface="+mn-lt"/>
                          <a:ea typeface="Calibri" panose="020F0502020204030204" pitchFamily="34" charset="0"/>
                          <a:cs typeface="+mn-cs"/>
                        </a:rPr>
                        <a:t>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Department of Health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3</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9403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dirty="0">
                          <a:solidFill>
                            <a:schemeClr val="bg1"/>
                          </a:solidFill>
                          <a:effectLst/>
                          <a:latin typeface="+mj-lt"/>
                          <a:ea typeface="Calibri" panose="020F0502020204030204" pitchFamily="34" charset="0"/>
                        </a:rPr>
                        <a:t>Department</a:t>
                      </a:r>
                      <a:r>
                        <a:rPr lang="en-US" sz="1200" b="0" baseline="0" dirty="0">
                          <a:solidFill>
                            <a:schemeClr val="bg1"/>
                          </a:solidFill>
                          <a:effectLst/>
                          <a:latin typeface="+mj-lt"/>
                          <a:ea typeface="Calibri" panose="020F0502020204030204" pitchFamily="34" charset="0"/>
                        </a:rPr>
                        <a:t> of Industry, Science, Energy and </a:t>
                      </a:r>
                      <a:r>
                        <a:rPr lang="en-US" sz="1200" b="0" baseline="0" dirty="0" smtClean="0">
                          <a:solidFill>
                            <a:schemeClr val="bg1"/>
                          </a:solidFill>
                          <a:effectLst/>
                          <a:latin typeface="+mj-lt"/>
                          <a:ea typeface="Calibri" panose="020F0502020204030204" pitchFamily="34" charset="0"/>
                        </a:rPr>
                        <a:t>Resources</a:t>
                      </a:r>
                      <a:endParaRPr lang="en-AU" sz="1200" b="0" dirty="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2</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94030">
                <a:tc>
                  <a:txBody>
                    <a:bodyPr/>
                    <a:lstStyle/>
                    <a:p>
                      <a:pPr marL="0" indent="0">
                        <a:spcAft>
                          <a:spcPts val="0"/>
                        </a:spcAft>
                        <a:buFont typeface="+mj-lt"/>
                        <a:buNone/>
                      </a:pPr>
                      <a:r>
                        <a:rPr lang="en-AU" sz="1200" b="0" dirty="0" smtClean="0">
                          <a:solidFill>
                            <a:schemeClr val="bg1"/>
                          </a:solidFill>
                          <a:effectLst/>
                          <a:latin typeface="+mj-lt"/>
                          <a:ea typeface="Calibri" panose="020F0502020204030204" pitchFamily="34" charset="0"/>
                        </a:rPr>
                        <a:t>Department of Infrastructure, Transport, Regional Development and Communications </a:t>
                      </a:r>
                      <a:endParaRPr lang="en-AU" sz="1200" b="0" dirty="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3011246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7893055"/>
              </p:ext>
            </p:extLst>
          </p:nvPr>
        </p:nvGraphicFramePr>
        <p:xfrm>
          <a:off x="4743005" y="4275936"/>
          <a:ext cx="3960440" cy="1097280"/>
        </p:xfrm>
        <a:graphic>
          <a:graphicData uri="http://schemas.openxmlformats.org/drawingml/2006/table">
            <a:tbl>
              <a:tblPr>
                <a:tableStyleId>{5C22544A-7EE6-4342-B048-85BDC9FD1C3A}</a:tableStyleId>
              </a:tblPr>
              <a:tblGrid>
                <a:gridCol w="3592027">
                  <a:extLst>
                    <a:ext uri="{9D8B030D-6E8A-4147-A177-3AD203B41FA5}">
                      <a16:colId xmlns="" xmlns:a16="http://schemas.microsoft.com/office/drawing/2014/main" val="2662472902"/>
                    </a:ext>
                  </a:extLst>
                </a:gridCol>
                <a:gridCol w="368413">
                  <a:extLst>
                    <a:ext uri="{9D8B030D-6E8A-4147-A177-3AD203B41FA5}">
                      <a16:colId xmlns="" xmlns:a16="http://schemas.microsoft.com/office/drawing/2014/main" val="3245133845"/>
                    </a:ext>
                  </a:extLst>
                </a:gridCol>
              </a:tblGrid>
              <a:tr h="8231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baseline="0" dirty="0" smtClean="0">
                          <a:solidFill>
                            <a:schemeClr val="bg1"/>
                          </a:solidFill>
                          <a:effectLst/>
                          <a:latin typeface="+mn-lt"/>
                          <a:ea typeface="Calibri" panose="020F0502020204030204" pitchFamily="34" charset="0"/>
                          <a:cs typeface="+mn-cs"/>
                        </a:rPr>
                        <a:t>Department of Prime Minister and Cabinet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8231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Digital Transformation Agency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4701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baseline="0" dirty="0" smtClean="0">
                          <a:solidFill>
                            <a:schemeClr val="bg1"/>
                          </a:solidFill>
                          <a:effectLst/>
                          <a:latin typeface="+mn-lt"/>
                          <a:ea typeface="Calibri" panose="020F0502020204030204" pitchFamily="34" charset="0"/>
                          <a:cs typeface="+mn-cs"/>
                        </a:rPr>
                        <a:t>National Transport Commission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4701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Senate Education and Employment Committee</a:t>
                      </a:r>
                      <a:endParaRPr lang="en-AU" sz="1200" b="0" kern="1200" dirty="0" smtClean="0">
                        <a:solidFill>
                          <a:schemeClr val="bg1"/>
                        </a:solidFill>
                        <a:effectLst/>
                        <a:latin typeface="+mn-lt"/>
                        <a:ea typeface="Calibri" panose="020F0502020204030204" pitchFamily="34" charset="0"/>
                        <a:cs typeface="+mn-cs"/>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3257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Senate Select Committee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30112460"/>
                  </a:ext>
                </a:extLst>
              </a:tr>
              <a:tr h="1657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bg1"/>
                          </a:solidFill>
                          <a:effectLst/>
                          <a:latin typeface="+mn-lt"/>
                          <a:ea typeface="Calibri" panose="020F0502020204030204" pitchFamily="34" charset="0"/>
                          <a:cs typeface="+mn-cs"/>
                        </a:rPr>
                        <a:t>Treasury </a:t>
                      </a:r>
                      <a:endParaRPr lang="en-AU" sz="1200" b="0" kern="1200" dirty="0" smtClean="0">
                        <a:solidFill>
                          <a:schemeClr val="bg1"/>
                        </a:solidFill>
                        <a:effectLst/>
                        <a:latin typeface="+mn-lt"/>
                        <a:ea typeface="Calibri" panose="020F0502020204030204" pitchFamily="34" charset="0"/>
                        <a:cs typeface="+mn-cs"/>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7</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425" y="1113131"/>
            <a:ext cx="3203848" cy="2137731"/>
          </a:xfrm>
          <a:prstGeom prst="rect">
            <a:avLst/>
          </a:prstGeom>
          <a:effectLst>
            <a:glow>
              <a:schemeClr val="accent1">
                <a:alpha val="40000"/>
              </a:schemeClr>
            </a:glow>
            <a:outerShdw dist="38100" sx="1000" sy="1000" algn="br" rotWithShape="0">
              <a:prstClr val="black"/>
            </a:outerShdw>
            <a:reflection endPos="0" dist="50800" dir="5400000" sy="-100000" algn="bl" rotWithShape="0"/>
            <a:softEdge rad="50800"/>
          </a:effectLst>
          <a:scene3d>
            <a:camera prst="perspectiveFront"/>
            <a:lightRig rig="threePt" dir="t"/>
          </a:scene3d>
        </p:spPr>
      </p:pic>
    </p:spTree>
    <p:extLst>
      <p:ext uri="{BB962C8B-B14F-4D97-AF65-F5344CB8AC3E}">
        <p14:creationId xmlns:p14="http://schemas.microsoft.com/office/powerpoint/2010/main" val="212528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41052" y="645781"/>
            <a:ext cx="4539391" cy="3842573"/>
            <a:chOff x="4425097" y="667100"/>
            <a:chExt cx="5040559" cy="4266809"/>
          </a:xfrm>
        </p:grpSpPr>
        <p:pic>
          <p:nvPicPr>
            <p:cNvPr id="8" name="Picture 7"/>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5350"/>
            <a:stretch/>
          </p:blipFill>
          <p:spPr>
            <a:xfrm>
              <a:off x="4425097" y="667100"/>
              <a:ext cx="5040559" cy="4266809"/>
            </a:xfrm>
            <a:prstGeom prst="rect">
              <a:avLst/>
            </a:prstGeom>
          </p:spPr>
        </p:pic>
        <p:sp>
          <p:nvSpPr>
            <p:cNvPr id="20" name="Rectangle 19"/>
            <p:cNvSpPr/>
            <p:nvPr/>
          </p:nvSpPr>
          <p:spPr>
            <a:xfrm>
              <a:off x="7466783" y="2170011"/>
              <a:ext cx="1053055" cy="307581"/>
            </a:xfrm>
            <a:prstGeom prst="rect">
              <a:avLst/>
            </a:prstGeom>
          </p:spPr>
          <p:txBody>
            <a:bodyPr wrap="square">
              <a:spAutoFit/>
            </a:bodyPr>
            <a:lstStyle/>
            <a:p>
              <a:pPr algn="ctr"/>
              <a:r>
                <a:rPr lang="en-AU" sz="1200" b="1" dirty="0">
                  <a:solidFill>
                    <a:schemeClr val="bg1"/>
                  </a:solidFill>
                </a:rPr>
                <a:t>QLD </a:t>
              </a:r>
              <a:r>
                <a:rPr lang="en-AU" sz="1200" b="1" dirty="0" smtClean="0">
                  <a:solidFill>
                    <a:schemeClr val="bg1"/>
                  </a:solidFill>
                </a:rPr>
                <a:t>25%</a:t>
              </a:r>
              <a:endParaRPr lang="en-AU" sz="1200" b="1" dirty="0">
                <a:solidFill>
                  <a:schemeClr val="bg1"/>
                </a:solidFill>
              </a:endParaRPr>
            </a:p>
          </p:txBody>
        </p:sp>
        <p:sp>
          <p:nvSpPr>
            <p:cNvPr id="35" name="Rectangle 34"/>
            <p:cNvSpPr/>
            <p:nvPr/>
          </p:nvSpPr>
          <p:spPr>
            <a:xfrm>
              <a:off x="7866573" y="3022680"/>
              <a:ext cx="1051275" cy="307581"/>
            </a:xfrm>
            <a:prstGeom prst="rect">
              <a:avLst/>
            </a:prstGeom>
          </p:spPr>
          <p:txBody>
            <a:bodyPr wrap="square">
              <a:spAutoFit/>
            </a:bodyPr>
            <a:lstStyle/>
            <a:p>
              <a:pPr algn="ctr"/>
              <a:r>
                <a:rPr lang="en-AU" sz="1200" b="1" dirty="0">
                  <a:solidFill>
                    <a:schemeClr val="bg1"/>
                  </a:solidFill>
                </a:rPr>
                <a:t>NSW </a:t>
              </a:r>
              <a:r>
                <a:rPr lang="en-AU" sz="1200" b="1" dirty="0" smtClean="0">
                  <a:solidFill>
                    <a:schemeClr val="bg1"/>
                  </a:solidFill>
                </a:rPr>
                <a:t>29%</a:t>
              </a:r>
              <a:endParaRPr lang="en-AU" sz="1200" b="1" dirty="0">
                <a:solidFill>
                  <a:schemeClr val="bg1"/>
                </a:solidFill>
              </a:endParaRPr>
            </a:p>
          </p:txBody>
        </p:sp>
        <p:sp>
          <p:nvSpPr>
            <p:cNvPr id="36" name="Rectangle 35"/>
            <p:cNvSpPr/>
            <p:nvPr/>
          </p:nvSpPr>
          <p:spPr>
            <a:xfrm>
              <a:off x="7610096" y="4357845"/>
              <a:ext cx="554867" cy="512635"/>
            </a:xfrm>
            <a:prstGeom prst="rect">
              <a:avLst/>
            </a:prstGeom>
          </p:spPr>
          <p:txBody>
            <a:bodyPr wrap="square">
              <a:spAutoFit/>
            </a:bodyPr>
            <a:lstStyle/>
            <a:p>
              <a:pPr algn="ctr"/>
              <a:r>
                <a:rPr lang="en-AU" sz="1200" b="1" dirty="0">
                  <a:solidFill>
                    <a:srgbClr val="2D7983"/>
                  </a:solidFill>
                </a:rPr>
                <a:t>TAS </a:t>
              </a:r>
              <a:r>
                <a:rPr lang="en-AU" sz="1200" b="1" dirty="0" smtClean="0">
                  <a:solidFill>
                    <a:srgbClr val="2D7983"/>
                  </a:solidFill>
                </a:rPr>
                <a:t>2%</a:t>
              </a:r>
              <a:endParaRPr lang="en-AU" sz="1200" b="1" dirty="0">
                <a:solidFill>
                  <a:srgbClr val="2D7983"/>
                </a:solidFill>
              </a:endParaRPr>
            </a:p>
          </p:txBody>
        </p:sp>
        <p:sp>
          <p:nvSpPr>
            <p:cNvPr id="37" name="Rectangle 36"/>
            <p:cNvSpPr/>
            <p:nvPr/>
          </p:nvSpPr>
          <p:spPr>
            <a:xfrm>
              <a:off x="8136358" y="3338152"/>
              <a:ext cx="554867" cy="444284"/>
            </a:xfrm>
            <a:prstGeom prst="rect">
              <a:avLst/>
            </a:prstGeom>
          </p:spPr>
          <p:txBody>
            <a:bodyPr wrap="square">
              <a:spAutoFit/>
            </a:bodyPr>
            <a:lstStyle/>
            <a:p>
              <a:pPr algn="ctr"/>
              <a:r>
                <a:rPr lang="en-AU" sz="1000" b="1" dirty="0">
                  <a:solidFill>
                    <a:schemeClr val="bg1"/>
                  </a:solidFill>
                </a:rPr>
                <a:t>ACT </a:t>
              </a:r>
              <a:r>
                <a:rPr lang="en-AU" sz="1000" b="1" dirty="0" smtClean="0">
                  <a:solidFill>
                    <a:schemeClr val="bg1"/>
                  </a:solidFill>
                </a:rPr>
                <a:t>3%</a:t>
              </a:r>
              <a:endParaRPr lang="en-AU" sz="1000" b="1" dirty="0">
                <a:solidFill>
                  <a:schemeClr val="bg1"/>
                </a:solidFill>
              </a:endParaRPr>
            </a:p>
          </p:txBody>
        </p:sp>
        <p:sp>
          <p:nvSpPr>
            <p:cNvPr id="38" name="Rectangle 37"/>
            <p:cNvSpPr/>
            <p:nvPr/>
          </p:nvSpPr>
          <p:spPr>
            <a:xfrm>
              <a:off x="7546741" y="3704453"/>
              <a:ext cx="867049" cy="290493"/>
            </a:xfrm>
            <a:prstGeom prst="rect">
              <a:avLst/>
            </a:prstGeom>
          </p:spPr>
          <p:txBody>
            <a:bodyPr wrap="square">
              <a:spAutoFit/>
            </a:bodyPr>
            <a:lstStyle/>
            <a:p>
              <a:pPr algn="ctr"/>
              <a:r>
                <a:rPr lang="en-AU" sz="1100" b="1" dirty="0">
                  <a:solidFill>
                    <a:schemeClr val="bg1"/>
                  </a:solidFill>
                </a:rPr>
                <a:t>VIC </a:t>
              </a:r>
              <a:r>
                <a:rPr lang="en-AU" sz="1100" b="1" dirty="0" smtClean="0">
                  <a:solidFill>
                    <a:schemeClr val="bg1"/>
                  </a:solidFill>
                </a:rPr>
                <a:t>26%</a:t>
              </a:r>
              <a:endParaRPr lang="en-AU" sz="1100" b="1" dirty="0">
                <a:solidFill>
                  <a:schemeClr val="bg1"/>
                </a:solidFill>
              </a:endParaRPr>
            </a:p>
          </p:txBody>
        </p:sp>
        <p:sp>
          <p:nvSpPr>
            <p:cNvPr id="39" name="Rectangle 38"/>
            <p:cNvSpPr/>
            <p:nvPr/>
          </p:nvSpPr>
          <p:spPr>
            <a:xfrm>
              <a:off x="6679895" y="2906982"/>
              <a:ext cx="852990" cy="307581"/>
            </a:xfrm>
            <a:prstGeom prst="rect">
              <a:avLst/>
            </a:prstGeom>
          </p:spPr>
          <p:txBody>
            <a:bodyPr wrap="square">
              <a:spAutoFit/>
            </a:bodyPr>
            <a:lstStyle/>
            <a:p>
              <a:pPr algn="ctr"/>
              <a:r>
                <a:rPr lang="en-AU" sz="1200" b="1" dirty="0">
                  <a:solidFill>
                    <a:schemeClr val="bg1"/>
                  </a:solidFill>
                </a:rPr>
                <a:t>SA </a:t>
              </a:r>
              <a:r>
                <a:rPr lang="en-AU" sz="1200" b="1" dirty="0" smtClean="0">
                  <a:solidFill>
                    <a:schemeClr val="bg1"/>
                  </a:solidFill>
                </a:rPr>
                <a:t>5%</a:t>
              </a:r>
              <a:endParaRPr lang="en-AU" sz="1200" b="1" dirty="0">
                <a:solidFill>
                  <a:schemeClr val="bg1"/>
                </a:solidFill>
              </a:endParaRPr>
            </a:p>
          </p:txBody>
        </p:sp>
        <p:sp>
          <p:nvSpPr>
            <p:cNvPr id="41" name="Rectangle 40"/>
            <p:cNvSpPr/>
            <p:nvPr/>
          </p:nvSpPr>
          <p:spPr>
            <a:xfrm>
              <a:off x="5387875" y="2493580"/>
              <a:ext cx="866961" cy="307581"/>
            </a:xfrm>
            <a:prstGeom prst="rect">
              <a:avLst/>
            </a:prstGeom>
          </p:spPr>
          <p:txBody>
            <a:bodyPr wrap="square">
              <a:spAutoFit/>
            </a:bodyPr>
            <a:lstStyle/>
            <a:p>
              <a:pPr algn="ctr"/>
              <a:r>
                <a:rPr lang="en-AU" sz="1200" b="1" dirty="0">
                  <a:solidFill>
                    <a:schemeClr val="bg1"/>
                  </a:solidFill>
                </a:rPr>
                <a:t>WA </a:t>
              </a:r>
              <a:r>
                <a:rPr lang="en-AU" sz="1200" b="1" dirty="0" smtClean="0">
                  <a:solidFill>
                    <a:schemeClr val="bg1"/>
                  </a:solidFill>
                </a:rPr>
                <a:t>7%</a:t>
              </a:r>
              <a:endParaRPr lang="en-AU" sz="1200" b="1" dirty="0">
                <a:solidFill>
                  <a:schemeClr val="bg1"/>
                </a:solidFill>
              </a:endParaRPr>
            </a:p>
          </p:txBody>
        </p:sp>
        <p:sp>
          <p:nvSpPr>
            <p:cNvPr id="43" name="Rectangle 42"/>
            <p:cNvSpPr/>
            <p:nvPr/>
          </p:nvSpPr>
          <p:spPr>
            <a:xfrm>
              <a:off x="6507288" y="1676561"/>
              <a:ext cx="787530" cy="307581"/>
            </a:xfrm>
            <a:prstGeom prst="rect">
              <a:avLst/>
            </a:prstGeom>
          </p:spPr>
          <p:txBody>
            <a:bodyPr wrap="square">
              <a:spAutoFit/>
            </a:bodyPr>
            <a:lstStyle/>
            <a:p>
              <a:pPr algn="ctr"/>
              <a:r>
                <a:rPr lang="en-AU" sz="1200" b="1" dirty="0">
                  <a:solidFill>
                    <a:schemeClr val="bg1"/>
                  </a:solidFill>
                </a:rPr>
                <a:t>NT </a:t>
              </a:r>
              <a:r>
                <a:rPr lang="en-AU" sz="1200" b="1" dirty="0" smtClean="0">
                  <a:solidFill>
                    <a:schemeClr val="bg1"/>
                  </a:solidFill>
                </a:rPr>
                <a:t>1%</a:t>
              </a:r>
              <a:endParaRPr lang="en-AU" sz="1200" b="1" dirty="0">
                <a:solidFill>
                  <a:schemeClr val="bg1"/>
                </a:solidFill>
              </a:endParaRPr>
            </a:p>
          </p:txBody>
        </p:sp>
      </p:grpSp>
      <p:grpSp>
        <p:nvGrpSpPr>
          <p:cNvPr id="4" name="Group 3"/>
          <p:cNvGrpSpPr/>
          <p:nvPr/>
        </p:nvGrpSpPr>
        <p:grpSpPr>
          <a:xfrm>
            <a:off x="311814" y="1008945"/>
            <a:ext cx="4320480" cy="1298556"/>
            <a:chOff x="447964" y="1017183"/>
            <a:chExt cx="4320480" cy="1578936"/>
          </a:xfrm>
        </p:grpSpPr>
        <p:sp>
          <p:nvSpPr>
            <p:cNvPr id="24" name="Rectangle 23"/>
            <p:cNvSpPr/>
            <p:nvPr/>
          </p:nvSpPr>
          <p:spPr>
            <a:xfrm>
              <a:off x="447964" y="1151747"/>
              <a:ext cx="4320480" cy="1309807"/>
            </a:xfrm>
            <a:prstGeom prst="rect">
              <a:avLst/>
            </a:prstGeom>
          </p:spPr>
          <p:txBody>
            <a:bodyPr wrap="square">
              <a:spAutoFit/>
            </a:bodyPr>
            <a:lstStyle/>
            <a:p>
              <a:pPr algn="ctr"/>
              <a:r>
                <a:rPr lang="en-AU" sz="1600" b="1" dirty="0" smtClean="0">
                  <a:solidFill>
                    <a:srgbClr val="193264"/>
                  </a:solidFill>
                </a:rPr>
                <a:t>1,727 </a:t>
              </a:r>
              <a:r>
                <a:rPr lang="en-US" sz="1600" dirty="0">
                  <a:solidFill>
                    <a:srgbClr val="193264"/>
                  </a:solidFill>
                </a:rPr>
                <a:t>contacts received via phone, </a:t>
              </a:r>
              <a:br>
                <a:rPr lang="en-US" sz="1600" dirty="0">
                  <a:solidFill>
                    <a:srgbClr val="193264"/>
                  </a:solidFill>
                </a:rPr>
              </a:br>
              <a:r>
                <a:rPr lang="en-US" sz="1600" dirty="0">
                  <a:solidFill>
                    <a:srgbClr val="193264"/>
                  </a:solidFill>
                </a:rPr>
                <a:t>email, web inquiry. </a:t>
              </a:r>
              <a:br>
                <a:rPr lang="en-US" sz="1600" dirty="0">
                  <a:solidFill>
                    <a:srgbClr val="193264"/>
                  </a:solidFill>
                </a:rPr>
              </a:br>
              <a:r>
                <a:rPr lang="en-US" sz="1600" dirty="0">
                  <a:solidFill>
                    <a:srgbClr val="193264"/>
                  </a:solidFill>
                </a:rPr>
                <a:t>The majority of the direct contacts were business to business disputes. </a:t>
              </a:r>
            </a:p>
          </p:txBody>
        </p:sp>
        <p:sp>
          <p:nvSpPr>
            <p:cNvPr id="64" name="Rounded Rectangle 63"/>
            <p:cNvSpPr/>
            <p:nvPr/>
          </p:nvSpPr>
          <p:spPr>
            <a:xfrm>
              <a:off x="447964" y="1017183"/>
              <a:ext cx="4320480" cy="157893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sp>
        <p:nvSpPr>
          <p:cNvPr id="3" name="TextBox 2"/>
          <p:cNvSpPr txBox="1"/>
          <p:nvPr/>
        </p:nvSpPr>
        <p:spPr>
          <a:xfrm>
            <a:off x="251520" y="294992"/>
            <a:ext cx="8280920" cy="492443"/>
          </a:xfrm>
          <a:prstGeom prst="rect">
            <a:avLst/>
          </a:prstGeom>
          <a:noFill/>
          <a:ln>
            <a:noFill/>
          </a:ln>
        </p:spPr>
        <p:txBody>
          <a:bodyPr wrap="square" rtlCol="0">
            <a:spAutoFit/>
          </a:bodyPr>
          <a:lstStyle/>
          <a:p>
            <a:r>
              <a:rPr lang="en-AU" sz="2600" b="1" dirty="0">
                <a:solidFill>
                  <a:srgbClr val="193264"/>
                </a:solidFill>
              </a:rPr>
              <a:t>Assistance: supporting SMEs</a:t>
            </a:r>
            <a:endParaRPr lang="en-AU" dirty="0">
              <a:solidFill>
                <a:srgbClr val="FF0000"/>
              </a:solidFill>
            </a:endParaRPr>
          </a:p>
        </p:txBody>
      </p:sp>
      <p:sp>
        <p:nvSpPr>
          <p:cNvPr id="67" name="TextBox 66"/>
          <p:cNvSpPr txBox="1"/>
          <p:nvPr/>
        </p:nvSpPr>
        <p:spPr>
          <a:xfrm>
            <a:off x="8676273" y="6657945"/>
            <a:ext cx="467544" cy="200055"/>
          </a:xfrm>
          <a:prstGeom prst="rect">
            <a:avLst/>
          </a:prstGeom>
          <a:noFill/>
        </p:spPr>
        <p:txBody>
          <a:bodyPr wrap="square" rtlCol="0">
            <a:spAutoFit/>
          </a:bodyPr>
          <a:lstStyle/>
          <a:p>
            <a:pPr algn="ctr"/>
            <a:fld id="{8026EB45-FB27-42A1-9A74-BCB237D7B4EB}" type="slidenum">
              <a:rPr lang="en-AU" sz="700" dirty="0"/>
              <a:t>8</a:t>
            </a:fld>
            <a:endParaRPr lang="en-AU" sz="1050" dirty="0"/>
          </a:p>
        </p:txBody>
      </p:sp>
      <p:sp>
        <p:nvSpPr>
          <p:cNvPr id="34" name="Rectangle 33"/>
          <p:cNvSpPr/>
          <p:nvPr/>
        </p:nvSpPr>
        <p:spPr>
          <a:xfrm>
            <a:off x="5398127" y="633985"/>
            <a:ext cx="3025239" cy="338554"/>
          </a:xfrm>
          <a:prstGeom prst="rect">
            <a:avLst/>
          </a:prstGeom>
        </p:spPr>
        <p:txBody>
          <a:bodyPr wrap="square">
            <a:spAutoFit/>
          </a:bodyPr>
          <a:lstStyle/>
          <a:p>
            <a:pPr algn="ctr"/>
            <a:r>
              <a:rPr lang="en-AU" sz="1600" b="1" dirty="0">
                <a:solidFill>
                  <a:srgbClr val="2D7983"/>
                </a:solidFill>
              </a:rPr>
              <a:t>Contacts by state/territory</a:t>
            </a:r>
          </a:p>
        </p:txBody>
      </p:sp>
      <p:grpSp>
        <p:nvGrpSpPr>
          <p:cNvPr id="10" name="Group 9"/>
          <p:cNvGrpSpPr/>
          <p:nvPr/>
        </p:nvGrpSpPr>
        <p:grpSpPr>
          <a:xfrm>
            <a:off x="301961" y="2503600"/>
            <a:ext cx="990000" cy="990000"/>
            <a:chOff x="3636228" y="2586917"/>
            <a:chExt cx="990000" cy="990000"/>
          </a:xfrm>
        </p:grpSpPr>
        <p:sp>
          <p:nvSpPr>
            <p:cNvPr id="23" name="TextBox 22"/>
            <p:cNvSpPr txBox="1"/>
            <p:nvPr/>
          </p:nvSpPr>
          <p:spPr>
            <a:xfrm>
              <a:off x="3651135" y="2791072"/>
              <a:ext cx="960187" cy="707886"/>
            </a:xfrm>
            <a:prstGeom prst="rect">
              <a:avLst/>
            </a:prstGeom>
            <a:noFill/>
          </p:spPr>
          <p:txBody>
            <a:bodyPr wrap="square" rtlCol="0">
              <a:spAutoFit/>
            </a:bodyPr>
            <a:lstStyle/>
            <a:p>
              <a:pPr algn="ctr"/>
              <a:r>
                <a:rPr lang="en-AU" sz="1000" dirty="0">
                  <a:solidFill>
                    <a:srgbClr val="193264"/>
                  </a:solidFill>
                </a:rPr>
                <a:t>of disputes were business </a:t>
              </a:r>
              <a:br>
                <a:rPr lang="en-AU" sz="1000" dirty="0">
                  <a:solidFill>
                    <a:srgbClr val="193264"/>
                  </a:solidFill>
                </a:rPr>
              </a:br>
              <a:r>
                <a:rPr lang="en-AU" sz="1000" dirty="0">
                  <a:solidFill>
                    <a:srgbClr val="193264"/>
                  </a:solidFill>
                </a:rPr>
                <a:t>to business</a:t>
              </a:r>
            </a:p>
          </p:txBody>
        </p:sp>
        <p:sp>
          <p:nvSpPr>
            <p:cNvPr id="2" name="Rectangle 1"/>
            <p:cNvSpPr/>
            <p:nvPr/>
          </p:nvSpPr>
          <p:spPr>
            <a:xfrm>
              <a:off x="3836601" y="2652572"/>
              <a:ext cx="589254" cy="276999"/>
            </a:xfrm>
            <a:prstGeom prst="rect">
              <a:avLst/>
            </a:prstGeom>
          </p:spPr>
          <p:txBody>
            <a:bodyPr wrap="square">
              <a:spAutoFit/>
            </a:bodyPr>
            <a:lstStyle/>
            <a:p>
              <a:pPr algn="ctr"/>
              <a:r>
                <a:rPr lang="en-AU" sz="1200" b="1" dirty="0" smtClean="0">
                  <a:solidFill>
                    <a:srgbClr val="193264"/>
                  </a:solidFill>
                </a:rPr>
                <a:t>64% </a:t>
              </a:r>
              <a:endParaRPr lang="en-AU" sz="1200" dirty="0"/>
            </a:p>
          </p:txBody>
        </p:sp>
        <p:sp>
          <p:nvSpPr>
            <p:cNvPr id="11" name="Oval 10"/>
            <p:cNvSpPr/>
            <p:nvPr/>
          </p:nvSpPr>
          <p:spPr>
            <a:xfrm>
              <a:off x="3636228" y="2586917"/>
              <a:ext cx="990000" cy="990000"/>
            </a:xfrm>
            <a:prstGeom prst="ellipse">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p:cNvGrpSpPr/>
          <p:nvPr/>
        </p:nvGrpSpPr>
        <p:grpSpPr>
          <a:xfrm>
            <a:off x="1955674" y="2492896"/>
            <a:ext cx="1032761" cy="990000"/>
            <a:chOff x="3730386" y="3655568"/>
            <a:chExt cx="1032761" cy="990000"/>
          </a:xfrm>
        </p:grpSpPr>
        <p:sp>
          <p:nvSpPr>
            <p:cNvPr id="59" name="TextBox 58"/>
            <p:cNvSpPr txBox="1"/>
            <p:nvPr/>
          </p:nvSpPr>
          <p:spPr>
            <a:xfrm>
              <a:off x="3730386" y="3933056"/>
              <a:ext cx="1032761" cy="530915"/>
            </a:xfrm>
            <a:prstGeom prst="rect">
              <a:avLst/>
            </a:prstGeom>
            <a:noFill/>
          </p:spPr>
          <p:txBody>
            <a:bodyPr wrap="square" rtlCol="0">
              <a:spAutoFit/>
            </a:bodyPr>
            <a:lstStyle/>
            <a:p>
              <a:pPr algn="ctr"/>
              <a:r>
                <a:rPr lang="en-AU" sz="950" dirty="0">
                  <a:solidFill>
                    <a:srgbClr val="193264"/>
                  </a:solidFill>
                </a:rPr>
                <a:t>of disputes were business </a:t>
              </a:r>
              <a:br>
                <a:rPr lang="en-AU" sz="950" dirty="0">
                  <a:solidFill>
                    <a:srgbClr val="193264"/>
                  </a:solidFill>
                </a:rPr>
              </a:br>
              <a:r>
                <a:rPr lang="en-AU" sz="950" dirty="0">
                  <a:solidFill>
                    <a:srgbClr val="193264"/>
                  </a:solidFill>
                </a:rPr>
                <a:t>to government </a:t>
              </a:r>
            </a:p>
          </p:txBody>
        </p:sp>
        <p:sp>
          <p:nvSpPr>
            <p:cNvPr id="42" name="Rectangle 41"/>
            <p:cNvSpPr/>
            <p:nvPr/>
          </p:nvSpPr>
          <p:spPr>
            <a:xfrm>
              <a:off x="4020104" y="3751459"/>
              <a:ext cx="520194" cy="276999"/>
            </a:xfrm>
            <a:prstGeom prst="rect">
              <a:avLst/>
            </a:prstGeom>
          </p:spPr>
          <p:txBody>
            <a:bodyPr wrap="square">
              <a:spAutoFit/>
            </a:bodyPr>
            <a:lstStyle/>
            <a:p>
              <a:pPr algn="ctr"/>
              <a:r>
                <a:rPr lang="en-AU" sz="1200" b="1" dirty="0" smtClean="0">
                  <a:solidFill>
                    <a:srgbClr val="193264"/>
                  </a:solidFill>
                </a:rPr>
                <a:t>21% </a:t>
              </a:r>
              <a:endParaRPr lang="en-AU" sz="1200" dirty="0"/>
            </a:p>
          </p:txBody>
        </p:sp>
        <p:sp>
          <p:nvSpPr>
            <p:cNvPr id="45" name="Oval 44"/>
            <p:cNvSpPr/>
            <p:nvPr/>
          </p:nvSpPr>
          <p:spPr>
            <a:xfrm>
              <a:off x="3751766" y="3655568"/>
              <a:ext cx="990000" cy="99000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p:cNvGrpSpPr/>
          <p:nvPr/>
        </p:nvGrpSpPr>
        <p:grpSpPr>
          <a:xfrm>
            <a:off x="3495687" y="2503600"/>
            <a:ext cx="1300731" cy="990000"/>
            <a:chOff x="3960956" y="5036694"/>
            <a:chExt cx="1300731" cy="990000"/>
          </a:xfrm>
        </p:grpSpPr>
        <p:sp>
          <p:nvSpPr>
            <p:cNvPr id="30" name="TextBox 29"/>
            <p:cNvSpPr txBox="1"/>
            <p:nvPr/>
          </p:nvSpPr>
          <p:spPr>
            <a:xfrm>
              <a:off x="3960956" y="5307851"/>
              <a:ext cx="1300731" cy="677108"/>
            </a:xfrm>
            <a:prstGeom prst="rect">
              <a:avLst/>
            </a:prstGeom>
            <a:noFill/>
          </p:spPr>
          <p:txBody>
            <a:bodyPr wrap="square" rtlCol="0">
              <a:spAutoFit/>
            </a:bodyPr>
            <a:lstStyle/>
            <a:p>
              <a:pPr algn="ctr"/>
              <a:r>
                <a:rPr lang="en-US" sz="950" dirty="0">
                  <a:solidFill>
                    <a:srgbClr val="193264"/>
                  </a:solidFill>
                </a:rPr>
                <a:t>of contacts came from small and family business owners</a:t>
              </a:r>
              <a:endParaRPr lang="en-AU" sz="950" dirty="0">
                <a:solidFill>
                  <a:srgbClr val="193264"/>
                </a:solidFill>
              </a:endParaRPr>
            </a:p>
          </p:txBody>
        </p:sp>
        <p:sp>
          <p:nvSpPr>
            <p:cNvPr id="31" name="Rectangle 30"/>
            <p:cNvSpPr/>
            <p:nvPr/>
          </p:nvSpPr>
          <p:spPr>
            <a:xfrm>
              <a:off x="4360802" y="5090700"/>
              <a:ext cx="545146" cy="276999"/>
            </a:xfrm>
            <a:prstGeom prst="rect">
              <a:avLst/>
            </a:prstGeom>
          </p:spPr>
          <p:txBody>
            <a:bodyPr wrap="square">
              <a:spAutoFit/>
            </a:bodyPr>
            <a:lstStyle/>
            <a:p>
              <a:pPr algn="ctr"/>
              <a:r>
                <a:rPr lang="en-AU" sz="1200" b="1" dirty="0" smtClean="0">
                  <a:solidFill>
                    <a:srgbClr val="193264"/>
                  </a:solidFill>
                </a:rPr>
                <a:t>85% </a:t>
              </a:r>
              <a:endParaRPr lang="en-AU" sz="1200" dirty="0"/>
            </a:p>
          </p:txBody>
        </p:sp>
        <p:sp>
          <p:nvSpPr>
            <p:cNvPr id="33" name="Oval 32"/>
            <p:cNvSpPr/>
            <p:nvPr/>
          </p:nvSpPr>
          <p:spPr>
            <a:xfrm>
              <a:off x="4116321" y="5036694"/>
              <a:ext cx="990000" cy="990000"/>
            </a:xfrm>
            <a:prstGeom prst="ellipse">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0" name="Rectangle 39"/>
          <p:cNvSpPr/>
          <p:nvPr/>
        </p:nvSpPr>
        <p:spPr>
          <a:xfrm>
            <a:off x="5689472" y="3271747"/>
            <a:ext cx="1413036" cy="415498"/>
          </a:xfrm>
          <a:prstGeom prst="rect">
            <a:avLst/>
          </a:prstGeom>
        </p:spPr>
        <p:txBody>
          <a:bodyPr wrap="square">
            <a:spAutoFit/>
          </a:bodyPr>
          <a:lstStyle/>
          <a:p>
            <a:pPr algn="ctr"/>
            <a:r>
              <a:rPr lang="en-AU" sz="1050" b="1" dirty="0">
                <a:solidFill>
                  <a:srgbClr val="2D7983"/>
                </a:solidFill>
              </a:rPr>
              <a:t>International/Other</a:t>
            </a:r>
          </a:p>
          <a:p>
            <a:pPr algn="ctr"/>
            <a:r>
              <a:rPr lang="en-AU" sz="1050" b="1" dirty="0" smtClean="0">
                <a:solidFill>
                  <a:srgbClr val="2D7983"/>
                </a:solidFill>
              </a:rPr>
              <a:t>2%</a:t>
            </a:r>
            <a:endParaRPr lang="en-AU" sz="1050" b="1" dirty="0">
              <a:solidFill>
                <a:srgbClr val="2D7983"/>
              </a:solidFill>
            </a:endParaRPr>
          </a:p>
        </p:txBody>
      </p:sp>
      <p:graphicFrame>
        <p:nvGraphicFramePr>
          <p:cNvPr id="44" name="Chart 43"/>
          <p:cNvGraphicFramePr>
            <a:graphicFrameLocks/>
          </p:cNvGraphicFramePr>
          <p:nvPr>
            <p:extLst/>
          </p:nvPr>
        </p:nvGraphicFramePr>
        <p:xfrm>
          <a:off x="-108520" y="3684938"/>
          <a:ext cx="5141712" cy="30481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Chart 51"/>
          <p:cNvGraphicFramePr>
            <a:graphicFrameLocks/>
          </p:cNvGraphicFramePr>
          <p:nvPr>
            <p:extLst/>
          </p:nvPr>
        </p:nvGraphicFramePr>
        <p:xfrm>
          <a:off x="5086808" y="4431231"/>
          <a:ext cx="4277273" cy="2957799"/>
        </p:xfrm>
        <a:graphic>
          <a:graphicData uri="http://schemas.openxmlformats.org/drawingml/2006/chart">
            <c:chart xmlns:c="http://schemas.openxmlformats.org/drawingml/2006/chart" xmlns:r="http://schemas.openxmlformats.org/officeDocument/2006/relationships" r:id="rId5"/>
          </a:graphicData>
        </a:graphic>
      </p:graphicFrame>
      <p:sp>
        <p:nvSpPr>
          <p:cNvPr id="53" name="Rounded Rectangle 52"/>
          <p:cNvSpPr/>
          <p:nvPr/>
        </p:nvSpPr>
        <p:spPr>
          <a:xfrm>
            <a:off x="5364088" y="4497411"/>
            <a:ext cx="3528392" cy="2160533"/>
          </a:xfrm>
          <a:prstGeom prst="round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Tree>
    <p:extLst>
      <p:ext uri="{BB962C8B-B14F-4D97-AF65-F5344CB8AC3E}">
        <p14:creationId xmlns:p14="http://schemas.microsoft.com/office/powerpoint/2010/main" val="166933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14458" y="4155577"/>
            <a:ext cx="8117982" cy="24981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Rounded Rectangle 18"/>
          <p:cNvSpPr/>
          <p:nvPr/>
        </p:nvSpPr>
        <p:spPr>
          <a:xfrm>
            <a:off x="395536" y="770257"/>
            <a:ext cx="8136904" cy="322232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467544" y="169476"/>
            <a:ext cx="5112568" cy="492443"/>
          </a:xfrm>
          <a:prstGeom prst="rect">
            <a:avLst/>
          </a:prstGeom>
          <a:noFill/>
        </p:spPr>
        <p:txBody>
          <a:bodyPr wrap="square" rtlCol="0">
            <a:spAutoFit/>
          </a:bodyPr>
          <a:lstStyle/>
          <a:p>
            <a:r>
              <a:rPr lang="en-AU" sz="2600" b="1" dirty="0">
                <a:solidFill>
                  <a:srgbClr val="193264"/>
                </a:solidFill>
                <a:latin typeface="+mj-lt"/>
              </a:rPr>
              <a:t>Assistance: supporting SMEs</a:t>
            </a:r>
          </a:p>
        </p:txBody>
      </p:sp>
      <p:sp>
        <p:nvSpPr>
          <p:cNvPr id="21" name="Rectangle 2"/>
          <p:cNvSpPr/>
          <p:nvPr/>
        </p:nvSpPr>
        <p:spPr>
          <a:xfrm>
            <a:off x="639023" y="4238138"/>
            <a:ext cx="5589161" cy="2382319"/>
          </a:xfrm>
          <a:prstGeom prst="rect">
            <a:avLst/>
          </a:prstGeom>
        </p:spPr>
        <p:txBody>
          <a:bodyPr wrap="square">
            <a:spAutoFit/>
          </a:bodyPr>
          <a:lstStyle/>
          <a:p>
            <a:pPr algn="ctr">
              <a:lnSpc>
                <a:spcPct val="113000"/>
              </a:lnSpc>
              <a:spcAft>
                <a:spcPts val="600"/>
              </a:spcAft>
            </a:pPr>
            <a:r>
              <a:rPr lang="en-AU" b="1" dirty="0">
                <a:solidFill>
                  <a:schemeClr val="bg1"/>
                </a:solidFill>
              </a:rPr>
              <a:t>Small Business Tax Concierge Service</a:t>
            </a:r>
            <a:endParaRPr lang="en-US" dirty="0">
              <a:solidFill>
                <a:schemeClr val="bg1"/>
              </a:solidFill>
            </a:endParaRPr>
          </a:p>
          <a:p>
            <a:pPr marL="144000" indent="-144000">
              <a:lnSpc>
                <a:spcPct val="113000"/>
              </a:lnSpc>
              <a:spcAft>
                <a:spcPts val="600"/>
              </a:spcAft>
              <a:buFont typeface="Arial" panose="020B0604020202020204" pitchFamily="34" charset="0"/>
              <a:buChar char="•"/>
            </a:pPr>
            <a:r>
              <a:rPr lang="en-US" sz="1200" dirty="0" smtClean="0">
                <a:solidFill>
                  <a:schemeClr val="bg1"/>
                </a:solidFill>
              </a:rPr>
              <a:t>Our </a:t>
            </a:r>
            <a:r>
              <a:rPr lang="en-US" sz="1200" dirty="0">
                <a:solidFill>
                  <a:schemeClr val="bg1"/>
                </a:solidFill>
              </a:rPr>
              <a:t>Small Business Tax Concierge Service </a:t>
            </a:r>
            <a:r>
              <a:rPr lang="en-US" sz="1200" dirty="0" smtClean="0">
                <a:solidFill>
                  <a:schemeClr val="bg1"/>
                </a:solidFill>
              </a:rPr>
              <a:t>has had an influx of small businesses deemed ineligible for either Cash Flow Boost or </a:t>
            </a:r>
            <a:r>
              <a:rPr lang="en-US" sz="1200" dirty="0" err="1" smtClean="0">
                <a:solidFill>
                  <a:schemeClr val="bg1"/>
                </a:solidFill>
              </a:rPr>
              <a:t>JobKeeper</a:t>
            </a:r>
            <a:r>
              <a:rPr lang="en-US" sz="1200" dirty="0" smtClean="0">
                <a:solidFill>
                  <a:schemeClr val="bg1"/>
                </a:solidFill>
              </a:rPr>
              <a:t> </a:t>
            </a:r>
            <a:r>
              <a:rPr lang="en-US" sz="1200" dirty="0" smtClean="0">
                <a:solidFill>
                  <a:schemeClr val="bg1"/>
                </a:solidFill>
              </a:rPr>
              <a:t>payments.</a:t>
            </a:r>
            <a:endParaRPr lang="en-US" sz="1200" dirty="0" smtClean="0">
              <a:solidFill>
                <a:schemeClr val="bg1"/>
              </a:solidFill>
            </a:endParaRPr>
          </a:p>
          <a:p>
            <a:pPr marL="144000" indent="-144000">
              <a:lnSpc>
                <a:spcPct val="113000"/>
              </a:lnSpc>
              <a:spcAft>
                <a:spcPts val="600"/>
              </a:spcAft>
              <a:buFont typeface="Arial" panose="020B0604020202020204" pitchFamily="34" charset="0"/>
              <a:buChar char="•"/>
            </a:pPr>
            <a:r>
              <a:rPr lang="en-US" sz="1200" dirty="0" smtClean="0">
                <a:solidFill>
                  <a:schemeClr val="bg1"/>
                </a:solidFill>
              </a:rPr>
              <a:t>Since the Small Business Tax Concierge service started in March </a:t>
            </a:r>
            <a:r>
              <a:rPr lang="en-US" sz="1200" dirty="0" smtClean="0">
                <a:solidFill>
                  <a:schemeClr val="bg1"/>
                </a:solidFill>
              </a:rPr>
              <a:t>2019, </a:t>
            </a:r>
            <a:r>
              <a:rPr lang="en-US" sz="1200" dirty="0" smtClean="0">
                <a:solidFill>
                  <a:schemeClr val="bg1"/>
                </a:solidFill>
              </a:rPr>
              <a:t>we have received 459 enquiries </a:t>
            </a:r>
            <a:r>
              <a:rPr lang="en-US" sz="1200" dirty="0" smtClean="0">
                <a:solidFill>
                  <a:schemeClr val="bg1"/>
                </a:solidFill>
              </a:rPr>
              <a:t>with 200 of these received </a:t>
            </a:r>
            <a:r>
              <a:rPr lang="en-US" sz="1200" dirty="0" smtClean="0">
                <a:solidFill>
                  <a:schemeClr val="bg1"/>
                </a:solidFill>
              </a:rPr>
              <a:t>in the last </a:t>
            </a:r>
            <a:r>
              <a:rPr lang="en-US" sz="1200" dirty="0" smtClean="0">
                <a:solidFill>
                  <a:schemeClr val="bg1"/>
                </a:solidFill>
              </a:rPr>
              <a:t>quarter.</a:t>
            </a:r>
            <a:endParaRPr lang="en-US" sz="1200" dirty="0" smtClean="0">
              <a:solidFill>
                <a:schemeClr val="bg1"/>
              </a:solidFill>
            </a:endParaRPr>
          </a:p>
          <a:p>
            <a:pPr marL="144000" indent="-144000">
              <a:lnSpc>
                <a:spcPct val="113000"/>
              </a:lnSpc>
              <a:spcAft>
                <a:spcPts val="600"/>
              </a:spcAft>
              <a:buFont typeface="Arial" panose="020B0604020202020204" pitchFamily="34" charset="0"/>
              <a:buChar char="•"/>
            </a:pPr>
            <a:r>
              <a:rPr lang="en-US" sz="1200" dirty="0" smtClean="0">
                <a:solidFill>
                  <a:schemeClr val="bg1"/>
                </a:solidFill>
              </a:rPr>
              <a:t>Reasons for ineligibility range from new business, change of business structure, business sale and lack of previous tax </a:t>
            </a:r>
            <a:r>
              <a:rPr lang="en-US" sz="1200" dirty="0" smtClean="0">
                <a:solidFill>
                  <a:schemeClr val="bg1"/>
                </a:solidFill>
              </a:rPr>
              <a:t>compliance.</a:t>
            </a:r>
            <a:endParaRPr lang="en-US" sz="1200" dirty="0" smtClean="0">
              <a:solidFill>
                <a:schemeClr val="bg1"/>
              </a:solidFill>
            </a:endParaRPr>
          </a:p>
          <a:p>
            <a:pPr marL="144000" indent="-144000">
              <a:lnSpc>
                <a:spcPct val="113000"/>
              </a:lnSpc>
              <a:spcAft>
                <a:spcPts val="600"/>
              </a:spcAft>
              <a:buFont typeface="Arial" panose="020B0604020202020204" pitchFamily="34" charset="0"/>
              <a:buChar char="•"/>
            </a:pPr>
            <a:endParaRPr lang="en-US" sz="1200" dirty="0">
              <a:solidFill>
                <a:schemeClr val="bg1"/>
              </a:solidFill>
            </a:endParaRPr>
          </a:p>
        </p:txBody>
      </p:sp>
      <p:sp>
        <p:nvSpPr>
          <p:cNvPr id="12" name="Rectangle 11"/>
          <p:cNvSpPr/>
          <p:nvPr/>
        </p:nvSpPr>
        <p:spPr>
          <a:xfrm>
            <a:off x="5085762" y="884788"/>
            <a:ext cx="3904547" cy="270587"/>
          </a:xfrm>
          <a:prstGeom prst="rect">
            <a:avLst/>
          </a:prstGeom>
        </p:spPr>
        <p:txBody>
          <a:bodyPr wrap="square">
            <a:spAutoFit/>
          </a:bodyPr>
          <a:lstStyle/>
          <a:p>
            <a:pPr marL="171450" indent="-171450">
              <a:lnSpc>
                <a:spcPct val="112000"/>
              </a:lnSpc>
              <a:spcAft>
                <a:spcPts val="0"/>
              </a:spcAft>
              <a:buFont typeface="Arial" panose="020B0604020202020204" pitchFamily="34" charset="0"/>
              <a:buChar char="•"/>
            </a:pPr>
            <a:r>
              <a:rPr lang="en-US" sz="1125" dirty="0">
                <a:solidFill>
                  <a:schemeClr val="bg1"/>
                </a:solidFill>
                <a:ea typeface="Calibri" panose="020F0502020204030204" pitchFamily="34" charset="0"/>
              </a:rPr>
              <a:t>By</a:t>
            </a:r>
          </a:p>
        </p:txBody>
      </p:sp>
      <p:sp>
        <p:nvSpPr>
          <p:cNvPr id="8" name="TextBox 7"/>
          <p:cNvSpPr txBox="1"/>
          <p:nvPr/>
        </p:nvSpPr>
        <p:spPr>
          <a:xfrm>
            <a:off x="683568" y="1268760"/>
            <a:ext cx="3682695" cy="227754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50" dirty="0"/>
              <a:t>In our role assisting with disputes that fall under the Franchising, Horticulture, Oil and Dairy Codes of Conduct, our case managers have:</a:t>
            </a:r>
          </a:p>
          <a:p>
            <a:pPr marL="628650" lvl="1" indent="-171450">
              <a:spcAft>
                <a:spcPts val="600"/>
              </a:spcAft>
              <a:buFont typeface="Courier New" panose="02070309020205020404" pitchFamily="49" charset="0"/>
              <a:buChar char="o"/>
            </a:pPr>
            <a:r>
              <a:rPr lang="en-US" sz="1150" dirty="0"/>
              <a:t>answered </a:t>
            </a:r>
            <a:r>
              <a:rPr lang="en-US" sz="1150" dirty="0" smtClean="0"/>
              <a:t>111 enquiries </a:t>
            </a:r>
            <a:r>
              <a:rPr lang="en-US" sz="1150" dirty="0"/>
              <a:t>under the Franchising Code</a:t>
            </a:r>
            <a:r>
              <a:rPr lang="en-US" sz="1150" dirty="0" smtClean="0"/>
              <a:t>, and no enquiries under the Dairy, Horticulture and Oil Codes of Conduct.</a:t>
            </a:r>
            <a:endParaRPr lang="en-US" sz="1150" dirty="0"/>
          </a:p>
          <a:p>
            <a:pPr marL="628650" lvl="1" indent="-171450">
              <a:spcAft>
                <a:spcPts val="600"/>
              </a:spcAft>
              <a:buFont typeface="Courier New" panose="02070309020205020404" pitchFamily="49" charset="0"/>
              <a:buChar char="o"/>
            </a:pPr>
            <a:r>
              <a:rPr lang="en-US" sz="1150" dirty="0"/>
              <a:t>acted on </a:t>
            </a:r>
            <a:r>
              <a:rPr lang="en-US" sz="1150" dirty="0" smtClean="0"/>
              <a:t>53 cases related </a:t>
            </a:r>
            <a:r>
              <a:rPr lang="en-US" sz="1150" dirty="0"/>
              <a:t>to the Franchising Code, of which </a:t>
            </a:r>
            <a:r>
              <a:rPr lang="en-US" sz="1150" dirty="0" smtClean="0"/>
              <a:t>43 </a:t>
            </a:r>
            <a:r>
              <a:rPr lang="en-US" sz="1150" dirty="0"/>
              <a:t>were franchisee initiated and </a:t>
            </a:r>
            <a:r>
              <a:rPr lang="en-US" sz="1150" dirty="0" smtClean="0"/>
              <a:t>10 </a:t>
            </a:r>
            <a:r>
              <a:rPr lang="en-US" sz="1150" dirty="0"/>
              <a:t>were franchisor initiated. </a:t>
            </a:r>
          </a:p>
        </p:txBody>
      </p:sp>
      <p:sp>
        <p:nvSpPr>
          <p:cNvPr id="5" name="Rectangle 4">
            <a:hlinkClick r:id="rId3"/>
          </p:cNvPr>
          <p:cNvSpPr/>
          <p:nvPr/>
        </p:nvSpPr>
        <p:spPr>
          <a:xfrm>
            <a:off x="6856087" y="1312268"/>
            <a:ext cx="1008112" cy="178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5653" y="2089575"/>
            <a:ext cx="936363" cy="749801"/>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29343" t="19484" r="35328" b="23411"/>
          <a:stretch/>
        </p:blipFill>
        <p:spPr>
          <a:xfrm>
            <a:off x="7443013" y="1916832"/>
            <a:ext cx="648072" cy="100811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2408" y="2031929"/>
            <a:ext cx="854390" cy="785828"/>
          </a:xfrm>
          <a:prstGeom prst="rect">
            <a:avLst/>
          </a:prstGeom>
        </p:spPr>
      </p:pic>
      <p:sp>
        <p:nvSpPr>
          <p:cNvPr id="26" name="TextBox 25"/>
          <p:cNvSpPr txBox="1"/>
          <p:nvPr/>
        </p:nvSpPr>
        <p:spPr>
          <a:xfrm>
            <a:off x="4459757" y="1268760"/>
            <a:ext cx="4000675" cy="646331"/>
          </a:xfrm>
          <a:prstGeom prst="rect">
            <a:avLst/>
          </a:prstGeom>
          <a:noFill/>
        </p:spPr>
        <p:txBody>
          <a:bodyPr wrap="square" rtlCol="0">
            <a:spAutoFit/>
          </a:bodyPr>
          <a:lstStyle/>
          <a:p>
            <a:pPr marL="171450" indent="-171450">
              <a:buFont typeface="Arial" panose="020B0604020202020204" pitchFamily="34" charset="0"/>
              <a:buChar char="•"/>
            </a:pPr>
            <a:r>
              <a:rPr lang="en-US" sz="1150" dirty="0"/>
              <a:t>We use qualitative and quantitative mechanisms to assess the mediation process. To date, key findings include:</a:t>
            </a:r>
            <a:endParaRPr lang="en-AU" sz="1150" dirty="0"/>
          </a:p>
        </p:txBody>
      </p:sp>
      <p:sp>
        <p:nvSpPr>
          <p:cNvPr id="27" name="TextBox 26"/>
          <p:cNvSpPr txBox="1"/>
          <p:nvPr/>
        </p:nvSpPr>
        <p:spPr>
          <a:xfrm>
            <a:off x="703227" y="859238"/>
            <a:ext cx="6533069" cy="400110"/>
          </a:xfrm>
          <a:prstGeom prst="rect">
            <a:avLst/>
          </a:prstGeom>
          <a:noFill/>
        </p:spPr>
        <p:txBody>
          <a:bodyPr wrap="square" rtlCol="0">
            <a:spAutoFit/>
          </a:bodyPr>
          <a:lstStyle/>
          <a:p>
            <a:r>
              <a:rPr lang="en-AU" sz="2000" b="1" dirty="0">
                <a:solidFill>
                  <a:srgbClr val="00A0AC"/>
                </a:solidFill>
              </a:rPr>
              <a:t>Industry Codes | Franchising–Horticulture–Oil–Dairy</a:t>
            </a:r>
          </a:p>
        </p:txBody>
      </p:sp>
      <p:sp>
        <p:nvSpPr>
          <p:cNvPr id="20" name="TextBox 19"/>
          <p:cNvSpPr txBox="1"/>
          <p:nvPr/>
        </p:nvSpPr>
        <p:spPr>
          <a:xfrm>
            <a:off x="4644008" y="2978368"/>
            <a:ext cx="1008112" cy="738664"/>
          </a:xfrm>
          <a:prstGeom prst="rect">
            <a:avLst/>
          </a:prstGeom>
          <a:noFill/>
        </p:spPr>
        <p:txBody>
          <a:bodyPr wrap="square" rtlCol="0">
            <a:spAutoFit/>
          </a:bodyPr>
          <a:lstStyle/>
          <a:p>
            <a:pPr algn="ctr"/>
            <a:r>
              <a:rPr lang="en-AU" dirty="0" smtClean="0"/>
              <a:t>58%</a:t>
            </a:r>
            <a:r>
              <a:rPr lang="en-AU" dirty="0"/>
              <a:t/>
            </a:r>
            <a:br>
              <a:rPr lang="en-AU" dirty="0"/>
            </a:br>
            <a:r>
              <a:rPr lang="en-AU" sz="1200" dirty="0"/>
              <a:t>resolved at mediation</a:t>
            </a:r>
          </a:p>
        </p:txBody>
      </p:sp>
      <p:sp>
        <p:nvSpPr>
          <p:cNvPr id="29" name="TextBox 28"/>
          <p:cNvSpPr txBox="1"/>
          <p:nvPr/>
        </p:nvSpPr>
        <p:spPr>
          <a:xfrm>
            <a:off x="5868144" y="2978949"/>
            <a:ext cx="1368152" cy="738664"/>
          </a:xfrm>
          <a:prstGeom prst="rect">
            <a:avLst/>
          </a:prstGeom>
          <a:noFill/>
        </p:spPr>
        <p:txBody>
          <a:bodyPr wrap="square" rtlCol="0">
            <a:spAutoFit/>
          </a:bodyPr>
          <a:lstStyle/>
          <a:p>
            <a:pPr algn="ctr"/>
            <a:r>
              <a:rPr lang="en-AU" dirty="0" smtClean="0"/>
              <a:t>97%</a:t>
            </a:r>
            <a:r>
              <a:rPr lang="en-AU" dirty="0"/>
              <a:t/>
            </a:r>
            <a:br>
              <a:rPr lang="en-AU" dirty="0"/>
            </a:br>
            <a:r>
              <a:rPr lang="en-AU" sz="1200" dirty="0"/>
              <a:t>of parties acted in good faith</a:t>
            </a:r>
          </a:p>
        </p:txBody>
      </p:sp>
      <p:sp>
        <p:nvSpPr>
          <p:cNvPr id="30" name="TextBox 29"/>
          <p:cNvSpPr txBox="1"/>
          <p:nvPr/>
        </p:nvSpPr>
        <p:spPr>
          <a:xfrm>
            <a:off x="7236296" y="2978368"/>
            <a:ext cx="1133505" cy="738664"/>
          </a:xfrm>
          <a:prstGeom prst="rect">
            <a:avLst/>
          </a:prstGeom>
          <a:noFill/>
        </p:spPr>
        <p:txBody>
          <a:bodyPr wrap="square" rtlCol="0">
            <a:spAutoFit/>
          </a:bodyPr>
          <a:lstStyle/>
          <a:p>
            <a:pPr algn="ctr"/>
            <a:r>
              <a:rPr lang="en-AU" dirty="0" smtClean="0"/>
              <a:t>$2,891</a:t>
            </a:r>
            <a:r>
              <a:rPr lang="en-AU" sz="1600" dirty="0"/>
              <a:t/>
            </a:r>
            <a:br>
              <a:rPr lang="en-AU" sz="1600" dirty="0"/>
            </a:br>
            <a:r>
              <a:rPr lang="en-AU" sz="1200" dirty="0"/>
              <a:t>average cost of mediation</a:t>
            </a:r>
          </a:p>
        </p:txBody>
      </p:sp>
      <p:sp>
        <p:nvSpPr>
          <p:cNvPr id="31" name="Oval 30"/>
          <p:cNvSpPr/>
          <p:nvPr/>
        </p:nvSpPr>
        <p:spPr>
          <a:xfrm>
            <a:off x="4572000" y="1926580"/>
            <a:ext cx="1060526" cy="998364"/>
          </a:xfrm>
          <a:prstGeom prst="ellipse">
            <a:avLst/>
          </a:prstGeom>
          <a:noFill/>
          <a:ln>
            <a:solidFill>
              <a:srgbClr val="AACD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p:cNvSpPr/>
          <p:nvPr/>
        </p:nvSpPr>
        <p:spPr>
          <a:xfrm>
            <a:off x="5940152" y="1926580"/>
            <a:ext cx="1060526" cy="998364"/>
          </a:xfrm>
          <a:prstGeom prst="ellipse">
            <a:avLst/>
          </a:prstGeom>
          <a:noFill/>
          <a:ln>
            <a:solidFill>
              <a:srgbClr val="1932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p:cNvSpPr/>
          <p:nvPr/>
        </p:nvSpPr>
        <p:spPr>
          <a:xfrm>
            <a:off x="7236296" y="1911078"/>
            <a:ext cx="1060526" cy="998364"/>
          </a:xfrm>
          <a:prstGeom prst="ellipse">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2220" y="4648019"/>
            <a:ext cx="1393784" cy="1595261"/>
          </a:xfrm>
          <a:prstGeom prst="rect">
            <a:avLst/>
          </a:prstGeom>
        </p:spPr>
      </p:pic>
      <p:sp>
        <p:nvSpPr>
          <p:cNvPr id="22" name="TextBox 21"/>
          <p:cNvSpPr txBox="1"/>
          <p:nvPr/>
        </p:nvSpPr>
        <p:spPr>
          <a:xfrm>
            <a:off x="8676456" y="6660307"/>
            <a:ext cx="467544" cy="200055"/>
          </a:xfrm>
          <a:prstGeom prst="rect">
            <a:avLst/>
          </a:prstGeom>
          <a:noFill/>
        </p:spPr>
        <p:txBody>
          <a:bodyPr wrap="square" rtlCol="0">
            <a:spAutoFit/>
          </a:bodyPr>
          <a:lstStyle/>
          <a:p>
            <a:pPr algn="ctr"/>
            <a:r>
              <a:rPr lang="en-AU" sz="700" dirty="0" smtClean="0"/>
              <a:t>10</a:t>
            </a:r>
            <a:endParaRPr lang="en-AU" sz="700" dirty="0"/>
          </a:p>
        </p:txBody>
      </p:sp>
    </p:spTree>
    <p:extLst>
      <p:ext uri="{BB962C8B-B14F-4D97-AF65-F5344CB8AC3E}">
        <p14:creationId xmlns:p14="http://schemas.microsoft.com/office/powerpoint/2010/main" val="4036186461"/>
      </p:ext>
    </p:extLst>
  </p:cSld>
  <p:clrMapOvr>
    <a:masterClrMapping/>
  </p:clrMapOvr>
</p:sld>
</file>

<file path=ppt/theme/theme1.xml><?xml version="1.0" encoding="utf-8"?>
<a:theme xmlns:a="http://schemas.openxmlformats.org/drawingml/2006/main" name="2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37F89C00E02F4C9091FEF4D0901707" ma:contentTypeVersion="0" ma:contentTypeDescription="Create a new document." ma:contentTypeScope="" ma:versionID="f33d6428bc0175ada44aae623b3b864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5BA838-E06D-4A00-930B-1648B65A60A2}">
  <ds:schemaRefs>
    <ds:schemaRef ds:uri="http://schemas.microsoft.com/sharepoint/v3/contenttype/forms"/>
  </ds:schemaRefs>
</ds:datastoreItem>
</file>

<file path=customXml/itemProps2.xml><?xml version="1.0" encoding="utf-8"?>
<ds:datastoreItem xmlns:ds="http://schemas.openxmlformats.org/officeDocument/2006/customXml" ds:itemID="{B827A603-B046-4E8C-84CD-8EE46B2D8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C2488E0-A42D-4708-A63B-F69E7414F84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Quarterly report template - shell</Template>
  <TotalTime>78379</TotalTime>
  <Words>1782</Words>
  <Application>Microsoft Office PowerPoint</Application>
  <PresentationFormat>On-screen Show (4:3)</PresentationFormat>
  <Paragraphs>311</Paragraphs>
  <Slides>12</Slides>
  <Notes>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Courier New</vt:lpstr>
      <vt:lpstr>2_Quarterly report template - shell</vt:lpstr>
      <vt:lpstr>3_Quarterly report template - shell</vt:lpstr>
      <vt:lpstr>1_Quarterly report template - 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 - The Treasury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Strachan, James</dc:creator>
  <cp:lastModifiedBy>Greentree, Simone</cp:lastModifiedBy>
  <cp:revision>1566</cp:revision>
  <cp:lastPrinted>2021-01-14T23:55:11Z</cp:lastPrinted>
  <dcterms:created xsi:type="dcterms:W3CDTF">2017-04-28T00:43:21Z</dcterms:created>
  <dcterms:modified xsi:type="dcterms:W3CDTF">2021-01-18T23:09:18Z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0x0101004037F89C00E02F4C9091FEF4D0901707</vt:lpwstr>
  </property>
  <property fmtid="{D5CDD505-2E9C-101B-9397-08002B2CF9AE}" pid="3" name="_dlc_DocIdItemGuid">
    <vt:lpwstr>7485b8d8-4a59-46e3-91ae-145ca4a73d0a</vt:lpwstr>
  </property>
  <property fmtid="{D5CDD505-2E9C-101B-9397-08002B2CF9AE}" pid="4" name="TSYRecordClass">
    <vt:lpwstr>12;#TSY RA-9067 - Retain as national archives|3f97c4bb-830c-4deb-bddb-7dcb4dfed1cb</vt:lpwstr>
  </property>
  <property fmtid="{D5CDD505-2E9C-101B-9397-08002B2CF9AE}" pid="5" name="RecordPoint_WorkflowType">
    <vt:lpwstr>ActiveSubmitStub</vt:lpwstr>
  </property>
  <property fmtid="{D5CDD505-2E9C-101B-9397-08002B2CF9AE}" pid="6" name="RecordPoint_ActiveItemListId">
    <vt:lpwstr>{ebeb88fa-a7a1-4598-8ed5-780038326f5b}</vt:lpwstr>
  </property>
  <property fmtid="{D5CDD505-2E9C-101B-9397-08002B2CF9AE}" pid="7" name="RecordPoint_ActiveItemUniqueId">
    <vt:lpwstr>{7485b8d8-4a59-46e3-91ae-145ca4a73d0a}</vt:lpwstr>
  </property>
  <property fmtid="{D5CDD505-2E9C-101B-9397-08002B2CF9AE}" pid="8" name="RecordPoint_ActiveItemWebId">
    <vt:lpwstr>{1502bce8-5fd2-4e70-9268-1fae0065a0cb}</vt:lpwstr>
  </property>
  <property fmtid="{D5CDD505-2E9C-101B-9397-08002B2CF9AE}" pid="9" name="RecordPoint_ActiveItemSiteId">
    <vt:lpwstr>{08cedf7d-7ad2-4b81-a81f-47e3ec332c41}</vt:lpwstr>
  </property>
  <property fmtid="{D5CDD505-2E9C-101B-9397-08002B2CF9AE}" pid="10" name="RecordPoint_RecordNumberSubmitted">
    <vt:lpwstr>R0001800185</vt:lpwstr>
  </property>
  <property fmtid="{D5CDD505-2E9C-101B-9397-08002B2CF9AE}" pid="11" name="RecordPoint_SubmissionCompleted">
    <vt:lpwstr>2018-07-23T15:04:13.4728795+10:00</vt:lpwstr>
  </property>
  <property fmtid="{D5CDD505-2E9C-101B-9397-08002B2CF9AE}" pid="12" name="RecordPoint_SubmissionDate">
    <vt:lpwstr/>
  </property>
  <property fmtid="{D5CDD505-2E9C-101B-9397-08002B2CF9AE}" pid="13" name="RecordPoint_ActiveItemMoved">
    <vt:lpwstr/>
  </property>
  <property fmtid="{D5CDD505-2E9C-101B-9397-08002B2CF9AE}" pid="14" name="RecordPoint_RecordFormat">
    <vt:lpwstr/>
  </property>
  <property fmtid="{D5CDD505-2E9C-101B-9397-08002B2CF9AE}" pid="15" name="_NewReviewCycle">
    <vt:lpwstr/>
  </property>
  <property fmtid="{D5CDD505-2E9C-101B-9397-08002B2CF9AE}" pid="16" name="Order">
    <vt:r8>2659700</vt:r8>
  </property>
</Properties>
</file>