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4"/>
    <p:sldMasterId id="2147483934" r:id="rId5"/>
    <p:sldMasterId id="2147483941" r:id="rId6"/>
  </p:sldMasterIdLst>
  <p:notesMasterIdLst>
    <p:notesMasterId r:id="rId18"/>
  </p:notesMasterIdLst>
  <p:handoutMasterIdLst>
    <p:handoutMasterId r:id="rId19"/>
  </p:handoutMasterIdLst>
  <p:sldIdLst>
    <p:sldId id="256" r:id="rId7"/>
    <p:sldId id="275" r:id="rId8"/>
    <p:sldId id="270" r:id="rId9"/>
    <p:sldId id="277" r:id="rId10"/>
    <p:sldId id="280" r:id="rId11"/>
    <p:sldId id="276" r:id="rId12"/>
    <p:sldId id="279" r:id="rId13"/>
    <p:sldId id="273" r:id="rId14"/>
    <p:sldId id="258" r:id="rId15"/>
    <p:sldId id="266" r:id="rId16"/>
    <p:sldId id="268"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5F6F4-C06B-424C-B999-FCFC3581F076}">
          <p14:sldIdLst>
            <p14:sldId id="256"/>
          </p14:sldIdLst>
        </p14:section>
        <p14:section name="Untitled Section" id="{5DA743D6-07A3-414C-A063-3BC9F63DA273}">
          <p14:sldIdLst>
            <p14:sldId id="275"/>
            <p14:sldId id="270"/>
            <p14:sldId id="277"/>
            <p14:sldId id="280"/>
            <p14:sldId id="276"/>
            <p14:sldId id="279"/>
            <p14:sldId id="273"/>
            <p14:sldId id="258"/>
          </p14:sldIdLst>
        </p14:section>
        <p14:section name="Untitled Section" id="{34F92363-0009-4F90-BC51-CE8F21BE82D3}">
          <p14:sldIdLst>
            <p14:sldId id="266"/>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AC"/>
    <a:srgbClr val="193264"/>
    <a:srgbClr val="AACD72"/>
    <a:srgbClr val="2D7983"/>
    <a:srgbClr val="FF5050"/>
    <a:srgbClr val="CC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6" autoAdjust="0"/>
    <p:restoredTop sz="93125" autoAdjust="0"/>
  </p:normalViewPr>
  <p:slideViewPr>
    <p:cSldViewPr>
      <p:cViewPr varScale="1">
        <p:scale>
          <a:sx n="127" d="100"/>
          <a:sy n="127" d="100"/>
        </p:scale>
        <p:origin x="1330"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3128"/>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solidFill>
                  <a:srgbClr val="193264"/>
                </a:solidFill>
              </a:rPr>
              <a:t>Contacts</a:t>
            </a:r>
          </a:p>
        </c:rich>
      </c:tx>
      <c:layout>
        <c:manualLayout>
          <c:xMode val="edge"/>
          <c:yMode val="edge"/>
          <c:x val="0.65103191696624685"/>
          <c:y val="0.3528047026045294"/>
        </c:manualLayout>
      </c:layout>
      <c:overlay val="0"/>
    </c:title>
    <c:autoTitleDeleted val="0"/>
    <c:plotArea>
      <c:layout/>
      <c:pieChart>
        <c:varyColors val="1"/>
        <c:ser>
          <c:idx val="0"/>
          <c:order val="0"/>
          <c:tx>
            <c:strRef>
              <c:f>Sheet1!$B$1</c:f>
              <c:strCache>
                <c:ptCount val="1"/>
                <c:pt idx="0">
                  <c:v>Contacts</c:v>
                </c:pt>
              </c:strCache>
            </c:strRef>
          </c:tx>
          <c:dLbls>
            <c:dLbl>
              <c:idx val="0"/>
              <c:layout>
                <c:manualLayout>
                  <c:x val="-8.9078200437160221E-2"/>
                  <c:y val="0.15430540456676886"/>
                </c:manualLayout>
              </c:layout>
              <c:tx>
                <c:rich>
                  <a:bodyPr/>
                  <a:lstStyle/>
                  <a:p>
                    <a:r>
                      <a:rPr lang="en-US" sz="1600" dirty="0" smtClean="0">
                        <a:solidFill>
                          <a:schemeClr val="bg1"/>
                        </a:solidFill>
                      </a:rPr>
                      <a:t>19%</a:t>
                    </a:r>
                    <a:endParaRPr lang="en-US"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DCA-4308-BD2D-4B8FE1A4B301}"/>
                </c:ext>
              </c:extLst>
            </c:dLbl>
            <c:dLbl>
              <c:idx val="1"/>
              <c:layout>
                <c:manualLayout>
                  <c:x val="0.11869294609950171"/>
                  <c:y val="-0.16556910428372953"/>
                </c:manualLayout>
              </c:layout>
              <c:tx>
                <c:rich>
                  <a:bodyPr/>
                  <a:lstStyle/>
                  <a:p>
                    <a:r>
                      <a:rPr lang="en-US" sz="1600" dirty="0" smtClean="0">
                        <a:solidFill>
                          <a:schemeClr val="bg1"/>
                        </a:solidFill>
                      </a:rPr>
                      <a:t>81%</a:t>
                    </a:r>
                    <a:endParaRPr lang="en-US"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CA-4308-BD2D-4B8FE1A4B301}"/>
                </c:ext>
              </c:extLst>
            </c:dLbl>
            <c:numFmt formatCode="General" sourceLinked="0"/>
            <c:spPr>
              <a:noFill/>
            </c:spPr>
            <c:txPr>
              <a:bodyPr/>
              <a:lstStyle/>
              <a:p>
                <a:pPr>
                  <a:defRPr sz="1600"/>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General</c:v>
                </c:pt>
                <c:pt idx="1">
                  <c:v>Disputes</c:v>
                </c:pt>
              </c:strCache>
            </c:strRef>
          </c:cat>
          <c:val>
            <c:numRef>
              <c:f>Sheet1!$B$2:$B$3</c:f>
              <c:numCache>
                <c:formatCode>General</c:formatCode>
                <c:ptCount val="2"/>
                <c:pt idx="0">
                  <c:v>20</c:v>
                </c:pt>
                <c:pt idx="1">
                  <c:v>75</c:v>
                </c:pt>
              </c:numCache>
            </c:numRef>
          </c:val>
          <c:extLst>
            <c:ext xmlns:c16="http://schemas.microsoft.com/office/drawing/2014/chart" uri="{C3380CC4-5D6E-409C-BE32-E72D297353CC}">
              <c16:uniqueId val="{00000002-BDCA-4308-BD2D-4B8FE1A4B301}"/>
            </c:ext>
          </c:extLst>
        </c:ser>
        <c:dLbls>
          <c:showLegendKey val="0"/>
          <c:showVal val="0"/>
          <c:showCatName val="0"/>
          <c:showSerName val="0"/>
          <c:showPercent val="0"/>
          <c:showBubbleSize val="0"/>
          <c:showLeaderLines val="0"/>
        </c:dLbls>
        <c:firstSliceAng val="0"/>
      </c:pieChart>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64125452706363373"/>
          <c:y val="0.51867436546736367"/>
          <c:w val="0.33996679930929752"/>
          <c:h val="0.3803888892505387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dLbls>
          <c:showLegendKey val="0"/>
          <c:showVal val="0"/>
          <c:showCatName val="0"/>
          <c:showSerName val="0"/>
          <c:showPercent val="0"/>
          <c:showBubbleSize val="0"/>
        </c:dLbls>
        <c:marker val="1"/>
        <c:smooth val="0"/>
        <c:axId val="120149888"/>
        <c:axId val="120148352"/>
      </c:lineChart>
      <c:valAx>
        <c:axId val="120148352"/>
        <c:scaling>
          <c:orientation val="minMax"/>
        </c:scaling>
        <c:delete val="0"/>
        <c:axPos val="l"/>
        <c:majorGridlines/>
        <c:numFmt formatCode="General" sourceLinked="1"/>
        <c:majorTickMark val="out"/>
        <c:minorTickMark val="none"/>
        <c:tickLblPos val="nextTo"/>
        <c:crossAx val="120149888"/>
        <c:crosses val="autoZero"/>
        <c:crossBetween val="between"/>
      </c:valAx>
      <c:catAx>
        <c:axId val="120149888"/>
        <c:scaling>
          <c:orientation val="minMax"/>
        </c:scaling>
        <c:delete val="0"/>
        <c:axPos val="b"/>
        <c:majorTickMark val="out"/>
        <c:minorTickMark val="none"/>
        <c:tickLblPos val="nextTo"/>
        <c:crossAx val="120148352"/>
        <c:crosses val="autoZero"/>
        <c:auto val="1"/>
        <c:lblAlgn val="ctr"/>
        <c:lblOffset val="100"/>
        <c:noMultiLvlLbl val="0"/>
      </c:cat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5659" cy="496332"/>
          </a:xfrm>
          <a:prstGeom prst="rect">
            <a:avLst/>
          </a:prstGeom>
        </p:spPr>
        <p:txBody>
          <a:bodyPr vert="horz" lIns="91388" tIns="45694" rIns="91388" bIns="45694" rtlCol="0"/>
          <a:lstStyle>
            <a:lvl1pPr algn="l">
              <a:defRPr sz="1200"/>
            </a:lvl1pPr>
          </a:lstStyle>
          <a:p>
            <a:endParaRPr lang="en-AU" dirty="0"/>
          </a:p>
        </p:txBody>
      </p:sp>
      <p:sp>
        <p:nvSpPr>
          <p:cNvPr id="3" name="Date Placeholder 2"/>
          <p:cNvSpPr>
            <a:spLocks noGrp="1"/>
          </p:cNvSpPr>
          <p:nvPr>
            <p:ph type="dt" sz="quarter" idx="1"/>
          </p:nvPr>
        </p:nvSpPr>
        <p:spPr>
          <a:xfrm>
            <a:off x="3850446" y="3"/>
            <a:ext cx="2945659" cy="496332"/>
          </a:xfrm>
          <a:prstGeom prst="rect">
            <a:avLst/>
          </a:prstGeom>
        </p:spPr>
        <p:txBody>
          <a:bodyPr vert="horz" lIns="91388" tIns="45694" rIns="91388" bIns="45694" rtlCol="0"/>
          <a:lstStyle>
            <a:lvl1pPr algn="r">
              <a:defRPr sz="1200"/>
            </a:lvl1pPr>
          </a:lstStyle>
          <a:p>
            <a:fld id="{8FA88C15-6818-4F25-A08D-1212A87DB615}" type="datetimeFigureOut">
              <a:rPr lang="en-AU" smtClean="0"/>
              <a:t>26/10/2018</a:t>
            </a:fld>
            <a:endParaRPr lang="en-AU" dirty="0"/>
          </a:p>
        </p:txBody>
      </p:sp>
      <p:sp>
        <p:nvSpPr>
          <p:cNvPr id="4" name="Footer Placeholder 3"/>
          <p:cNvSpPr>
            <a:spLocks noGrp="1"/>
          </p:cNvSpPr>
          <p:nvPr>
            <p:ph type="ftr" sz="quarter" idx="2"/>
          </p:nvPr>
        </p:nvSpPr>
        <p:spPr>
          <a:xfrm>
            <a:off x="3" y="9428586"/>
            <a:ext cx="2945659" cy="496332"/>
          </a:xfrm>
          <a:prstGeom prst="rect">
            <a:avLst/>
          </a:prstGeom>
        </p:spPr>
        <p:txBody>
          <a:bodyPr vert="horz" lIns="91388" tIns="45694" rIns="91388" bIns="45694"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6" y="9428586"/>
            <a:ext cx="2945659" cy="496332"/>
          </a:xfrm>
          <a:prstGeom prst="rect">
            <a:avLst/>
          </a:prstGeom>
        </p:spPr>
        <p:txBody>
          <a:bodyPr vert="horz" lIns="91388" tIns="45694" rIns="91388" bIns="45694" rtlCol="0" anchor="b"/>
          <a:lstStyle>
            <a:lvl1pPr algn="r">
              <a:defRPr sz="1200"/>
            </a:lvl1pPr>
          </a:lstStyle>
          <a:p>
            <a:fld id="{854D3B3D-BBB5-42AC-9656-4E4782686D2F}" type="slidenum">
              <a:rPr lang="en-AU" smtClean="0"/>
              <a:t>‹#›</a:t>
            </a:fld>
            <a:endParaRPr lang="en-AU" dirty="0"/>
          </a:p>
        </p:txBody>
      </p:sp>
    </p:spTree>
    <p:extLst>
      <p:ext uri="{BB962C8B-B14F-4D97-AF65-F5344CB8AC3E}">
        <p14:creationId xmlns:p14="http://schemas.microsoft.com/office/powerpoint/2010/main" val="420577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5659" cy="496332"/>
          </a:xfrm>
          <a:prstGeom prst="rect">
            <a:avLst/>
          </a:prstGeom>
        </p:spPr>
        <p:txBody>
          <a:bodyPr vert="horz" lIns="91388" tIns="45694" rIns="91388" bIns="45694" rtlCol="0"/>
          <a:lstStyle>
            <a:lvl1pPr algn="l">
              <a:defRPr sz="1200"/>
            </a:lvl1pPr>
          </a:lstStyle>
          <a:p>
            <a:endParaRPr lang="en-AU" dirty="0"/>
          </a:p>
        </p:txBody>
      </p:sp>
      <p:sp>
        <p:nvSpPr>
          <p:cNvPr id="3" name="Date Placeholder 2"/>
          <p:cNvSpPr>
            <a:spLocks noGrp="1"/>
          </p:cNvSpPr>
          <p:nvPr>
            <p:ph type="dt" idx="1"/>
          </p:nvPr>
        </p:nvSpPr>
        <p:spPr>
          <a:xfrm>
            <a:off x="3850446" y="3"/>
            <a:ext cx="2945659" cy="496332"/>
          </a:xfrm>
          <a:prstGeom prst="rect">
            <a:avLst/>
          </a:prstGeom>
        </p:spPr>
        <p:txBody>
          <a:bodyPr vert="horz" lIns="91388" tIns="45694" rIns="91388" bIns="45694" rtlCol="0"/>
          <a:lstStyle>
            <a:lvl1pPr algn="r">
              <a:defRPr sz="1200"/>
            </a:lvl1pPr>
          </a:lstStyle>
          <a:p>
            <a:fld id="{F3359930-95F3-44AB-B114-F3AC4B0183E4}" type="datetimeFigureOut">
              <a:rPr lang="en-AU" smtClean="0"/>
              <a:t>26/10/2018</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88" tIns="45694" rIns="91388" bIns="45694" rtlCol="0" anchor="ctr"/>
          <a:lstStyle/>
          <a:p>
            <a:endParaRPr lang="en-AU" dirty="0"/>
          </a:p>
        </p:txBody>
      </p:sp>
      <p:sp>
        <p:nvSpPr>
          <p:cNvPr id="5" name="Notes Placeholder 4"/>
          <p:cNvSpPr>
            <a:spLocks noGrp="1"/>
          </p:cNvSpPr>
          <p:nvPr>
            <p:ph type="body" sz="quarter" idx="3"/>
          </p:nvPr>
        </p:nvSpPr>
        <p:spPr>
          <a:xfrm>
            <a:off x="679770" y="4715154"/>
            <a:ext cx="5438140" cy="4466987"/>
          </a:xfrm>
          <a:prstGeom prst="rect">
            <a:avLst/>
          </a:prstGeom>
        </p:spPr>
        <p:txBody>
          <a:bodyPr vert="horz" lIns="91388" tIns="45694" rIns="91388" bIns="456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3" y="9428586"/>
            <a:ext cx="2945659" cy="496332"/>
          </a:xfrm>
          <a:prstGeom prst="rect">
            <a:avLst/>
          </a:prstGeom>
        </p:spPr>
        <p:txBody>
          <a:bodyPr vert="horz" lIns="91388" tIns="45694" rIns="91388" bIns="4569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6" y="9428586"/>
            <a:ext cx="2945659" cy="496332"/>
          </a:xfrm>
          <a:prstGeom prst="rect">
            <a:avLst/>
          </a:prstGeom>
        </p:spPr>
        <p:txBody>
          <a:bodyPr vert="horz" lIns="91388" tIns="45694" rIns="91388" bIns="45694" rtlCol="0" anchor="b"/>
          <a:lstStyle>
            <a:lvl1pPr algn="r">
              <a:defRPr sz="1200"/>
            </a:lvl1pPr>
          </a:lstStyle>
          <a:p>
            <a:fld id="{19BD7D4B-DB05-4FD7-8478-0293294430FF}" type="slidenum">
              <a:rPr lang="en-AU" smtClean="0"/>
              <a:t>‹#›</a:t>
            </a:fld>
            <a:endParaRPr lang="en-AU" dirty="0"/>
          </a:p>
        </p:txBody>
      </p:sp>
    </p:spTree>
    <p:extLst>
      <p:ext uri="{BB962C8B-B14F-4D97-AF65-F5344CB8AC3E}">
        <p14:creationId xmlns:p14="http://schemas.microsoft.com/office/powerpoint/2010/main" val="1034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2</a:t>
            </a:fld>
            <a:endParaRPr lang="en-AU" dirty="0"/>
          </a:p>
        </p:txBody>
      </p:sp>
    </p:spTree>
    <p:extLst>
      <p:ext uri="{BB962C8B-B14F-4D97-AF65-F5344CB8AC3E}">
        <p14:creationId xmlns:p14="http://schemas.microsoft.com/office/powerpoint/2010/main" val="16390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3</a:t>
            </a:fld>
            <a:endParaRPr lang="en-AU" dirty="0"/>
          </a:p>
        </p:txBody>
      </p:sp>
    </p:spTree>
    <p:extLst>
      <p:ext uri="{BB962C8B-B14F-4D97-AF65-F5344CB8AC3E}">
        <p14:creationId xmlns:p14="http://schemas.microsoft.com/office/powerpoint/2010/main" val="102919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4</a:t>
            </a:fld>
            <a:endParaRPr lang="en-AU" dirty="0"/>
          </a:p>
        </p:txBody>
      </p:sp>
    </p:spTree>
    <p:extLst>
      <p:ext uri="{BB962C8B-B14F-4D97-AF65-F5344CB8AC3E}">
        <p14:creationId xmlns:p14="http://schemas.microsoft.com/office/powerpoint/2010/main" val="153711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5</a:t>
            </a:fld>
            <a:endParaRPr lang="en-AU" dirty="0"/>
          </a:p>
        </p:txBody>
      </p:sp>
    </p:spTree>
    <p:extLst>
      <p:ext uri="{BB962C8B-B14F-4D97-AF65-F5344CB8AC3E}">
        <p14:creationId xmlns:p14="http://schemas.microsoft.com/office/powerpoint/2010/main" val="76966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8</a:t>
            </a:fld>
            <a:endParaRPr lang="en-AU" dirty="0"/>
          </a:p>
        </p:txBody>
      </p:sp>
    </p:spTree>
    <p:extLst>
      <p:ext uri="{BB962C8B-B14F-4D97-AF65-F5344CB8AC3E}">
        <p14:creationId xmlns:p14="http://schemas.microsoft.com/office/powerpoint/2010/main" val="205157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9</a:t>
            </a:fld>
            <a:endParaRPr lang="en-AU" dirty="0"/>
          </a:p>
        </p:txBody>
      </p:sp>
    </p:spTree>
    <p:extLst>
      <p:ext uri="{BB962C8B-B14F-4D97-AF65-F5344CB8AC3E}">
        <p14:creationId xmlns:p14="http://schemas.microsoft.com/office/powerpoint/2010/main" val="82619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smtClean="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smtClean="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smtClean="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smtClean="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smtClean="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smtClean="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smtClean="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smtClean="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smtClean="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henounproject.com/" TargetMode="External"/><Relationship Id="rId2" Type="http://schemas.openxmlformats.org/officeDocument/2006/relationships/hyperlink" Target="http://creativecommons.org/licenses/by/3.0/au/" TargetMode="Externa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creativecommons.org/licenses/by/3.0/au/deed.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www.asbfeo.gov.au/resources/finance" TargetMode="Externa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hyperlink" Target="https://www.ppsr.com.au/" TargetMode="External"/><Relationship Id="rId4" Type="http://schemas.openxmlformats.org/officeDocument/2006/relationships/hyperlink" Target="http://www.scottishpacific.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8.png"/><Relationship Id="rId7" Type="http://schemas.openxmlformats.org/officeDocument/2006/relationships/chart" Target="../charts/chart1.xml"/><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202" r="6154"/>
          <a:stretch/>
        </p:blipFill>
        <p:spPr>
          <a:xfrm>
            <a:off x="-36512" y="0"/>
            <a:ext cx="9217024" cy="6858000"/>
          </a:xfrm>
          <a:prstGeom prst="rect">
            <a:avLst/>
          </a:prstGeom>
        </p:spPr>
      </p:pic>
      <p:sp>
        <p:nvSpPr>
          <p:cNvPr id="7" name="Rounded Rectangle 40"/>
          <p:cNvSpPr/>
          <p:nvPr/>
        </p:nvSpPr>
        <p:spPr>
          <a:xfrm>
            <a:off x="251520" y="692696"/>
            <a:ext cx="4608512" cy="2016224"/>
          </a:xfrm>
          <a:prstGeom prst="round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 name="TextBox 1"/>
          <p:cNvSpPr txBox="1"/>
          <p:nvPr/>
        </p:nvSpPr>
        <p:spPr>
          <a:xfrm>
            <a:off x="323528" y="764704"/>
            <a:ext cx="4392488" cy="1846659"/>
          </a:xfrm>
          <a:prstGeom prst="rect">
            <a:avLst/>
          </a:prstGeom>
          <a:noFill/>
        </p:spPr>
        <p:txBody>
          <a:bodyPr wrap="square" rtlCol="0">
            <a:spAutoFit/>
          </a:bodyPr>
          <a:lstStyle/>
          <a:p>
            <a:pPr algn="r"/>
            <a:r>
              <a:rPr lang="en-AU" sz="4000" b="1" kern="1200" dirty="0" smtClean="0">
                <a:solidFill>
                  <a:srgbClr val="193264"/>
                </a:solidFill>
                <a:effectLst/>
              </a:rPr>
              <a:t>Quarterly report</a:t>
            </a:r>
          </a:p>
          <a:p>
            <a:pPr algn="r"/>
            <a:r>
              <a:rPr lang="en-AU" sz="2000" b="1" dirty="0" smtClean="0">
                <a:solidFill>
                  <a:srgbClr val="193264"/>
                </a:solidFill>
              </a:rPr>
              <a:t>Q3 </a:t>
            </a:r>
            <a:r>
              <a:rPr lang="en-AU" sz="2000" b="1" dirty="0">
                <a:solidFill>
                  <a:srgbClr val="193264"/>
                </a:solidFill>
              </a:rPr>
              <a:t>– 2018 </a:t>
            </a:r>
            <a:endParaRPr lang="en-AU" sz="2000" b="1" baseline="0" dirty="0" smtClean="0">
              <a:solidFill>
                <a:srgbClr val="193264"/>
              </a:solidFill>
            </a:endParaRPr>
          </a:p>
          <a:p>
            <a:pPr algn="r"/>
            <a:endParaRPr lang="en-AU" baseline="0" dirty="0" smtClean="0">
              <a:solidFill>
                <a:srgbClr val="00A0AC"/>
              </a:solidFill>
            </a:endParaRPr>
          </a:p>
          <a:p>
            <a:pPr algn="r"/>
            <a:r>
              <a:rPr lang="en-AU" sz="1800" b="1" kern="1200" dirty="0" smtClean="0">
                <a:solidFill>
                  <a:srgbClr val="193264"/>
                </a:solidFill>
                <a:effectLst/>
                <a:latin typeface="+mn-lt"/>
                <a:ea typeface="+mn-ea"/>
                <a:cs typeface="+mn-cs"/>
              </a:rPr>
              <a:t>Australian Small Business </a:t>
            </a:r>
            <a:br>
              <a:rPr lang="en-AU" sz="1800" b="1" kern="1200" dirty="0" smtClean="0">
                <a:solidFill>
                  <a:srgbClr val="193264"/>
                </a:solidFill>
                <a:effectLst/>
                <a:latin typeface="+mn-lt"/>
                <a:ea typeface="+mn-ea"/>
                <a:cs typeface="+mn-cs"/>
              </a:rPr>
            </a:br>
            <a:r>
              <a:rPr lang="en-AU" sz="1800" b="1" kern="1200" dirty="0" smtClean="0">
                <a:solidFill>
                  <a:srgbClr val="193264"/>
                </a:solidFill>
                <a:effectLst/>
                <a:latin typeface="+mn-lt"/>
                <a:ea typeface="+mn-ea"/>
                <a:cs typeface="+mn-cs"/>
              </a:rPr>
              <a:t>and Family Enterprise Ombudsman</a:t>
            </a:r>
            <a:endParaRPr lang="en-AU" sz="1800" b="1" kern="1200" dirty="0">
              <a:solidFill>
                <a:srgbClr val="193264"/>
              </a:solidFill>
              <a:effectLst/>
              <a:latin typeface="+mn-lt"/>
              <a:ea typeface="+mn-ea"/>
              <a:cs typeface="+mn-cs"/>
            </a:endParaRPr>
          </a:p>
        </p:txBody>
      </p:sp>
      <p:pic>
        <p:nvPicPr>
          <p:cNvPr id="9" name="Picture 2" descr="\\tweb\DavWWWRoot\sites\mg\asbfeo\comm\LOGOS\PNG\ASBFEO Logo RE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289" y="5710609"/>
            <a:ext cx="3396004" cy="75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12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3429000"/>
            <a:ext cx="8640960" cy="3046988"/>
          </a:xfrm>
          <a:prstGeom prst="rect">
            <a:avLst/>
          </a:prstGeom>
          <a:noFill/>
        </p:spPr>
        <p:txBody>
          <a:bodyPr wrap="square" rtlCol="0">
            <a:spAutoFit/>
          </a:bodyPr>
          <a:lstStyle/>
          <a:p>
            <a:r>
              <a:rPr lang="en-AU" sz="800" b="1" dirty="0"/>
              <a:t>Copyright </a:t>
            </a:r>
            <a:r>
              <a:rPr lang="en-AU" sz="800" b="1" dirty="0" smtClean="0"/>
              <a:t>notice</a:t>
            </a:r>
          </a:p>
          <a:p>
            <a:endParaRPr lang="en-AU" sz="800" b="1" dirty="0"/>
          </a:p>
          <a:p>
            <a:endParaRPr lang="en-AU" sz="800" b="1" dirty="0" smtClean="0"/>
          </a:p>
          <a:p>
            <a:endParaRPr lang="en-AU" sz="800" b="1" dirty="0"/>
          </a:p>
          <a:p>
            <a:endParaRPr lang="en-AU" sz="800" b="1" dirty="0"/>
          </a:p>
          <a:p>
            <a:r>
              <a:rPr lang="en-AU" sz="800" u="sng" dirty="0">
                <a:hlinkClick r:id="rId2" tooltip="Creative Commons Licenses"/>
              </a:rPr>
              <a:t>http://creativecommons.org/licenses/by/3.0/au</a:t>
            </a:r>
            <a:r>
              <a:rPr lang="en-AU" sz="800" u="sng" dirty="0" smtClean="0">
                <a:hlinkClick r:id="rId2" tooltip="Creative Commons Licenses"/>
              </a:rPr>
              <a:t>/</a:t>
            </a:r>
            <a:endParaRPr lang="en-AU" sz="800" u="sng" dirty="0" smtClean="0"/>
          </a:p>
          <a:p>
            <a:endParaRPr lang="en-AU" sz="800" dirty="0"/>
          </a:p>
          <a:p>
            <a:r>
              <a:rPr lang="en-AU" sz="800" dirty="0"/>
              <a:t>With the exception of coats of arms, logos, emblems, images, other third-party material or devices protected by a trademark, this content is licensed under the Creative Commons Australia Attribution 3.0 Licence. </a:t>
            </a:r>
          </a:p>
          <a:p>
            <a:endParaRPr lang="en-AU" sz="800" dirty="0" smtClean="0"/>
          </a:p>
          <a:p>
            <a:r>
              <a:rPr lang="en-AU" sz="800" dirty="0" smtClean="0"/>
              <a:t>We </a:t>
            </a:r>
            <a:r>
              <a:rPr lang="en-AU" sz="800" dirty="0"/>
              <a:t>request attribution as © Commonwealth of Australia </a:t>
            </a:r>
            <a:r>
              <a:rPr lang="en-AU" sz="800" dirty="0" smtClean="0"/>
              <a:t>(</a:t>
            </a:r>
            <a:r>
              <a:rPr lang="en-AU" sz="800" dirty="0"/>
              <a:t>Australian Small Business and Family Enterprise </a:t>
            </a:r>
            <a:r>
              <a:rPr lang="en-AU" sz="800" dirty="0" smtClean="0"/>
              <a:t>Ombudsman) 2018.</a:t>
            </a:r>
            <a:endParaRPr lang="en-AU" sz="800" dirty="0"/>
          </a:p>
          <a:p>
            <a:endParaRPr lang="en-AU" sz="800" dirty="0" smtClean="0"/>
          </a:p>
          <a:p>
            <a:r>
              <a:rPr lang="en-AU" sz="800" dirty="0" smtClean="0"/>
              <a:t>All </a:t>
            </a:r>
            <a:r>
              <a:rPr lang="en-AU" sz="800" dirty="0"/>
              <a:t>other rights are reserved.</a:t>
            </a:r>
          </a:p>
          <a:p>
            <a:endParaRPr lang="en-AU" sz="800" dirty="0" smtClean="0"/>
          </a:p>
          <a:p>
            <a:r>
              <a:rPr lang="en-AU" sz="800" dirty="0" smtClean="0"/>
              <a:t>Icons in this document were used under a Creative Commons license from the Noun Project (</a:t>
            </a:r>
            <a:r>
              <a:rPr lang="en-AU" sz="800" dirty="0" smtClean="0">
                <a:hlinkClick r:id="rId3"/>
              </a:rPr>
              <a:t>http://thenounproject.com</a:t>
            </a:r>
            <a:r>
              <a:rPr lang="en-AU" sz="800" dirty="0" smtClean="0"/>
              <a:t>). Permission </a:t>
            </a:r>
            <a:r>
              <a:rPr lang="en-AU" sz="800" dirty="0"/>
              <a:t>may need to be obtained from third parties to re-use their material. </a:t>
            </a:r>
          </a:p>
          <a:p>
            <a:endParaRPr lang="en-AU" sz="800" dirty="0" smtClean="0"/>
          </a:p>
          <a:p>
            <a:r>
              <a:rPr lang="en-AU" sz="800" dirty="0" smtClean="0"/>
              <a:t>Written </a:t>
            </a:r>
            <a:r>
              <a:rPr lang="en-AU" sz="800" dirty="0"/>
              <a:t>enquiries may be sent to</a:t>
            </a:r>
            <a:r>
              <a:rPr lang="en-AU" sz="800" dirty="0" smtClean="0"/>
              <a:t>:</a:t>
            </a:r>
          </a:p>
          <a:p>
            <a:endParaRPr lang="en-AU" sz="800" dirty="0"/>
          </a:p>
          <a:p>
            <a:r>
              <a:rPr lang="en-AU" sz="800" dirty="0"/>
              <a:t>Manager</a:t>
            </a:r>
            <a:br>
              <a:rPr lang="en-AU" sz="800" dirty="0"/>
            </a:br>
            <a:r>
              <a:rPr lang="en-AU" sz="800" dirty="0" smtClean="0"/>
              <a:t>Media and Communications</a:t>
            </a:r>
            <a:r>
              <a:rPr lang="en-AU" sz="800" dirty="0"/>
              <a:t/>
            </a:r>
            <a:br>
              <a:rPr lang="en-AU" sz="800" dirty="0"/>
            </a:br>
            <a:r>
              <a:rPr lang="en-AU" sz="800" dirty="0"/>
              <a:t>Australian Small Business and Family Enterprise Ombudsman</a:t>
            </a:r>
            <a:br>
              <a:rPr lang="en-AU" sz="800" dirty="0"/>
            </a:br>
            <a:r>
              <a:rPr lang="en-AU" sz="800" dirty="0"/>
              <a:t>02 6121 5218</a:t>
            </a:r>
            <a:br>
              <a:rPr lang="en-AU" sz="800" dirty="0"/>
            </a:br>
            <a:r>
              <a:rPr lang="en-AU" sz="800" u="sng" dirty="0">
                <a:hlinkClick r:id="rId4"/>
              </a:rPr>
              <a:t>media@asbfeo.gov.au</a:t>
            </a:r>
            <a:endParaRPr lang="en-AU" sz="8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684389"/>
            <a:ext cx="8413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748464" y="6658170"/>
            <a:ext cx="395536" cy="200055"/>
          </a:xfrm>
          <a:prstGeom prst="rect">
            <a:avLst/>
          </a:prstGeom>
          <a:noFill/>
        </p:spPr>
        <p:txBody>
          <a:bodyPr wrap="square" rtlCol="0">
            <a:spAutoFit/>
          </a:bodyPr>
          <a:lstStyle/>
          <a:p>
            <a:pPr algn="ctr"/>
            <a:r>
              <a:rPr lang="en-AU" sz="700" dirty="0" smtClean="0"/>
              <a:t>10</a:t>
            </a:r>
            <a:endParaRPr lang="en-AU" sz="1050" dirty="0"/>
          </a:p>
        </p:txBody>
      </p:sp>
    </p:spTree>
    <p:extLst>
      <p:ext uri="{BB962C8B-B14F-4D97-AF65-F5344CB8AC3E}">
        <p14:creationId xmlns:p14="http://schemas.microsoft.com/office/powerpoint/2010/main" val="3560122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454249" y="260648"/>
            <a:ext cx="3384376" cy="3323987"/>
          </a:xfrm>
          <a:prstGeom prst="rect">
            <a:avLst/>
          </a:prstGeom>
          <a:noFill/>
        </p:spPr>
        <p:txBody>
          <a:bodyPr wrap="square" rtlCol="0">
            <a:spAutoFit/>
          </a:bodyPr>
          <a:lstStyle/>
          <a:p>
            <a:r>
              <a:rPr lang="en-AU" sz="800" b="1" dirty="0" smtClean="0">
                <a:solidFill>
                  <a:schemeClr val="bg1"/>
                </a:solidFill>
              </a:rPr>
              <a:t>Canberra		</a:t>
            </a:r>
            <a:endParaRPr lang="en-AU" sz="800" b="1" dirty="0">
              <a:solidFill>
                <a:schemeClr val="bg1"/>
              </a:solidFill>
            </a:endParaRPr>
          </a:p>
          <a:p>
            <a:r>
              <a:rPr lang="en-AU" sz="800" dirty="0">
                <a:solidFill>
                  <a:schemeClr val="bg1"/>
                </a:solidFill>
              </a:rPr>
              <a:t>Level </a:t>
            </a:r>
            <a:r>
              <a:rPr lang="en-AU" sz="800" dirty="0" smtClean="0">
                <a:solidFill>
                  <a:schemeClr val="bg1"/>
                </a:solidFill>
              </a:rPr>
              <a:t>2	</a:t>
            </a:r>
            <a:endParaRPr lang="en-AU" sz="800" dirty="0">
              <a:solidFill>
                <a:schemeClr val="bg1"/>
              </a:solidFill>
            </a:endParaRPr>
          </a:p>
          <a:p>
            <a:r>
              <a:rPr lang="en-AU" sz="800" dirty="0" smtClean="0">
                <a:solidFill>
                  <a:schemeClr val="bg1"/>
                </a:solidFill>
              </a:rPr>
              <a:t>15 </a:t>
            </a:r>
            <a:r>
              <a:rPr lang="en-AU" sz="800" dirty="0">
                <a:solidFill>
                  <a:schemeClr val="bg1"/>
                </a:solidFill>
              </a:rPr>
              <a:t>Moore </a:t>
            </a:r>
            <a:r>
              <a:rPr lang="en-AU" sz="800" dirty="0" smtClean="0">
                <a:solidFill>
                  <a:schemeClr val="bg1"/>
                </a:solidFill>
              </a:rPr>
              <a:t>Street		</a:t>
            </a:r>
            <a:endParaRPr lang="en-AU" sz="800" dirty="0">
              <a:solidFill>
                <a:schemeClr val="bg1"/>
              </a:solidFill>
            </a:endParaRPr>
          </a:p>
          <a:p>
            <a:r>
              <a:rPr lang="en-AU" sz="800" dirty="0">
                <a:solidFill>
                  <a:schemeClr val="bg1"/>
                </a:solidFill>
              </a:rPr>
              <a:t>Canberra </a:t>
            </a:r>
            <a:r>
              <a:rPr lang="en-AU" sz="800" dirty="0" smtClean="0">
                <a:solidFill>
                  <a:schemeClr val="bg1"/>
                </a:solidFill>
              </a:rPr>
              <a:t>ACT		</a:t>
            </a:r>
            <a:endParaRPr lang="en-AU" sz="800" dirty="0">
              <a:solidFill>
                <a:schemeClr val="bg1"/>
              </a:solidFill>
            </a:endParaRPr>
          </a:p>
          <a:p>
            <a:endParaRPr lang="en-AU" sz="800" dirty="0" smtClean="0">
              <a:solidFill>
                <a:schemeClr val="bg1"/>
              </a:solidFill>
            </a:endParaRPr>
          </a:p>
          <a:p>
            <a:r>
              <a:rPr lang="en-AU" sz="800" b="1" dirty="0" smtClean="0">
                <a:solidFill>
                  <a:schemeClr val="bg1"/>
                </a:solidFill>
              </a:rPr>
              <a:t>Sydney</a:t>
            </a:r>
          </a:p>
          <a:p>
            <a:r>
              <a:rPr lang="en-AU" sz="800" dirty="0" smtClean="0">
                <a:solidFill>
                  <a:schemeClr val="bg1"/>
                </a:solidFill>
              </a:rPr>
              <a:t>Level 9</a:t>
            </a:r>
          </a:p>
          <a:p>
            <a:r>
              <a:rPr lang="en-AU" sz="800" dirty="0" smtClean="0">
                <a:solidFill>
                  <a:schemeClr val="bg1"/>
                </a:solidFill>
              </a:rPr>
              <a:t>255 Elizabeth Street</a:t>
            </a:r>
          </a:p>
          <a:p>
            <a:r>
              <a:rPr lang="en-AU" sz="800" dirty="0" smtClean="0">
                <a:solidFill>
                  <a:schemeClr val="bg1"/>
                </a:solidFill>
              </a:rPr>
              <a:t>Sydney NSW 2000</a:t>
            </a:r>
            <a:endParaRPr lang="en-AU" sz="800" dirty="0">
              <a:solidFill>
                <a:schemeClr val="bg1"/>
              </a:solidFill>
            </a:endParaRPr>
          </a:p>
          <a:p>
            <a:endParaRPr lang="en-AU" sz="800" dirty="0" smtClean="0">
              <a:solidFill>
                <a:schemeClr val="bg1"/>
              </a:solidFill>
            </a:endParaRPr>
          </a:p>
          <a:p>
            <a:r>
              <a:rPr lang="en-AU" sz="800" dirty="0" smtClean="0">
                <a:solidFill>
                  <a:schemeClr val="bg1"/>
                </a:solidFill>
              </a:rPr>
              <a:t>GPO </a:t>
            </a:r>
            <a:r>
              <a:rPr lang="en-AU" sz="800" dirty="0">
                <a:solidFill>
                  <a:schemeClr val="bg1"/>
                </a:solidFill>
              </a:rPr>
              <a:t>Box 1791 </a:t>
            </a:r>
          </a:p>
          <a:p>
            <a:r>
              <a:rPr lang="en-AU" sz="800" dirty="0">
                <a:solidFill>
                  <a:schemeClr val="bg1"/>
                </a:solidFill>
              </a:rPr>
              <a:t>Canberra City ACT 2601</a:t>
            </a:r>
            <a:br>
              <a:rPr lang="en-AU" sz="800" dirty="0">
                <a:solidFill>
                  <a:schemeClr val="bg1"/>
                </a:solidFill>
              </a:rPr>
            </a:br>
            <a:endParaRPr lang="en-AU" sz="800" dirty="0">
              <a:solidFill>
                <a:schemeClr val="bg1"/>
              </a:solidFill>
            </a:endParaRPr>
          </a:p>
          <a:p>
            <a:r>
              <a:rPr lang="en-AU" sz="800" dirty="0" smtClean="0">
                <a:solidFill>
                  <a:schemeClr val="bg1"/>
                </a:solidFill>
              </a:rPr>
              <a:t>T  </a:t>
            </a:r>
            <a:r>
              <a:rPr lang="en-AU" sz="800" dirty="0">
                <a:solidFill>
                  <a:schemeClr val="bg1"/>
                </a:solidFill>
              </a:rPr>
              <a:t>1300 650 460</a:t>
            </a:r>
            <a:br>
              <a:rPr lang="en-AU" sz="800" dirty="0">
                <a:solidFill>
                  <a:schemeClr val="bg1"/>
                </a:solidFill>
              </a:rPr>
            </a:br>
            <a:r>
              <a:rPr lang="en-AU" sz="800" dirty="0">
                <a:solidFill>
                  <a:schemeClr val="bg1"/>
                </a:solidFill>
              </a:rPr>
              <a:t>E  info@asbfeo.gov.au</a:t>
            </a:r>
          </a:p>
          <a:p>
            <a:endParaRPr lang="en-AU" sz="800" dirty="0">
              <a:solidFill>
                <a:schemeClr val="bg1"/>
              </a:solidFill>
            </a:endParaRPr>
          </a:p>
          <a:p>
            <a:r>
              <a:rPr lang="en-AU" sz="800" dirty="0">
                <a:solidFill>
                  <a:schemeClr val="bg1"/>
                </a:solidFill>
              </a:rPr>
              <a:t>Twitter : @</a:t>
            </a:r>
            <a:r>
              <a:rPr lang="en-AU" sz="800" dirty="0" smtClean="0">
                <a:solidFill>
                  <a:schemeClr val="bg1"/>
                </a:solidFill>
              </a:rPr>
              <a:t>ASBFEO</a:t>
            </a:r>
            <a:endParaRPr lang="en-AU" sz="800" dirty="0">
              <a:solidFill>
                <a:schemeClr val="bg1"/>
              </a:solidFill>
            </a:endParaRPr>
          </a:p>
          <a:p>
            <a:r>
              <a:rPr lang="en-AU" sz="800" dirty="0">
                <a:solidFill>
                  <a:schemeClr val="bg1"/>
                </a:solidFill>
              </a:rPr>
              <a:t>Facebook: @ASBFEO</a:t>
            </a:r>
          </a:p>
          <a:p>
            <a:r>
              <a:rPr lang="en-AU" sz="800" dirty="0">
                <a:solidFill>
                  <a:schemeClr val="bg1"/>
                </a:solidFill>
              </a:rPr>
              <a:t>LinkedIn: Australian Small Business and Family Enterprise Ombudsman</a:t>
            </a:r>
          </a:p>
          <a:p>
            <a:r>
              <a:rPr lang="en-AU" sz="800" dirty="0" smtClean="0">
                <a:solidFill>
                  <a:schemeClr val="bg1"/>
                </a:solidFill>
              </a:rPr>
              <a:t>YouTube </a:t>
            </a:r>
            <a:r>
              <a:rPr lang="en-AU" sz="800" dirty="0">
                <a:solidFill>
                  <a:schemeClr val="bg1"/>
                </a:solidFill>
              </a:rPr>
              <a:t>: Australian Small Business and Family Enterprise Ombudsman</a:t>
            </a: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sp>
        <p:nvSpPr>
          <p:cNvPr id="5" name="TextBox 4"/>
          <p:cNvSpPr txBox="1"/>
          <p:nvPr/>
        </p:nvSpPr>
        <p:spPr>
          <a:xfrm>
            <a:off x="5076056" y="273646"/>
            <a:ext cx="3384376" cy="5170646"/>
          </a:xfrm>
          <a:prstGeom prst="rect">
            <a:avLst/>
          </a:prstGeom>
          <a:noFill/>
        </p:spPr>
        <p:txBody>
          <a:bodyPr wrap="square" rtlCol="0">
            <a:spAutoFit/>
          </a:bodyPr>
          <a:lstStyle/>
          <a:p>
            <a:r>
              <a:rPr lang="en-AU" sz="800" b="1" dirty="0" smtClean="0">
                <a:solidFill>
                  <a:schemeClr val="bg1"/>
                </a:solidFill>
              </a:rPr>
              <a:t>Other </a:t>
            </a:r>
            <a:r>
              <a:rPr lang="en-AU" sz="800" b="1" dirty="0">
                <a:solidFill>
                  <a:schemeClr val="bg1"/>
                </a:solidFill>
              </a:rPr>
              <a:t>u</a:t>
            </a:r>
            <a:r>
              <a:rPr lang="en-AU" sz="800" b="1" dirty="0" smtClean="0">
                <a:solidFill>
                  <a:schemeClr val="bg1"/>
                </a:solidFill>
              </a:rPr>
              <a:t>seful contacts</a:t>
            </a:r>
          </a:p>
          <a:p>
            <a:endParaRPr lang="en-AU" sz="800" b="1" dirty="0">
              <a:solidFill>
                <a:schemeClr val="bg1"/>
              </a:solidFill>
            </a:endParaRPr>
          </a:p>
          <a:p>
            <a:r>
              <a:rPr lang="en-AU" sz="800" b="1" dirty="0" smtClean="0">
                <a:solidFill>
                  <a:schemeClr val="bg1"/>
                </a:solidFill>
              </a:rPr>
              <a:t>NSW </a:t>
            </a:r>
            <a:r>
              <a:rPr lang="en-AU" sz="800" b="1" dirty="0">
                <a:solidFill>
                  <a:schemeClr val="bg1"/>
                </a:solidFill>
              </a:rPr>
              <a:t>Small Business Commissioner</a:t>
            </a:r>
          </a:p>
          <a:p>
            <a:r>
              <a:rPr lang="en-AU" sz="800" dirty="0">
                <a:solidFill>
                  <a:schemeClr val="bg1"/>
                </a:solidFill>
              </a:rPr>
              <a:t>T  1300 795 534</a:t>
            </a:r>
            <a:br>
              <a:rPr lang="en-AU" sz="800" dirty="0">
                <a:solidFill>
                  <a:schemeClr val="bg1"/>
                </a:solidFill>
              </a:rPr>
            </a:br>
            <a:r>
              <a:rPr lang="en-AU" sz="800" dirty="0">
                <a:solidFill>
                  <a:schemeClr val="bg1"/>
                </a:solidFill>
              </a:rPr>
              <a:t>E  we.assist@smallbusiness.nsw.gov.au</a:t>
            </a:r>
          </a:p>
          <a:p>
            <a:endParaRPr lang="en-AU" sz="800" b="1" dirty="0">
              <a:solidFill>
                <a:schemeClr val="bg1"/>
              </a:solidFill>
            </a:endParaRPr>
          </a:p>
          <a:p>
            <a:r>
              <a:rPr lang="en-AU" sz="800" b="1" dirty="0">
                <a:solidFill>
                  <a:schemeClr val="bg1"/>
                </a:solidFill>
              </a:rPr>
              <a:t>SA Small Business Commissioner</a:t>
            </a:r>
          </a:p>
          <a:p>
            <a:r>
              <a:rPr lang="en-AU" sz="800" dirty="0">
                <a:solidFill>
                  <a:schemeClr val="bg1"/>
                </a:solidFill>
              </a:rPr>
              <a:t>T  1800 072 722</a:t>
            </a:r>
          </a:p>
          <a:p>
            <a:r>
              <a:rPr lang="en-AU" sz="800" dirty="0">
                <a:solidFill>
                  <a:schemeClr val="bg1"/>
                </a:solidFill>
              </a:rPr>
              <a:t>E  sasbc@sa.gov.au</a:t>
            </a:r>
          </a:p>
          <a:p>
            <a:endParaRPr lang="en-AU" sz="800" b="1" dirty="0">
              <a:solidFill>
                <a:schemeClr val="bg1"/>
              </a:solidFill>
            </a:endParaRPr>
          </a:p>
          <a:p>
            <a:r>
              <a:rPr lang="en-AU" sz="800" b="1" dirty="0">
                <a:solidFill>
                  <a:schemeClr val="bg1"/>
                </a:solidFill>
              </a:rPr>
              <a:t>VIC Small Business Commissioner</a:t>
            </a:r>
          </a:p>
          <a:p>
            <a:r>
              <a:rPr lang="en-AU" sz="800" dirty="0">
                <a:solidFill>
                  <a:schemeClr val="bg1"/>
                </a:solidFill>
              </a:rPr>
              <a:t>T  138 722</a:t>
            </a:r>
          </a:p>
          <a:p>
            <a:r>
              <a:rPr lang="en-AU" sz="800" dirty="0">
                <a:solidFill>
                  <a:schemeClr val="bg1"/>
                </a:solidFill>
              </a:rPr>
              <a:t>E  enquiries@vsbc.vic.gov.au</a:t>
            </a:r>
          </a:p>
          <a:p>
            <a:endParaRPr lang="en-AU" sz="800" b="1" dirty="0">
              <a:solidFill>
                <a:schemeClr val="bg1"/>
              </a:solidFill>
            </a:endParaRPr>
          </a:p>
          <a:p>
            <a:r>
              <a:rPr lang="en-AU" sz="800" b="1" dirty="0">
                <a:solidFill>
                  <a:schemeClr val="bg1"/>
                </a:solidFill>
              </a:rPr>
              <a:t>WA Small Business Commissioner</a:t>
            </a:r>
          </a:p>
          <a:p>
            <a:r>
              <a:rPr lang="en-AU" sz="800" dirty="0">
                <a:solidFill>
                  <a:schemeClr val="bg1"/>
                </a:solidFill>
              </a:rPr>
              <a:t>T  131 249</a:t>
            </a:r>
          </a:p>
          <a:p>
            <a:r>
              <a:rPr lang="en-AU" sz="800" dirty="0">
                <a:solidFill>
                  <a:schemeClr val="bg1"/>
                </a:solidFill>
              </a:rPr>
              <a:t>E  info@smallbusiness.wa.gov.au</a:t>
            </a:r>
          </a:p>
          <a:p>
            <a:endParaRPr lang="en-AU" sz="800" b="1" dirty="0">
              <a:solidFill>
                <a:schemeClr val="bg1"/>
              </a:solidFill>
            </a:endParaRPr>
          </a:p>
          <a:p>
            <a:r>
              <a:rPr lang="en-AU" sz="800" b="1" dirty="0" smtClean="0">
                <a:solidFill>
                  <a:schemeClr val="bg1"/>
                </a:solidFill>
              </a:rPr>
              <a:t>Australian Competition and Consumer Commission </a:t>
            </a:r>
          </a:p>
          <a:p>
            <a:r>
              <a:rPr lang="en-AU" sz="800" dirty="0" smtClean="0">
                <a:solidFill>
                  <a:schemeClr val="bg1"/>
                </a:solidFill>
              </a:rPr>
              <a:t>T  </a:t>
            </a:r>
            <a:r>
              <a:rPr lang="en-AU" sz="800" dirty="0">
                <a:solidFill>
                  <a:schemeClr val="bg1"/>
                </a:solidFill>
              </a:rPr>
              <a:t>1300 302 021</a:t>
            </a:r>
            <a:br>
              <a:rPr lang="en-AU" sz="800" dirty="0">
                <a:solidFill>
                  <a:schemeClr val="bg1"/>
                </a:solidFill>
              </a:rPr>
            </a:br>
            <a:r>
              <a:rPr lang="en-AU" sz="800" dirty="0" smtClean="0">
                <a:solidFill>
                  <a:schemeClr val="bg1"/>
                </a:solidFill>
              </a:rPr>
              <a:t>W www.accc.gov.au</a:t>
            </a:r>
            <a:endParaRPr lang="en-AU" sz="800" dirty="0">
              <a:solidFill>
                <a:schemeClr val="bg1"/>
              </a:solidFill>
            </a:endParaRPr>
          </a:p>
          <a:p>
            <a:endParaRPr lang="en-AU" sz="800" b="1" dirty="0">
              <a:solidFill>
                <a:schemeClr val="bg1"/>
              </a:solidFill>
            </a:endParaRPr>
          </a:p>
          <a:p>
            <a:r>
              <a:rPr lang="en-AU" sz="800" b="1" dirty="0" smtClean="0">
                <a:solidFill>
                  <a:schemeClr val="bg1"/>
                </a:solidFill>
              </a:rPr>
              <a:t>Fair Work </a:t>
            </a:r>
            <a:r>
              <a:rPr lang="en-AU" sz="800" b="1" dirty="0">
                <a:solidFill>
                  <a:schemeClr val="bg1"/>
                </a:solidFill>
              </a:rPr>
              <a:t>Ombudsman</a:t>
            </a:r>
          </a:p>
          <a:p>
            <a:r>
              <a:rPr lang="en-AU" sz="800" dirty="0">
                <a:solidFill>
                  <a:schemeClr val="bg1"/>
                </a:solidFill>
              </a:rPr>
              <a:t>T  1300 799 675</a:t>
            </a:r>
            <a:br>
              <a:rPr lang="en-AU" sz="800" dirty="0">
                <a:solidFill>
                  <a:schemeClr val="bg1"/>
                </a:solidFill>
              </a:rPr>
            </a:br>
            <a:r>
              <a:rPr lang="en-AU" sz="800" dirty="0" smtClean="0">
                <a:solidFill>
                  <a:schemeClr val="bg1"/>
                </a:solidFill>
              </a:rPr>
              <a:t>W www.fairwork.gov.au</a:t>
            </a:r>
            <a:endParaRPr lang="en-AU" sz="800" dirty="0">
              <a:solidFill>
                <a:schemeClr val="bg1"/>
              </a:solidFill>
            </a:endParaRPr>
          </a:p>
          <a:p>
            <a:endParaRPr lang="en-AU" sz="800" b="1" dirty="0">
              <a:solidFill>
                <a:schemeClr val="bg1"/>
              </a:solidFill>
            </a:endParaRPr>
          </a:p>
          <a:p>
            <a:r>
              <a:rPr lang="en-AU" sz="800" b="1" dirty="0" smtClean="0">
                <a:solidFill>
                  <a:schemeClr val="bg1"/>
                </a:solidFill>
              </a:rPr>
              <a:t>Australian Securities and Investment Commission</a:t>
            </a:r>
          </a:p>
          <a:p>
            <a:r>
              <a:rPr lang="en-AU" sz="800" dirty="0" smtClean="0">
                <a:solidFill>
                  <a:schemeClr val="bg1"/>
                </a:solidFill>
              </a:rPr>
              <a:t>T  </a:t>
            </a:r>
            <a:r>
              <a:rPr lang="en-AU" sz="800" dirty="0">
                <a:solidFill>
                  <a:schemeClr val="bg1"/>
                </a:solidFill>
              </a:rPr>
              <a:t>1300 300 630</a:t>
            </a:r>
            <a:br>
              <a:rPr lang="en-AU" sz="800" dirty="0">
                <a:solidFill>
                  <a:schemeClr val="bg1"/>
                </a:solidFill>
              </a:rPr>
            </a:br>
            <a:r>
              <a:rPr lang="en-AU" sz="800" dirty="0" smtClean="0">
                <a:solidFill>
                  <a:schemeClr val="bg1"/>
                </a:solidFill>
              </a:rPr>
              <a:t>W www.asic.gov.au</a:t>
            </a:r>
          </a:p>
          <a:p>
            <a:endParaRPr lang="en-AU" sz="800" dirty="0" smtClean="0">
              <a:solidFill>
                <a:schemeClr val="bg1"/>
              </a:solidFill>
            </a:endParaRPr>
          </a:p>
          <a:p>
            <a:r>
              <a:rPr lang="en-AU" sz="800" b="1" dirty="0">
                <a:solidFill>
                  <a:schemeClr val="bg1"/>
                </a:solidFill>
              </a:rPr>
              <a:t>Australian </a:t>
            </a:r>
            <a:r>
              <a:rPr lang="en-AU" sz="800" b="1" dirty="0" smtClean="0">
                <a:solidFill>
                  <a:schemeClr val="bg1"/>
                </a:solidFill>
              </a:rPr>
              <a:t>Taxation Office</a:t>
            </a:r>
            <a:endParaRPr lang="en-AU" sz="800" b="1" dirty="0">
              <a:solidFill>
                <a:schemeClr val="bg1"/>
              </a:solidFill>
            </a:endParaRPr>
          </a:p>
          <a:p>
            <a:r>
              <a:rPr lang="en-AU" sz="800" dirty="0">
                <a:solidFill>
                  <a:schemeClr val="bg1"/>
                </a:solidFill>
              </a:rPr>
              <a:t>T  </a:t>
            </a:r>
            <a:r>
              <a:rPr lang="en-AU" sz="800" dirty="0" smtClean="0">
                <a:solidFill>
                  <a:schemeClr val="bg1"/>
                </a:solidFill>
              </a:rPr>
              <a:t>13 72 26</a:t>
            </a:r>
            <a:r>
              <a:rPr lang="en-AU" sz="800" dirty="0">
                <a:solidFill>
                  <a:schemeClr val="bg1"/>
                </a:solidFill>
              </a:rPr>
              <a:t/>
            </a:r>
            <a:br>
              <a:rPr lang="en-AU" sz="800" dirty="0">
                <a:solidFill>
                  <a:schemeClr val="bg1"/>
                </a:solidFill>
              </a:rPr>
            </a:br>
            <a:r>
              <a:rPr lang="en-AU" sz="800" dirty="0">
                <a:solidFill>
                  <a:schemeClr val="bg1"/>
                </a:solidFill>
              </a:rPr>
              <a:t>W </a:t>
            </a:r>
            <a:r>
              <a:rPr lang="en-AU" sz="800" dirty="0" smtClean="0">
                <a:solidFill>
                  <a:schemeClr val="bg1"/>
                </a:solidFill>
              </a:rPr>
              <a:t>www.ato.gov.au</a:t>
            </a:r>
            <a:endParaRPr lang="en-AU" sz="800" dirty="0">
              <a:solidFill>
                <a:schemeClr val="bg1"/>
              </a:solidFill>
            </a:endParaRPr>
          </a:p>
          <a:p>
            <a:endParaRPr lang="en-AU" sz="800" dirty="0">
              <a:solidFill>
                <a:schemeClr val="bg1"/>
              </a:solidFill>
            </a:endParaRPr>
          </a:p>
          <a:p>
            <a:endParaRPr lang="en-AU" sz="800" b="1" dirty="0" smtClean="0">
              <a:solidFill>
                <a:schemeClr val="bg1"/>
              </a:solidFill>
            </a:endParaRPr>
          </a:p>
          <a:p>
            <a:endParaRPr lang="en-AU" sz="800" b="1" dirty="0">
              <a:solidFill>
                <a:schemeClr val="bg1"/>
              </a:solidFill>
            </a:endParaRPr>
          </a:p>
          <a:p>
            <a:endParaRPr lang="en-AU" sz="800" dirty="0" smtClean="0">
              <a:solidFill>
                <a:schemeClr val="bg1"/>
              </a:solidFill>
            </a:endParaRP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pic>
        <p:nvPicPr>
          <p:cNvPr id="7" name="Picture 2" descr="\\tweb\DavWWWRoot\sites\mg\asbfeo\comm\LOGOS\PNG\ASBFEO Logo 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998" y="5733256"/>
            <a:ext cx="3396004" cy="75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407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31"/>
          <p:cNvSpPr txBox="1"/>
          <p:nvPr/>
        </p:nvSpPr>
        <p:spPr>
          <a:xfrm>
            <a:off x="5007408" y="2927409"/>
            <a:ext cx="3950027" cy="1869743"/>
          </a:xfrm>
          <a:prstGeom prst="rect">
            <a:avLst/>
          </a:prstGeom>
          <a:noFill/>
        </p:spPr>
        <p:txBody>
          <a:bodyPr wrap="square" rtlCol="0">
            <a:spAutoFit/>
          </a:bodyPr>
          <a:lstStyle/>
          <a:p>
            <a:pPr marL="144000" lvl="0" indent="-144000">
              <a:lnSpc>
                <a:spcPct val="105000"/>
              </a:lnSpc>
              <a:buFont typeface="Arial" panose="020B0604020202020204" pitchFamily="34" charset="0"/>
              <a:buChar char="•"/>
            </a:pPr>
            <a:r>
              <a:rPr lang="en-AU" sz="1100" dirty="0" smtClean="0"/>
              <a:t>Commenced a submission to the Royal </a:t>
            </a:r>
            <a:r>
              <a:rPr lang="en-AU" sz="1100" dirty="0"/>
              <a:t>Commission </a:t>
            </a:r>
            <a:r>
              <a:rPr lang="en-AU" sz="1100" dirty="0" smtClean="0"/>
              <a:t>on the </a:t>
            </a:r>
            <a:r>
              <a:rPr lang="en-AU" sz="1100" dirty="0"/>
              <a:t>banking, superannuation and financial services industry interim </a:t>
            </a:r>
            <a:r>
              <a:rPr lang="en-AU" sz="1100" dirty="0" smtClean="0"/>
              <a:t>report</a:t>
            </a:r>
          </a:p>
          <a:p>
            <a:pPr marL="144000" lvl="0" indent="-144000">
              <a:lnSpc>
                <a:spcPct val="105000"/>
              </a:lnSpc>
              <a:buFont typeface="Arial" panose="020B0604020202020204" pitchFamily="34" charset="0"/>
              <a:buChar char="•"/>
            </a:pPr>
            <a:r>
              <a:rPr lang="en-AU" sz="1100" dirty="0" smtClean="0"/>
              <a:t>Published an SME guide to borrowing from fintech lenders </a:t>
            </a:r>
          </a:p>
          <a:p>
            <a:pPr marL="144000" lvl="0" indent="-144000">
              <a:lnSpc>
                <a:spcPct val="105000"/>
              </a:lnSpc>
              <a:buFont typeface="Arial" panose="020B0604020202020204" pitchFamily="34" charset="0"/>
              <a:buChar char="•"/>
            </a:pPr>
            <a:r>
              <a:rPr lang="en-AU" sz="1100" dirty="0" smtClean="0"/>
              <a:t>Completed an analysis of deemed statutory trusts </a:t>
            </a:r>
            <a:r>
              <a:rPr lang="en-AU" sz="1100" dirty="0">
                <a:ea typeface="Calibri" panose="020F0502020204030204" pitchFamily="34" charset="0"/>
              </a:rPr>
              <a:t>in the building and construction </a:t>
            </a:r>
            <a:r>
              <a:rPr lang="en-AU" sz="1100" dirty="0" smtClean="0">
                <a:ea typeface="Calibri" panose="020F0502020204030204" pitchFamily="34" charset="0"/>
              </a:rPr>
              <a:t>industry</a:t>
            </a:r>
          </a:p>
          <a:p>
            <a:pPr marL="144000" lvl="0" indent="-144000">
              <a:lnSpc>
                <a:spcPct val="105000"/>
              </a:lnSpc>
              <a:buFont typeface="Arial" panose="020B0604020202020204" pitchFamily="34" charset="0"/>
              <a:buChar char="•"/>
            </a:pPr>
            <a:r>
              <a:rPr lang="en-AU" sz="1100" dirty="0" smtClean="0"/>
              <a:t>Continued work to </a:t>
            </a:r>
            <a:r>
              <a:rPr lang="en-AU" sz="1100" dirty="0">
                <a:latin typeface="Arial" panose="020B0604020202020204" pitchFamily="34" charset="0"/>
                <a:ea typeface="Calibri" panose="020F0502020204030204" pitchFamily="34" charset="0"/>
                <a:cs typeface="Arial" panose="020B0604020202020204" pitchFamily="34" charset="0"/>
              </a:rPr>
              <a:t>simplify the usability of the </a:t>
            </a:r>
            <a:r>
              <a:rPr lang="en-AU" sz="1100" dirty="0" smtClean="0">
                <a:latin typeface="Arial" panose="020B0604020202020204" pitchFamily="34" charset="0"/>
                <a:ea typeface="Calibri" panose="020F0502020204030204" pitchFamily="34" charset="0"/>
                <a:cs typeface="Arial" panose="020B0604020202020204" pitchFamily="34" charset="0"/>
              </a:rPr>
              <a:t>Personal Properties Security register</a:t>
            </a:r>
          </a:p>
          <a:p>
            <a:pPr marL="144000" lvl="0" indent="-144000">
              <a:lnSpc>
                <a:spcPct val="105000"/>
              </a:lnSpc>
              <a:buFont typeface="Arial" panose="020B0604020202020204" pitchFamily="34" charset="0"/>
              <a:buChar char="•"/>
            </a:pPr>
            <a:r>
              <a:rPr lang="en-AU" sz="1100" dirty="0" smtClean="0"/>
              <a:t>Drafted operational framework </a:t>
            </a:r>
            <a:r>
              <a:rPr lang="en-AU" sz="1100" dirty="0"/>
              <a:t>of a </a:t>
            </a:r>
            <a:r>
              <a:rPr lang="en-AU" sz="1100" dirty="0" smtClean="0"/>
              <a:t>Business Growth Fund to deliver access to capital for high growth potential SMEs</a:t>
            </a:r>
            <a:endParaRPr lang="en-AU" sz="11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631" t="5290"/>
          <a:stretch/>
        </p:blipFill>
        <p:spPr>
          <a:xfrm>
            <a:off x="2390832" y="169476"/>
            <a:ext cx="2062263" cy="1527182"/>
          </a:xfrm>
          <a:prstGeom prst="rect">
            <a:avLst/>
          </a:prstGeom>
        </p:spPr>
      </p:pic>
      <p:sp>
        <p:nvSpPr>
          <p:cNvPr id="7" name="Rectangle 6"/>
          <p:cNvSpPr/>
          <p:nvPr/>
        </p:nvSpPr>
        <p:spPr>
          <a:xfrm>
            <a:off x="151854" y="269662"/>
            <a:ext cx="2207889" cy="6437083"/>
          </a:xfrm>
          <a:prstGeom prst="rect">
            <a:avLst/>
          </a:prstGeom>
        </p:spPr>
        <p:txBody>
          <a:bodyPr wrap="square">
            <a:spAutoFit/>
          </a:bodyPr>
          <a:lstStyle/>
          <a:p>
            <a:pPr>
              <a:lnSpc>
                <a:spcPct val="112000"/>
              </a:lnSpc>
              <a:spcBef>
                <a:spcPts val="200"/>
              </a:spcBef>
              <a:spcAft>
                <a:spcPts val="200"/>
              </a:spcAft>
            </a:pPr>
            <a:r>
              <a:rPr lang="en-AU" sz="1000" dirty="0" smtClean="0"/>
              <a:t>     </a:t>
            </a:r>
            <a:r>
              <a:rPr lang="en-AU" sz="1000" dirty="0"/>
              <a:t> </a:t>
            </a:r>
            <a:r>
              <a:rPr lang="en-AU" sz="1000" dirty="0" smtClean="0"/>
              <a:t>The </a:t>
            </a:r>
            <a:r>
              <a:rPr lang="en-AU" sz="1000" dirty="0"/>
              <a:t>third quarter saw the small business portfolio brought back into the Cabinet; and the opportunity of working closely with the new Minister responsible, Michaelia Cash. This, for us, signals the importance of the sector to Australia and its economy.</a:t>
            </a:r>
          </a:p>
          <a:p>
            <a:pPr>
              <a:lnSpc>
                <a:spcPct val="112000"/>
              </a:lnSpc>
              <a:spcBef>
                <a:spcPts val="200"/>
              </a:spcBef>
              <a:spcAft>
                <a:spcPts val="200"/>
              </a:spcAft>
            </a:pPr>
            <a:r>
              <a:rPr lang="en-AU" sz="1000" dirty="0"/>
              <a:t>Our work on reforms to government payment times paid off with the addition of a new contract clause to the Department of Finance’s ‘</a:t>
            </a:r>
            <a:r>
              <a:rPr lang="en-AU" sz="1000" dirty="0" err="1"/>
              <a:t>clausebank</a:t>
            </a:r>
            <a:r>
              <a:rPr lang="en-AU" sz="1000" dirty="0"/>
              <a:t>’ for government contracts. Where a contract with a prime subcontractor states payment terms of 30 day or less, the same terms are to be included in the contracts of every subcontractor attached to the job. We urge all government agencies to use this clause in their contracts.</a:t>
            </a:r>
          </a:p>
          <a:p>
            <a:pPr>
              <a:lnSpc>
                <a:spcPct val="112000"/>
              </a:lnSpc>
              <a:spcBef>
                <a:spcPts val="200"/>
              </a:spcBef>
              <a:spcAft>
                <a:spcPts val="200"/>
              </a:spcAft>
            </a:pPr>
            <a:r>
              <a:rPr lang="en-AU" sz="1000" dirty="0" smtClean="0"/>
              <a:t>We </a:t>
            </a:r>
            <a:r>
              <a:rPr lang="en-AU" sz="1000" dirty="0"/>
              <a:t>released a series of Fast Facts </a:t>
            </a:r>
            <a:r>
              <a:rPr lang="en-AU" sz="1000" dirty="0" smtClean="0"/>
              <a:t>to </a:t>
            </a:r>
            <a:r>
              <a:rPr lang="en-AU" sz="1000" dirty="0"/>
              <a:t>provide </a:t>
            </a:r>
            <a:r>
              <a:rPr lang="en-AU" sz="1000" dirty="0" smtClean="0"/>
              <a:t>advice </a:t>
            </a:r>
            <a:r>
              <a:rPr lang="en-AU" sz="1000" dirty="0"/>
              <a:t>to small businesses on managing energy usage, resolving disputes, getting ready for the NBN, how to be </a:t>
            </a:r>
            <a:r>
              <a:rPr lang="en-AU" sz="1000" dirty="0" smtClean="0"/>
              <a:t>safe online, </a:t>
            </a:r>
            <a:r>
              <a:rPr lang="en-AU" sz="1000" dirty="0"/>
              <a:t>and calling out unfair contract terms. </a:t>
            </a:r>
            <a:endParaRPr lang="en-AU" sz="1000" dirty="0" smtClean="0"/>
          </a:p>
          <a:p>
            <a:pPr>
              <a:lnSpc>
                <a:spcPct val="112000"/>
              </a:lnSpc>
              <a:spcBef>
                <a:spcPts val="200"/>
              </a:spcBef>
              <a:spcAft>
                <a:spcPts val="200"/>
              </a:spcAft>
            </a:pPr>
            <a:r>
              <a:rPr lang="en-AU" sz="1000" dirty="0" smtClean="0"/>
              <a:t>The quarter </a:t>
            </a:r>
            <a:r>
              <a:rPr lang="en-AU" sz="1000" dirty="0"/>
              <a:t>ended with the release of the Banking Royal Commission interim report. We were pleased Commissioner Haynes supported our view the small business definition of a loan facility in the Code of Banking Practice should be $5 million; not the current $3 million</a:t>
            </a:r>
            <a:r>
              <a:rPr lang="en-AU" sz="1000" dirty="0" smtClean="0"/>
              <a:t>.</a:t>
            </a:r>
            <a:endParaRPr lang="en-AU" sz="1000" dirty="0"/>
          </a:p>
        </p:txBody>
      </p:sp>
      <p:sp>
        <p:nvSpPr>
          <p:cNvPr id="9" name="Rectangle 8"/>
          <p:cNvSpPr/>
          <p:nvPr/>
        </p:nvSpPr>
        <p:spPr>
          <a:xfrm>
            <a:off x="4579051" y="169476"/>
            <a:ext cx="4378385" cy="492443"/>
          </a:xfrm>
          <a:prstGeom prst="rect">
            <a:avLst/>
          </a:prstGeom>
        </p:spPr>
        <p:txBody>
          <a:bodyPr wrap="square">
            <a:spAutoFit/>
          </a:bodyPr>
          <a:lstStyle/>
          <a:p>
            <a:r>
              <a:rPr lang="en-AU" sz="2600" b="1" dirty="0" smtClean="0">
                <a:solidFill>
                  <a:srgbClr val="193264"/>
                </a:solidFill>
              </a:rPr>
              <a:t>Key activities</a:t>
            </a:r>
            <a:endParaRPr lang="en-AU" sz="2600" b="1" dirty="0">
              <a:solidFill>
                <a:srgbClr val="193264"/>
              </a:solidFill>
            </a:endParaRPr>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r>
              <a:rPr lang="en-AU" sz="700" dirty="0" smtClean="0"/>
              <a:t>2</a:t>
            </a:r>
            <a:endParaRPr lang="en-AU" sz="1050" dirty="0"/>
          </a:p>
        </p:txBody>
      </p:sp>
      <p:sp>
        <p:nvSpPr>
          <p:cNvPr id="31" name="Round Diagonal Corner Rectangle 30"/>
          <p:cNvSpPr/>
          <p:nvPr/>
        </p:nvSpPr>
        <p:spPr>
          <a:xfrm>
            <a:off x="81775" y="169476"/>
            <a:ext cx="4367889" cy="6590857"/>
          </a:xfrm>
          <a:prstGeom prst="round2Diag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3" name="Rectangle 22"/>
          <p:cNvSpPr/>
          <p:nvPr/>
        </p:nvSpPr>
        <p:spPr>
          <a:xfrm>
            <a:off x="2330381" y="6146140"/>
            <a:ext cx="1800200" cy="523220"/>
          </a:xfrm>
          <a:prstGeom prst="rect">
            <a:avLst/>
          </a:prstGeom>
        </p:spPr>
        <p:txBody>
          <a:bodyPr wrap="square">
            <a:spAutoFit/>
          </a:bodyPr>
          <a:lstStyle/>
          <a:p>
            <a:r>
              <a:rPr lang="en-AU" sz="1000" b="1" dirty="0" smtClean="0">
                <a:solidFill>
                  <a:srgbClr val="193264"/>
                </a:solidFill>
              </a:rPr>
              <a:t>Kate </a:t>
            </a:r>
            <a:r>
              <a:rPr lang="en-AU" sz="1000" b="1" dirty="0">
                <a:solidFill>
                  <a:srgbClr val="193264"/>
                </a:solidFill>
              </a:rPr>
              <a:t>Carnell AO</a:t>
            </a:r>
            <a:br>
              <a:rPr lang="en-AU" sz="1000" b="1" dirty="0">
                <a:solidFill>
                  <a:srgbClr val="193264"/>
                </a:solidFill>
              </a:rPr>
            </a:br>
            <a:r>
              <a:rPr lang="en-AU" sz="900" dirty="0">
                <a:solidFill>
                  <a:srgbClr val="193264"/>
                </a:solidFill>
              </a:rPr>
              <a:t>Australian </a:t>
            </a:r>
            <a:r>
              <a:rPr lang="en-AU" sz="900" dirty="0" smtClean="0">
                <a:solidFill>
                  <a:srgbClr val="193264"/>
                </a:solidFill>
              </a:rPr>
              <a:t>Small Business and </a:t>
            </a:r>
            <a:r>
              <a:rPr lang="en-AU" sz="900" dirty="0">
                <a:solidFill>
                  <a:srgbClr val="193264"/>
                </a:solidFill>
              </a:rPr>
              <a:t>Family Enterprise </a:t>
            </a:r>
            <a:r>
              <a:rPr lang="en-AU" sz="900" dirty="0" smtClean="0">
                <a:solidFill>
                  <a:srgbClr val="193264"/>
                </a:solidFill>
              </a:rPr>
              <a:t>Ombudsman</a:t>
            </a:r>
            <a:endParaRPr lang="en-US" sz="900" dirty="0">
              <a:solidFill>
                <a:srgbClr val="193264"/>
              </a:solidFill>
            </a:endParaRPr>
          </a:p>
        </p:txBody>
      </p:sp>
      <p:sp>
        <p:nvSpPr>
          <p:cNvPr id="2" name="TextBox 20"/>
          <p:cNvSpPr txBox="1"/>
          <p:nvPr/>
        </p:nvSpPr>
        <p:spPr>
          <a:xfrm>
            <a:off x="5220072" y="775222"/>
            <a:ext cx="3600400" cy="248466"/>
          </a:xfrm>
          <a:prstGeom prst="rect">
            <a:avLst/>
          </a:prstGeom>
          <a:noFill/>
        </p:spPr>
        <p:txBody>
          <a:bodyPr wrap="square" rtlCol="0">
            <a:spAutoFit/>
          </a:bodyPr>
          <a:lstStyle/>
          <a:p>
            <a:pPr marL="0" lvl="1">
              <a:lnSpc>
                <a:spcPct val="110000"/>
              </a:lnSpc>
              <a:spcBef>
                <a:spcPts val="200"/>
              </a:spcBef>
              <a:spcAft>
                <a:spcPts val="200"/>
              </a:spcAft>
            </a:pPr>
            <a:endParaRPr lang="en-AU" sz="1000" dirty="0"/>
          </a:p>
        </p:txBody>
      </p:sp>
      <p:sp>
        <p:nvSpPr>
          <p:cNvPr id="3" name="Rounded Rectangle 21"/>
          <p:cNvSpPr/>
          <p:nvPr/>
        </p:nvSpPr>
        <p:spPr>
          <a:xfrm>
            <a:off x="4562450" y="661919"/>
            <a:ext cx="430887" cy="2185833"/>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4" name="Rounded Rectangle 26"/>
          <p:cNvSpPr/>
          <p:nvPr/>
        </p:nvSpPr>
        <p:spPr>
          <a:xfrm>
            <a:off x="4562449" y="661919"/>
            <a:ext cx="4394986" cy="2185833"/>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8" name="TextBox 13"/>
          <p:cNvSpPr txBox="1"/>
          <p:nvPr/>
        </p:nvSpPr>
        <p:spPr>
          <a:xfrm rot="16200000">
            <a:off x="3731839" y="1564321"/>
            <a:ext cx="2135974" cy="430887"/>
          </a:xfrm>
          <a:prstGeom prst="rect">
            <a:avLst/>
          </a:prstGeom>
          <a:noFill/>
        </p:spPr>
        <p:txBody>
          <a:bodyPr wrap="square" rtlCol="0">
            <a:spAutoFit/>
          </a:bodyPr>
          <a:lstStyle/>
          <a:p>
            <a:pPr algn="ctr"/>
            <a:r>
              <a:rPr lang="en-AU" sz="2200" b="1" dirty="0" smtClean="0">
                <a:solidFill>
                  <a:schemeClr val="bg1"/>
                </a:solidFill>
              </a:rPr>
              <a:t>OUTREACH</a:t>
            </a:r>
            <a:endParaRPr lang="en-AU" sz="2200" b="1" dirty="0">
              <a:solidFill>
                <a:schemeClr val="bg1"/>
              </a:solidFill>
            </a:endParaRPr>
          </a:p>
        </p:txBody>
      </p:sp>
      <p:sp>
        <p:nvSpPr>
          <p:cNvPr id="15" name="Rounded Rectangle 38"/>
          <p:cNvSpPr/>
          <p:nvPr/>
        </p:nvSpPr>
        <p:spPr>
          <a:xfrm>
            <a:off x="4553829" y="2911052"/>
            <a:ext cx="439507" cy="1958105"/>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7" name="Rounded Rectangle 41"/>
          <p:cNvSpPr/>
          <p:nvPr/>
        </p:nvSpPr>
        <p:spPr>
          <a:xfrm>
            <a:off x="4562448" y="2911057"/>
            <a:ext cx="4394987" cy="1958103"/>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TextBox 42"/>
          <p:cNvSpPr txBox="1"/>
          <p:nvPr/>
        </p:nvSpPr>
        <p:spPr>
          <a:xfrm rot="16200000">
            <a:off x="3802447" y="3668183"/>
            <a:ext cx="1958100" cy="430887"/>
          </a:xfrm>
          <a:prstGeom prst="rect">
            <a:avLst/>
          </a:prstGeom>
          <a:noFill/>
        </p:spPr>
        <p:txBody>
          <a:bodyPr wrap="square" rtlCol="0">
            <a:spAutoFit/>
          </a:bodyPr>
          <a:lstStyle/>
          <a:p>
            <a:pPr algn="ctr"/>
            <a:r>
              <a:rPr lang="en-AU" sz="2200" b="1" dirty="0" smtClean="0">
                <a:solidFill>
                  <a:schemeClr val="bg1"/>
                </a:solidFill>
              </a:rPr>
              <a:t>ADVOCACY</a:t>
            </a:r>
            <a:endParaRPr lang="en-AU" sz="2200" b="1" dirty="0">
              <a:solidFill>
                <a:schemeClr val="bg1"/>
              </a:solidFill>
            </a:endParaRPr>
          </a:p>
        </p:txBody>
      </p:sp>
      <p:sp>
        <p:nvSpPr>
          <p:cNvPr id="20" name="TextBox 31"/>
          <p:cNvSpPr txBox="1"/>
          <p:nvPr/>
        </p:nvSpPr>
        <p:spPr>
          <a:xfrm>
            <a:off x="4967203" y="5049366"/>
            <a:ext cx="3908168" cy="1692002"/>
          </a:xfrm>
          <a:prstGeom prst="rect">
            <a:avLst/>
          </a:prstGeom>
          <a:noFill/>
        </p:spPr>
        <p:txBody>
          <a:bodyPr wrap="square" rtlCol="0">
            <a:spAutoFit/>
          </a:bodyPr>
          <a:lstStyle/>
          <a:p>
            <a:pPr marL="144000" lvl="0" indent="-144000">
              <a:lnSpc>
                <a:spcPct val="105000"/>
              </a:lnSpc>
              <a:buFont typeface="Arial" panose="020B0604020202020204" pitchFamily="34" charset="0"/>
              <a:buChar char="•"/>
            </a:pPr>
            <a:r>
              <a:rPr lang="en-AU" sz="1100" dirty="0"/>
              <a:t>Received </a:t>
            </a:r>
            <a:r>
              <a:rPr lang="en-AU" sz="1100" dirty="0" smtClean="0"/>
              <a:t>1053 contacts</a:t>
            </a:r>
            <a:r>
              <a:rPr lang="en-AU" sz="1100" dirty="0"/>
              <a:t> </a:t>
            </a:r>
            <a:r>
              <a:rPr lang="en-AU" sz="1100" dirty="0" smtClean="0"/>
              <a:t>– 21% increase on Q3 2017</a:t>
            </a:r>
            <a:endParaRPr lang="en-AU" sz="1100" dirty="0"/>
          </a:p>
          <a:p>
            <a:pPr marL="144000" lvl="0" indent="-144000">
              <a:lnSpc>
                <a:spcPct val="105000"/>
              </a:lnSpc>
              <a:buFont typeface="Arial" panose="020B0604020202020204" pitchFamily="34" charset="0"/>
              <a:buChar char="•"/>
            </a:pPr>
            <a:r>
              <a:rPr lang="en-AU" sz="1100" dirty="0" smtClean="0"/>
              <a:t>80% </a:t>
            </a:r>
            <a:r>
              <a:rPr lang="en-AU" sz="1100" dirty="0"/>
              <a:t>requested assistance to resolve a dispute</a:t>
            </a:r>
          </a:p>
          <a:p>
            <a:pPr marL="144000" lvl="0" indent="-144000">
              <a:lnSpc>
                <a:spcPct val="105000"/>
              </a:lnSpc>
              <a:buFont typeface="Arial" panose="020B0604020202020204" pitchFamily="34" charset="0"/>
              <a:buChar char="•"/>
            </a:pPr>
            <a:r>
              <a:rPr lang="en-AU" sz="1100" dirty="0"/>
              <a:t>The main issues of concern related to payments (33%), general dispute resolution (27</a:t>
            </a:r>
            <a:r>
              <a:rPr lang="en-AU" sz="1100" dirty="0" smtClean="0"/>
              <a:t>%) </a:t>
            </a:r>
            <a:r>
              <a:rPr lang="en-AU" sz="1100" dirty="0"/>
              <a:t>and </a:t>
            </a:r>
            <a:r>
              <a:rPr lang="en-AU" sz="1100" dirty="0" smtClean="0"/>
              <a:t>issues </a:t>
            </a:r>
            <a:r>
              <a:rPr lang="en-AU" sz="1100" dirty="0"/>
              <a:t>such as online business reviews, inconsistent charging regimes, online marketing services and product </a:t>
            </a:r>
            <a:r>
              <a:rPr lang="en-AU" sz="1100" dirty="0" smtClean="0"/>
              <a:t>returns </a:t>
            </a:r>
            <a:r>
              <a:rPr lang="en-AU" sz="1100" dirty="0"/>
              <a:t>and contracts (23%)</a:t>
            </a:r>
          </a:p>
          <a:p>
            <a:pPr marL="144000" lvl="0" indent="-144000">
              <a:lnSpc>
                <a:spcPct val="105000"/>
              </a:lnSpc>
              <a:buFont typeface="Arial" panose="020B0604020202020204" pitchFamily="34" charset="0"/>
              <a:buChar char="•"/>
            </a:pPr>
            <a:r>
              <a:rPr lang="en-AU" sz="1100" dirty="0"/>
              <a:t>The majority (89%) of contacts were business to business </a:t>
            </a:r>
            <a:r>
              <a:rPr lang="en-AU" sz="1100" dirty="0" smtClean="0"/>
              <a:t>issues</a:t>
            </a:r>
            <a:endParaRPr lang="en-AU" sz="1100" dirty="0"/>
          </a:p>
        </p:txBody>
      </p:sp>
      <p:sp>
        <p:nvSpPr>
          <p:cNvPr id="24" name="Rounded Rectangle 32"/>
          <p:cNvSpPr/>
          <p:nvPr/>
        </p:nvSpPr>
        <p:spPr>
          <a:xfrm>
            <a:off x="4562449" y="4917653"/>
            <a:ext cx="453287" cy="1859498"/>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5" name="Rounded Rectangle 33"/>
          <p:cNvSpPr/>
          <p:nvPr/>
        </p:nvSpPr>
        <p:spPr>
          <a:xfrm>
            <a:off x="4562448" y="4917654"/>
            <a:ext cx="4394987" cy="1859497"/>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6" name="TextBox 35"/>
          <p:cNvSpPr txBox="1"/>
          <p:nvPr/>
        </p:nvSpPr>
        <p:spPr>
          <a:xfrm rot="16200000">
            <a:off x="3845829" y="5653751"/>
            <a:ext cx="1907992" cy="411257"/>
          </a:xfrm>
          <a:prstGeom prst="rect">
            <a:avLst/>
          </a:prstGeom>
          <a:noFill/>
        </p:spPr>
        <p:txBody>
          <a:bodyPr wrap="square" lIns="36000" tIns="36000" rIns="36000" bIns="36000" rtlCol="0">
            <a:spAutoFit/>
          </a:bodyPr>
          <a:lstStyle/>
          <a:p>
            <a:pPr algn="ctr"/>
            <a:r>
              <a:rPr lang="en-AU" sz="2200" b="1" dirty="0" smtClean="0">
                <a:solidFill>
                  <a:schemeClr val="bg1"/>
                </a:solidFill>
              </a:rPr>
              <a:t>ASSISTANCE</a:t>
            </a:r>
            <a:endParaRPr lang="en-AU" sz="2200" b="1" dirty="0">
              <a:solidFill>
                <a:schemeClr val="bg1"/>
              </a:solidFill>
            </a:endParaRPr>
          </a:p>
        </p:txBody>
      </p:sp>
      <p:sp>
        <p:nvSpPr>
          <p:cNvPr id="38" name="Rectangle 37"/>
          <p:cNvSpPr/>
          <p:nvPr/>
        </p:nvSpPr>
        <p:spPr>
          <a:xfrm>
            <a:off x="2289664" y="1988840"/>
            <a:ext cx="2160000" cy="246221"/>
          </a:xfrm>
          <a:prstGeom prst="rect">
            <a:avLst/>
          </a:prstGeom>
        </p:spPr>
        <p:txBody>
          <a:bodyPr wrap="square">
            <a:spAutoFit/>
          </a:bodyPr>
          <a:lstStyle/>
          <a:p>
            <a:r>
              <a:rPr lang="en-AU" sz="1000" dirty="0"/>
              <a:t> </a:t>
            </a:r>
            <a:endParaRPr lang="en-US" sz="1000" dirty="0" smtClean="0"/>
          </a:p>
        </p:txBody>
      </p:sp>
      <p:sp>
        <p:nvSpPr>
          <p:cNvPr id="6" name="Rectangle 3"/>
          <p:cNvSpPr/>
          <p:nvPr/>
        </p:nvSpPr>
        <p:spPr>
          <a:xfrm>
            <a:off x="4958913" y="661919"/>
            <a:ext cx="3916458" cy="2212913"/>
          </a:xfrm>
          <a:prstGeom prst="rect">
            <a:avLst/>
          </a:prstGeom>
        </p:spPr>
        <p:txBody>
          <a:bodyPr wrap="square">
            <a:spAutoFit/>
          </a:bodyPr>
          <a:lstStyle/>
          <a:p>
            <a:pPr marL="144000" lvl="0" indent="-144000">
              <a:lnSpc>
                <a:spcPct val="105000"/>
              </a:lnSpc>
              <a:buFont typeface="Arial" panose="020B0604020202020204" pitchFamily="34" charset="0"/>
              <a:buChar char="•"/>
            </a:pPr>
            <a:r>
              <a:rPr lang="en-AU" sz="1100" dirty="0"/>
              <a:t>Major media appearances: The Drum, Sky Business News, From the Trenches (Accounting Industry) podcast, Business Essentials audio magazine, Australian Brokers, Small Business Mental Health podcast series, SBS Small Business Secrets, Andrew Bolt (Sky News), Ross Greenwood </a:t>
            </a:r>
            <a:r>
              <a:rPr lang="en-AU" sz="1100" dirty="0" smtClean="0"/>
              <a:t>program</a:t>
            </a:r>
            <a:endParaRPr lang="en-AU" sz="1100" dirty="0"/>
          </a:p>
          <a:p>
            <a:pPr marL="144000" lvl="0" indent="-144000">
              <a:lnSpc>
                <a:spcPct val="105000"/>
              </a:lnSpc>
              <a:buFont typeface="Arial" panose="020B0604020202020204" pitchFamily="34" charset="0"/>
              <a:buChar char="•"/>
            </a:pPr>
            <a:r>
              <a:rPr lang="en-AU" sz="1100" dirty="0"/>
              <a:t>Media topics: energy pricing, illegal phoenixing, payment times, workplace relations, ABA Code of Banking Practice, automotive industry code, fintech lending, access to capital, Banking Royal </a:t>
            </a:r>
            <a:r>
              <a:rPr lang="en-AU" sz="1100" dirty="0" smtClean="0"/>
              <a:t>Commission</a:t>
            </a:r>
            <a:endParaRPr lang="en-AU" sz="1100" dirty="0"/>
          </a:p>
          <a:p>
            <a:pPr marL="144000" lvl="0" indent="-144000">
              <a:lnSpc>
                <a:spcPct val="105000"/>
              </a:lnSpc>
              <a:buFont typeface="Arial" panose="020B0604020202020204" pitchFamily="34" charset="0"/>
              <a:buChar char="•"/>
            </a:pPr>
            <a:r>
              <a:rPr lang="en-AU" sz="1100" dirty="0"/>
              <a:t>Events: the Ombudsman participated in </a:t>
            </a:r>
            <a:r>
              <a:rPr lang="en-AU" sz="1100" dirty="0" smtClean="0"/>
              <a:t>34 </a:t>
            </a:r>
            <a:r>
              <a:rPr lang="en-AU" sz="1100" dirty="0"/>
              <a:t>events across the country as keynote, panellist and guest </a:t>
            </a:r>
            <a:r>
              <a:rPr lang="en-AU" sz="1100" dirty="0" smtClean="0"/>
              <a:t>speaker</a:t>
            </a:r>
            <a:endParaRPr lang="en-AU" sz="1100" dirty="0"/>
          </a:p>
        </p:txBody>
      </p:sp>
      <p:sp>
        <p:nvSpPr>
          <p:cNvPr id="10" name="Rectangle 9"/>
          <p:cNvSpPr/>
          <p:nvPr/>
        </p:nvSpPr>
        <p:spPr>
          <a:xfrm>
            <a:off x="2325510" y="1754835"/>
            <a:ext cx="2186622" cy="4631011"/>
          </a:xfrm>
          <a:prstGeom prst="rect">
            <a:avLst/>
          </a:prstGeom>
        </p:spPr>
        <p:txBody>
          <a:bodyPr wrap="square">
            <a:spAutoFit/>
          </a:bodyPr>
          <a:lstStyle/>
          <a:p>
            <a:pPr>
              <a:lnSpc>
                <a:spcPct val="108000"/>
              </a:lnSpc>
              <a:spcBef>
                <a:spcPts val="200"/>
              </a:spcBef>
              <a:spcAft>
                <a:spcPts val="200"/>
              </a:spcAft>
            </a:pPr>
            <a:r>
              <a:rPr lang="en-AU" sz="1000" dirty="0" smtClean="0"/>
              <a:t>However, we </a:t>
            </a:r>
            <a:r>
              <a:rPr lang="en-AU" sz="1000" dirty="0"/>
              <a:t>are disappointed </a:t>
            </a:r>
            <a:r>
              <a:rPr lang="en-AU" sz="1000" dirty="0" smtClean="0"/>
              <a:t>the Commission </a:t>
            </a:r>
            <a:r>
              <a:rPr lang="en-AU" sz="1000" dirty="0"/>
              <a:t>did not appear to appreciate the lack of power small businesses have when dealing with banks or the impact when a bank decides to exit a sector or region </a:t>
            </a:r>
            <a:r>
              <a:rPr lang="en-AU" sz="1000" dirty="0" smtClean="0"/>
              <a:t>and </a:t>
            </a:r>
            <a:r>
              <a:rPr lang="en-AU" sz="1000" dirty="0" err="1" smtClean="0"/>
              <a:t>revalues</a:t>
            </a:r>
            <a:r>
              <a:rPr lang="en-AU" sz="1000" dirty="0" smtClean="0"/>
              <a:t> loans, creating defaults, making it difficult for SMEs to access alternate finance. We also </a:t>
            </a:r>
            <a:r>
              <a:rPr lang="en-AU" sz="1000" dirty="0"/>
              <a:t>believe small business witnesses were not sufficiently supported to prepare and present their cases. </a:t>
            </a:r>
            <a:endParaRPr lang="en-AU" sz="1000" dirty="0" smtClean="0"/>
          </a:p>
          <a:p>
            <a:pPr>
              <a:lnSpc>
                <a:spcPct val="108000"/>
              </a:lnSpc>
              <a:spcBef>
                <a:spcPts val="200"/>
              </a:spcBef>
              <a:spcAft>
                <a:spcPts val="200"/>
              </a:spcAft>
            </a:pPr>
            <a:r>
              <a:rPr lang="en-AU" sz="1000" dirty="0" smtClean="0"/>
              <a:t>ASBFEO has </a:t>
            </a:r>
            <a:r>
              <a:rPr lang="en-AU" sz="1000" dirty="0"/>
              <a:t>requested </a:t>
            </a:r>
            <a:r>
              <a:rPr lang="en-AU" sz="1000" dirty="0" smtClean="0"/>
              <a:t>Commissioner </a:t>
            </a:r>
            <a:r>
              <a:rPr lang="en-AU" sz="1000" dirty="0"/>
              <a:t>Hayne extend the timeframe of the Royal Commission and hold a further session to hear from more small businesses. In doing </a:t>
            </a:r>
            <a:r>
              <a:rPr lang="en-AU" sz="1000" dirty="0" smtClean="0"/>
              <a:t>so, </a:t>
            </a:r>
            <a:r>
              <a:rPr lang="en-AU" sz="1000" dirty="0"/>
              <a:t>allow adequate time </a:t>
            </a:r>
            <a:r>
              <a:rPr lang="en-AU" sz="1000" dirty="0" smtClean="0"/>
              <a:t>for </a:t>
            </a:r>
            <a:r>
              <a:rPr lang="en-AU" sz="1000" dirty="0"/>
              <a:t>and provide financial support </a:t>
            </a:r>
            <a:r>
              <a:rPr lang="en-AU" sz="1000" dirty="0" smtClean="0"/>
              <a:t>to </a:t>
            </a:r>
            <a:r>
              <a:rPr lang="en-AU" sz="1000" dirty="0"/>
              <a:t>small business witnesses to engage expert </a:t>
            </a:r>
            <a:r>
              <a:rPr lang="en-AU" sz="1000" dirty="0" smtClean="0"/>
              <a:t>legal representation to </a:t>
            </a:r>
            <a:r>
              <a:rPr lang="en-AU" sz="1000" dirty="0"/>
              <a:t>prepare and present their case on equal footing with the legal experts that represent the well-resourced banks.</a:t>
            </a:r>
          </a:p>
        </p:txBody>
      </p:sp>
    </p:spTree>
    <p:extLst>
      <p:ext uri="{BB962C8B-B14F-4D97-AF65-F5344CB8AC3E}">
        <p14:creationId xmlns:p14="http://schemas.microsoft.com/office/powerpoint/2010/main" val="3462005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251520" y="4784650"/>
            <a:ext cx="8712968" cy="1882101"/>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 name="TextBox 2"/>
          <p:cNvSpPr txBox="1"/>
          <p:nvPr/>
        </p:nvSpPr>
        <p:spPr>
          <a:xfrm>
            <a:off x="251520" y="169476"/>
            <a:ext cx="8658708" cy="492443"/>
          </a:xfrm>
          <a:prstGeom prst="rect">
            <a:avLst/>
          </a:prstGeom>
          <a:noFill/>
          <a:ln>
            <a:noFill/>
          </a:ln>
        </p:spPr>
        <p:txBody>
          <a:bodyPr wrap="square" rtlCol="0">
            <a:spAutoFit/>
          </a:bodyPr>
          <a:lstStyle/>
          <a:p>
            <a:r>
              <a:rPr lang="en-AU" sz="2600" b="1" dirty="0" smtClean="0">
                <a:solidFill>
                  <a:srgbClr val="193264"/>
                </a:solidFill>
                <a:latin typeface="Arial" panose="020B0604020202020204" pitchFamily="34" charset="0"/>
                <a:cs typeface="Arial" panose="020B0604020202020204" pitchFamily="34" charset="0"/>
              </a:rPr>
              <a:t>Outreach: </a:t>
            </a:r>
            <a:r>
              <a:rPr lang="en-US" sz="2400" b="1" dirty="0" smtClean="0">
                <a:solidFill>
                  <a:srgbClr val="193264"/>
                </a:solidFill>
                <a:latin typeface="Arial" panose="020B0604020202020204" pitchFamily="34" charset="0"/>
                <a:cs typeface="Arial" panose="020B0604020202020204" pitchFamily="34" charset="0"/>
              </a:rPr>
              <a:t>communications and stakeholder engagement</a:t>
            </a:r>
            <a:endParaRPr lang="en-US" sz="2400" b="1" dirty="0">
              <a:solidFill>
                <a:srgbClr val="193264"/>
              </a:solidFill>
              <a:latin typeface="Arial" panose="020B0604020202020204" pitchFamily="34" charset="0"/>
              <a:cs typeface="Arial" panose="020B0604020202020204" pitchFamily="34" charset="0"/>
            </a:endParaRPr>
          </a:p>
        </p:txBody>
      </p:sp>
      <p:sp>
        <p:nvSpPr>
          <p:cNvPr id="41" name="Rectangle 40"/>
          <p:cNvSpPr/>
          <p:nvPr/>
        </p:nvSpPr>
        <p:spPr>
          <a:xfrm>
            <a:off x="371550" y="692696"/>
            <a:ext cx="4560490" cy="4091954"/>
          </a:xfrm>
          <a:prstGeom prst="rect">
            <a:avLst/>
          </a:prstGeom>
        </p:spPr>
        <p:txBody>
          <a:bodyPr wrap="square">
            <a:spAutoFit/>
          </a:bodyPr>
          <a:lstStyle/>
          <a:p>
            <a:pPr marL="144000" lvl="0" indent="-144000">
              <a:lnSpc>
                <a:spcPct val="114000"/>
              </a:lnSpc>
              <a:buFont typeface="Arial" panose="020B0604020202020204" pitchFamily="34" charset="0"/>
              <a:buChar char="•"/>
            </a:pPr>
            <a:r>
              <a:rPr lang="en-AU" sz="1200" dirty="0"/>
              <a:t>Representing small business issues and interests, the Ombudsman attended 35 meetings with </a:t>
            </a:r>
            <a:r>
              <a:rPr lang="en-AU" sz="1200" dirty="0" smtClean="0"/>
              <a:t>government </a:t>
            </a:r>
            <a:r>
              <a:rPr lang="en-AU" sz="1200" dirty="0"/>
              <a:t>and met with 42 key external stakeholders.</a:t>
            </a:r>
          </a:p>
          <a:p>
            <a:pPr marL="144000" indent="-144000">
              <a:lnSpc>
                <a:spcPct val="114000"/>
              </a:lnSpc>
              <a:buFont typeface="Arial" panose="020B0604020202020204" pitchFamily="34" charset="0"/>
              <a:buChar char="•"/>
            </a:pPr>
            <a:r>
              <a:rPr lang="en-AU" sz="1200" dirty="0" smtClean="0"/>
              <a:t>The </a:t>
            </a:r>
            <a:r>
              <a:rPr lang="en-AU" sz="1200" dirty="0"/>
              <a:t>Ombudsman participated in 47 </a:t>
            </a:r>
            <a:r>
              <a:rPr lang="en-AU" sz="1200" dirty="0" smtClean="0"/>
              <a:t>media interviews </a:t>
            </a:r>
            <a:r>
              <a:rPr lang="en-AU" sz="1200" dirty="0"/>
              <a:t>and </a:t>
            </a:r>
            <a:r>
              <a:rPr lang="en-AU" sz="1200" dirty="0" smtClean="0"/>
              <a:t>over than </a:t>
            </a:r>
            <a:r>
              <a:rPr lang="en-AU" sz="1200" dirty="0"/>
              <a:t>253 media mentions (radio, TV, print and online</a:t>
            </a:r>
            <a:r>
              <a:rPr lang="en-AU" sz="1200" dirty="0" smtClean="0"/>
              <a:t>).</a:t>
            </a:r>
          </a:p>
          <a:p>
            <a:pPr marL="144000" indent="-144000">
              <a:lnSpc>
                <a:spcPct val="114000"/>
              </a:lnSpc>
              <a:buFont typeface="Arial" panose="020B0604020202020204" pitchFamily="34" charset="0"/>
              <a:buChar char="•"/>
            </a:pPr>
            <a:r>
              <a:rPr lang="en-AU" sz="1200" dirty="0" smtClean="0"/>
              <a:t>Five </a:t>
            </a:r>
            <a:r>
              <a:rPr lang="en-AU" sz="1200" dirty="0"/>
              <a:t>videos were developed and published </a:t>
            </a:r>
            <a:r>
              <a:rPr lang="en-AU" sz="1200" dirty="0" smtClean="0"/>
              <a:t>online (see Media).</a:t>
            </a:r>
            <a:endParaRPr lang="en-AU" sz="1200" dirty="0"/>
          </a:p>
          <a:p>
            <a:pPr marL="144000" indent="-144000">
              <a:lnSpc>
                <a:spcPct val="114000"/>
              </a:lnSpc>
              <a:buFont typeface="Arial" panose="020B0604020202020204" pitchFamily="34" charset="0"/>
              <a:buChar char="•"/>
            </a:pPr>
            <a:r>
              <a:rPr lang="en-AU" sz="1200" dirty="0" smtClean="0"/>
              <a:t>Five </a:t>
            </a:r>
            <a:r>
              <a:rPr lang="en-AU" sz="1200" dirty="0"/>
              <a:t>small business success stories were developed and published on the ASBFEO website </a:t>
            </a:r>
            <a:r>
              <a:rPr lang="en-AU" sz="1200" dirty="0" smtClean="0"/>
              <a:t>(see </a:t>
            </a:r>
            <a:r>
              <a:rPr lang="en-AU" sz="1200" dirty="0"/>
              <a:t>Resources) and six business dispute case studies </a:t>
            </a:r>
            <a:r>
              <a:rPr lang="en-AU" sz="1200" dirty="0" smtClean="0"/>
              <a:t>(see </a:t>
            </a:r>
            <a:r>
              <a:rPr lang="en-AU" sz="1200" dirty="0"/>
              <a:t>Assistance).</a:t>
            </a:r>
          </a:p>
          <a:p>
            <a:pPr marL="144000" indent="-144000">
              <a:lnSpc>
                <a:spcPct val="114000"/>
              </a:lnSpc>
              <a:buFont typeface="Arial" panose="020B0604020202020204" pitchFamily="34" charset="0"/>
              <a:buChar char="•"/>
            </a:pPr>
            <a:r>
              <a:rPr lang="en-AU" sz="1200" dirty="0"/>
              <a:t> </a:t>
            </a:r>
            <a:r>
              <a:rPr lang="en-AU" sz="1200" dirty="0" smtClean="0"/>
              <a:t>ASBFEO </a:t>
            </a:r>
            <a:r>
              <a:rPr lang="en-AU" sz="1200" dirty="0"/>
              <a:t>promoted small business in campaigns: NAIDOC Week, Small Business Festival Victoria, R U OK? </a:t>
            </a:r>
            <a:r>
              <a:rPr lang="en-AU" sz="1200" dirty="0" smtClean="0"/>
              <a:t>Day </a:t>
            </a:r>
            <a:r>
              <a:rPr lang="en-AU" sz="1200" dirty="0"/>
              <a:t>and National Family Business Day.</a:t>
            </a:r>
          </a:p>
          <a:p>
            <a:pPr marL="144000" indent="-144000">
              <a:lnSpc>
                <a:spcPct val="114000"/>
              </a:lnSpc>
              <a:buFont typeface="Arial" panose="020B0604020202020204" pitchFamily="34" charset="0"/>
              <a:buChar char="•"/>
            </a:pPr>
            <a:r>
              <a:rPr lang="en-AU" sz="1200" dirty="0" smtClean="0"/>
              <a:t>The </a:t>
            </a:r>
            <a:r>
              <a:rPr lang="en-AU" sz="1200" dirty="0"/>
              <a:t>Small Business Media-Communications Network participated in two teleconferences to discuss issues and mutual opportunities (members from ATO, FWO, business.gov.au, DIIR, ACCI, Small Business Commission in NSW, Victoria, WA, SA and Qld, Family Business Australia</a:t>
            </a:r>
            <a:r>
              <a:rPr lang="en-AU" sz="1200" dirty="0" smtClean="0"/>
              <a:t>).</a:t>
            </a:r>
          </a:p>
          <a:p>
            <a:pPr marL="144000" indent="-144000">
              <a:lnSpc>
                <a:spcPct val="114000"/>
              </a:lnSpc>
              <a:buFont typeface="Arial" panose="020B0604020202020204" pitchFamily="34" charset="0"/>
              <a:buChar char="•"/>
            </a:pPr>
            <a:r>
              <a:rPr lang="en-AU" sz="1200" dirty="0" smtClean="0"/>
              <a:t>An analysis of social media campaigns has been completed and recommendations for future campaigns compiled.</a:t>
            </a:r>
            <a:endParaRPr lang="en-AU" sz="1200" dirty="0"/>
          </a:p>
        </p:txBody>
      </p:sp>
      <p:sp>
        <p:nvSpPr>
          <p:cNvPr id="30" name="Textfeld 307"/>
          <p:cNvSpPr txBox="1"/>
          <p:nvPr/>
        </p:nvSpPr>
        <p:spPr bwMode="gray">
          <a:xfrm>
            <a:off x="233931" y="4869740"/>
            <a:ext cx="8712968" cy="215444"/>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spcAft>
                <a:spcPts val="0"/>
              </a:spcAft>
            </a:pPr>
            <a:r>
              <a:rPr lang="en-US" sz="1400" b="1" dirty="0" smtClean="0">
                <a:solidFill>
                  <a:schemeClr val="bg1"/>
                </a:solidFill>
              </a:rPr>
              <a:t>Traditional and social media</a:t>
            </a:r>
            <a:endParaRPr lang="de-DE" sz="1400" b="1" noProof="1">
              <a:solidFill>
                <a:schemeClr val="bg1"/>
              </a:solidFill>
            </a:endParaRPr>
          </a:p>
        </p:txBody>
      </p:sp>
      <p:sp>
        <p:nvSpPr>
          <p:cNvPr id="57" name="TextBox 56"/>
          <p:cNvSpPr txBox="1"/>
          <p:nvPr/>
        </p:nvSpPr>
        <p:spPr>
          <a:xfrm>
            <a:off x="8676456" y="6657945"/>
            <a:ext cx="467544" cy="200055"/>
          </a:xfrm>
          <a:prstGeom prst="rect">
            <a:avLst/>
          </a:prstGeom>
          <a:noFill/>
        </p:spPr>
        <p:txBody>
          <a:bodyPr wrap="square" rtlCol="0">
            <a:spAutoFit/>
          </a:bodyPr>
          <a:lstStyle/>
          <a:p>
            <a:pPr algn="ctr"/>
            <a:r>
              <a:rPr lang="en-AU" sz="700" dirty="0" smtClean="0"/>
              <a:t>3</a:t>
            </a:r>
            <a:endParaRPr lang="en-AU" sz="1050" dirty="0"/>
          </a:p>
        </p:txBody>
      </p:sp>
      <p:sp>
        <p:nvSpPr>
          <p:cNvPr id="32" name="Textfeld 287"/>
          <p:cNvSpPr txBox="1"/>
          <p:nvPr/>
        </p:nvSpPr>
        <p:spPr bwMode="gray">
          <a:xfrm>
            <a:off x="6718938" y="5889386"/>
            <a:ext cx="1165430" cy="615553"/>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chemeClr val="bg1"/>
                </a:solidFill>
              </a:rPr>
              <a:t>11% increase in followers</a:t>
            </a:r>
          </a:p>
          <a:p>
            <a:pPr algn="ctr"/>
            <a:r>
              <a:rPr lang="en-US" sz="1000" dirty="0" smtClean="0">
                <a:solidFill>
                  <a:schemeClr val="bg1"/>
                </a:solidFill>
              </a:rPr>
              <a:t>36% increase in engagement</a:t>
            </a:r>
            <a:endParaRPr lang="en-US" sz="1000" dirty="0">
              <a:solidFill>
                <a:schemeClr val="bg1"/>
              </a:solidFill>
            </a:endParaRPr>
          </a:p>
        </p:txBody>
      </p:sp>
      <p:pic>
        <p:nvPicPr>
          <p:cNvPr id="1028" name="Picture 4" descr="\\tweb\DavWWWRoot\sites\mg\asbfeo\comm\IMAGES\Social media\twitter-t-transpar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4788" y="5218954"/>
            <a:ext cx="452300" cy="452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tweb\DavWWWRoot\sites\mg\asbfeo\comm\IMAGES\Social media\facebook-f-transparen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15" t="16018" r="18591" b="6708"/>
          <a:stretch/>
        </p:blipFill>
        <p:spPr bwMode="auto">
          <a:xfrm>
            <a:off x="4980640" y="5198337"/>
            <a:ext cx="468000" cy="60684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2"/>
          <p:cNvGrpSpPr/>
          <p:nvPr/>
        </p:nvGrpSpPr>
        <p:grpSpPr>
          <a:xfrm>
            <a:off x="5705040" y="5239743"/>
            <a:ext cx="955192" cy="957420"/>
            <a:chOff x="5796136" y="5311831"/>
            <a:chExt cx="955192" cy="957420"/>
          </a:xfrm>
        </p:grpSpPr>
        <p:sp>
          <p:nvSpPr>
            <p:cNvPr id="36" name="Textfeld 287"/>
            <p:cNvSpPr txBox="1"/>
            <p:nvPr/>
          </p:nvSpPr>
          <p:spPr bwMode="gray">
            <a:xfrm>
              <a:off x="5796136" y="5961474"/>
              <a:ext cx="955192" cy="30777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chemeClr val="bg1"/>
                  </a:solidFill>
                </a:rPr>
                <a:t>5 videos published</a:t>
              </a:r>
            </a:p>
          </p:txBody>
        </p:sp>
        <p:pic>
          <p:nvPicPr>
            <p:cNvPr id="3074" name="Picture 2" descr="\\tweb\DavWWWRoot\sites\mg\asbfeo\comm\IMAGES\Social media\white-youtube-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844" y="5311831"/>
              <a:ext cx="502969" cy="493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3"/>
          <p:cNvGrpSpPr/>
          <p:nvPr/>
        </p:nvGrpSpPr>
        <p:grpSpPr>
          <a:xfrm>
            <a:off x="7920488" y="5193104"/>
            <a:ext cx="1044000" cy="1004059"/>
            <a:chOff x="7884226" y="5265192"/>
            <a:chExt cx="1044000" cy="1004059"/>
          </a:xfrm>
        </p:grpSpPr>
        <p:sp>
          <p:nvSpPr>
            <p:cNvPr id="38" name="Textfeld 287"/>
            <p:cNvSpPr txBox="1"/>
            <p:nvPr/>
          </p:nvSpPr>
          <p:spPr bwMode="gray">
            <a:xfrm>
              <a:off x="7884226" y="5961474"/>
              <a:ext cx="1044000" cy="30777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chemeClr val="bg1"/>
                  </a:solidFill>
                </a:rPr>
                <a:t>193 new</a:t>
              </a:r>
            </a:p>
            <a:p>
              <a:pPr algn="ctr"/>
              <a:r>
                <a:rPr lang="en-US" sz="1000" dirty="0" smtClean="0">
                  <a:solidFill>
                    <a:schemeClr val="bg1"/>
                  </a:solidFill>
                </a:rPr>
                <a:t>connections</a:t>
              </a:r>
            </a:p>
          </p:txBody>
        </p:sp>
        <p:pic>
          <p:nvPicPr>
            <p:cNvPr id="2050" name="Picture 2" descr="\\tweb\DavWWWRoot\sites\mg\asbfeo\comm\IMAGES\Social media\LinkedIn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4226" y="5265192"/>
              <a:ext cx="504000" cy="504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996538" y="3861048"/>
            <a:ext cx="3967950" cy="771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noProof="1" smtClean="0">
                <a:solidFill>
                  <a:srgbClr val="193264"/>
                </a:solidFill>
              </a:rPr>
              <a:t>From left: </a:t>
            </a:r>
            <a:r>
              <a:rPr lang="en-AU" sz="1000" dirty="0">
                <a:solidFill>
                  <a:srgbClr val="193264"/>
                </a:solidFill>
              </a:rPr>
              <a:t>Robyn Hobbs NSW Small Business Commissioner, </a:t>
            </a:r>
            <a:endParaRPr lang="en-AU" sz="1000" dirty="0" smtClean="0">
              <a:solidFill>
                <a:srgbClr val="193264"/>
              </a:solidFill>
            </a:endParaRPr>
          </a:p>
          <a:p>
            <a:pPr algn="ctr"/>
            <a:r>
              <a:rPr lang="en-AU" sz="1000" dirty="0" smtClean="0">
                <a:solidFill>
                  <a:srgbClr val="193264"/>
                </a:solidFill>
              </a:rPr>
              <a:t>John </a:t>
            </a:r>
            <a:r>
              <a:rPr lang="en-AU" sz="1000" dirty="0">
                <a:solidFill>
                  <a:srgbClr val="193264"/>
                </a:solidFill>
              </a:rPr>
              <a:t>Chapman SA Small Business Commissioner, </a:t>
            </a:r>
            <a:r>
              <a:rPr lang="en-AU" sz="1000" dirty="0" smtClean="0">
                <a:solidFill>
                  <a:srgbClr val="193264"/>
                </a:solidFill>
              </a:rPr>
              <a:t/>
            </a:r>
            <a:br>
              <a:rPr lang="en-AU" sz="1000" dirty="0" smtClean="0">
                <a:solidFill>
                  <a:srgbClr val="193264"/>
                </a:solidFill>
              </a:rPr>
            </a:br>
            <a:r>
              <a:rPr lang="en-AU" sz="1000" dirty="0" smtClean="0">
                <a:solidFill>
                  <a:srgbClr val="193264"/>
                </a:solidFill>
              </a:rPr>
              <a:t>Maree </a:t>
            </a:r>
            <a:r>
              <a:rPr lang="en-AU" sz="1000" dirty="0">
                <a:solidFill>
                  <a:srgbClr val="193264"/>
                </a:solidFill>
              </a:rPr>
              <a:t>Adshead </a:t>
            </a:r>
            <a:r>
              <a:rPr lang="en-AU" sz="1000" dirty="0" smtClean="0">
                <a:solidFill>
                  <a:srgbClr val="193264"/>
                </a:solidFill>
              </a:rPr>
              <a:t>Qld </a:t>
            </a:r>
            <a:r>
              <a:rPr lang="en-AU" sz="1000" dirty="0">
                <a:solidFill>
                  <a:srgbClr val="193264"/>
                </a:solidFill>
              </a:rPr>
              <a:t>Small Business Champion, Kate Carnell, </a:t>
            </a:r>
            <a:r>
              <a:rPr lang="en-AU" sz="1000" dirty="0" smtClean="0">
                <a:solidFill>
                  <a:srgbClr val="193264"/>
                </a:solidFill>
              </a:rPr>
              <a:t/>
            </a:r>
            <a:br>
              <a:rPr lang="en-AU" sz="1000" dirty="0" smtClean="0">
                <a:solidFill>
                  <a:srgbClr val="193264"/>
                </a:solidFill>
              </a:rPr>
            </a:br>
            <a:r>
              <a:rPr lang="en-AU" sz="1000" dirty="0" smtClean="0">
                <a:solidFill>
                  <a:srgbClr val="193264"/>
                </a:solidFill>
              </a:rPr>
              <a:t>Judy </a:t>
            </a:r>
            <a:r>
              <a:rPr lang="en-AU" sz="1000" dirty="0">
                <a:solidFill>
                  <a:srgbClr val="193264"/>
                </a:solidFill>
              </a:rPr>
              <a:t>O'Connell </a:t>
            </a:r>
            <a:r>
              <a:rPr lang="en-AU" sz="1000" dirty="0" smtClean="0">
                <a:solidFill>
                  <a:srgbClr val="193264"/>
                </a:solidFill>
              </a:rPr>
              <a:t>Vic </a:t>
            </a:r>
            <a:r>
              <a:rPr lang="en-AU" sz="1000" dirty="0">
                <a:solidFill>
                  <a:srgbClr val="193264"/>
                </a:solidFill>
              </a:rPr>
              <a:t>Small Business Commissioner, </a:t>
            </a:r>
            <a:r>
              <a:rPr lang="en-AU" sz="1000" dirty="0" smtClean="0">
                <a:solidFill>
                  <a:srgbClr val="193264"/>
                </a:solidFill>
              </a:rPr>
              <a:t/>
            </a:r>
            <a:br>
              <a:rPr lang="en-AU" sz="1000" dirty="0" smtClean="0">
                <a:solidFill>
                  <a:srgbClr val="193264"/>
                </a:solidFill>
              </a:rPr>
            </a:br>
            <a:r>
              <a:rPr lang="en-AU" sz="1000" dirty="0" smtClean="0">
                <a:solidFill>
                  <a:srgbClr val="193264"/>
                </a:solidFill>
              </a:rPr>
              <a:t>David </a:t>
            </a:r>
            <a:r>
              <a:rPr lang="en-AU" sz="1000" dirty="0">
                <a:solidFill>
                  <a:srgbClr val="193264"/>
                </a:solidFill>
              </a:rPr>
              <a:t>Eaton WA Small Business </a:t>
            </a:r>
            <a:r>
              <a:rPr lang="en-AU" sz="1000" dirty="0" smtClean="0">
                <a:solidFill>
                  <a:srgbClr val="193264"/>
                </a:solidFill>
              </a:rPr>
              <a:t>Commissioner</a:t>
            </a:r>
            <a:endParaRPr lang="en-AU" sz="1000" dirty="0">
              <a:solidFill>
                <a:srgbClr val="193264"/>
              </a:solidFill>
            </a:endParaRPr>
          </a:p>
        </p:txBody>
      </p:sp>
      <p:grpSp>
        <p:nvGrpSpPr>
          <p:cNvPr id="22" name="Group 10"/>
          <p:cNvGrpSpPr/>
          <p:nvPr/>
        </p:nvGrpSpPr>
        <p:grpSpPr>
          <a:xfrm>
            <a:off x="353212" y="5157192"/>
            <a:ext cx="1044000" cy="1132304"/>
            <a:chOff x="353212" y="5229280"/>
            <a:chExt cx="1044000" cy="1132304"/>
          </a:xfrm>
        </p:grpSpPr>
        <p:sp>
          <p:nvSpPr>
            <p:cNvPr id="16" name="Rectangle 15"/>
            <p:cNvSpPr/>
            <p:nvPr/>
          </p:nvSpPr>
          <p:spPr>
            <a:xfrm>
              <a:off x="353212" y="5961474"/>
              <a:ext cx="1044000" cy="400110"/>
            </a:xfrm>
            <a:prstGeom prst="rect">
              <a:avLst/>
            </a:prstGeom>
          </p:spPr>
          <p:txBody>
            <a:bodyPr wrap="square">
              <a:spAutoFit/>
            </a:bodyPr>
            <a:lstStyle/>
            <a:p>
              <a:pPr algn="ctr"/>
              <a:r>
                <a:rPr lang="en-US" sz="1000" b="1" dirty="0" smtClean="0">
                  <a:solidFill>
                    <a:schemeClr val="bg1"/>
                  </a:solidFill>
                </a:rPr>
                <a:t>2,599 subscribers</a:t>
              </a:r>
              <a:endParaRPr lang="en-AU" sz="1000" b="1" dirty="0">
                <a:solidFill>
                  <a:schemeClr val="bg1"/>
                </a:solidFill>
              </a:endParaRPr>
            </a:p>
          </p:txBody>
        </p:sp>
        <p:pic>
          <p:nvPicPr>
            <p:cNvPr id="15"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212" y="5229280"/>
              <a:ext cx="720000" cy="720000"/>
            </a:xfrm>
            <a:prstGeom prst="rect">
              <a:avLst/>
            </a:prstGeom>
          </p:spPr>
        </p:pic>
      </p:grpSp>
      <p:grpSp>
        <p:nvGrpSpPr>
          <p:cNvPr id="23" name="Group 8"/>
          <p:cNvGrpSpPr/>
          <p:nvPr/>
        </p:nvGrpSpPr>
        <p:grpSpPr>
          <a:xfrm>
            <a:off x="2561505" y="5157192"/>
            <a:ext cx="1060029" cy="1132304"/>
            <a:chOff x="2504929" y="5229280"/>
            <a:chExt cx="1060029" cy="1132304"/>
          </a:xfrm>
        </p:grpSpPr>
        <p:sp>
          <p:nvSpPr>
            <p:cNvPr id="12" name="Rectangle 11"/>
            <p:cNvSpPr/>
            <p:nvPr/>
          </p:nvSpPr>
          <p:spPr>
            <a:xfrm>
              <a:off x="2504929" y="5961474"/>
              <a:ext cx="1060029" cy="400110"/>
            </a:xfrm>
            <a:prstGeom prst="rect">
              <a:avLst/>
            </a:prstGeom>
          </p:spPr>
          <p:txBody>
            <a:bodyPr wrap="square">
              <a:spAutoFit/>
            </a:bodyPr>
            <a:lstStyle/>
            <a:p>
              <a:pPr algn="ctr"/>
              <a:r>
                <a:rPr lang="en-AU" sz="1000" b="1" dirty="0" smtClean="0">
                  <a:solidFill>
                    <a:schemeClr val="bg1"/>
                  </a:solidFill>
                </a:rPr>
                <a:t>31 media releases</a:t>
              </a:r>
              <a:endParaRPr lang="en-AU" sz="1000" b="1" dirty="0">
                <a:solidFill>
                  <a:schemeClr val="bg1"/>
                </a:solidFill>
              </a:endParaRPr>
            </a:p>
          </p:txBody>
        </p:sp>
        <p:pic>
          <p:nvPicPr>
            <p:cNvPr id="17"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4943" y="5229280"/>
              <a:ext cx="720000" cy="720000"/>
            </a:xfrm>
            <a:prstGeom prst="rect">
              <a:avLst/>
            </a:prstGeom>
          </p:spPr>
        </p:pic>
      </p:grpSp>
      <p:grpSp>
        <p:nvGrpSpPr>
          <p:cNvPr id="24" name="Group 7"/>
          <p:cNvGrpSpPr/>
          <p:nvPr/>
        </p:nvGrpSpPr>
        <p:grpSpPr>
          <a:xfrm>
            <a:off x="3557036" y="5157192"/>
            <a:ext cx="1375004" cy="1440080"/>
            <a:chOff x="3414091" y="5229280"/>
            <a:chExt cx="1375004" cy="1440080"/>
          </a:xfrm>
        </p:grpSpPr>
        <p:sp>
          <p:nvSpPr>
            <p:cNvPr id="33" name="Rectangle 32"/>
            <p:cNvSpPr/>
            <p:nvPr/>
          </p:nvSpPr>
          <p:spPr>
            <a:xfrm>
              <a:off x="3414091" y="5961474"/>
              <a:ext cx="1375004" cy="707886"/>
            </a:xfrm>
            <a:prstGeom prst="rect">
              <a:avLst/>
            </a:prstGeom>
          </p:spPr>
          <p:txBody>
            <a:bodyPr wrap="square">
              <a:spAutoFit/>
            </a:bodyPr>
            <a:lstStyle/>
            <a:p>
              <a:pPr algn="ctr"/>
              <a:r>
                <a:rPr lang="en-US" sz="1000" b="1" dirty="0" smtClean="0">
                  <a:solidFill>
                    <a:schemeClr val="bg1"/>
                  </a:solidFill>
                </a:rPr>
                <a:t>9.2% increase in page views</a:t>
              </a:r>
            </a:p>
            <a:p>
              <a:pPr algn="ctr"/>
              <a:r>
                <a:rPr lang="en-US" sz="1000" b="1" dirty="0" smtClean="0">
                  <a:solidFill>
                    <a:schemeClr val="bg1"/>
                  </a:solidFill>
                </a:rPr>
                <a:t>Dispute support most </a:t>
              </a:r>
              <a:r>
                <a:rPr lang="en-US" sz="1000" b="1" dirty="0">
                  <a:solidFill>
                    <a:schemeClr val="bg1"/>
                  </a:solidFill>
                </a:rPr>
                <a:t>visited </a:t>
              </a:r>
              <a:r>
                <a:rPr lang="en-US" sz="1000" b="1" dirty="0" smtClean="0">
                  <a:solidFill>
                    <a:schemeClr val="bg1"/>
                  </a:solidFill>
                </a:rPr>
                <a:t>page</a:t>
              </a:r>
            </a:p>
          </p:txBody>
        </p:sp>
        <p:pic>
          <p:nvPicPr>
            <p:cNvPr id="18"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7452" y="5229280"/>
              <a:ext cx="779015" cy="720000"/>
            </a:xfrm>
            <a:prstGeom prst="rect">
              <a:avLst/>
            </a:prstGeom>
          </p:spPr>
        </p:pic>
      </p:grpSp>
      <p:grpSp>
        <p:nvGrpSpPr>
          <p:cNvPr id="25" name="Group 9"/>
          <p:cNvGrpSpPr/>
          <p:nvPr/>
        </p:nvGrpSpPr>
        <p:grpSpPr>
          <a:xfrm>
            <a:off x="1554765" y="5157192"/>
            <a:ext cx="849187" cy="1286192"/>
            <a:chOff x="1493664" y="5229280"/>
            <a:chExt cx="849187" cy="1286192"/>
          </a:xfrm>
        </p:grpSpPr>
        <p:sp>
          <p:nvSpPr>
            <p:cNvPr id="52" name="Rectangle 51"/>
            <p:cNvSpPr/>
            <p:nvPr/>
          </p:nvSpPr>
          <p:spPr>
            <a:xfrm>
              <a:off x="1493664" y="5961474"/>
              <a:ext cx="849187" cy="553998"/>
            </a:xfrm>
            <a:prstGeom prst="rect">
              <a:avLst/>
            </a:prstGeom>
          </p:spPr>
          <p:txBody>
            <a:bodyPr wrap="square">
              <a:spAutoFit/>
            </a:bodyPr>
            <a:lstStyle/>
            <a:p>
              <a:pPr algn="ctr"/>
              <a:r>
                <a:rPr lang="de-DE" sz="1000" b="1" noProof="1" smtClean="0">
                  <a:solidFill>
                    <a:schemeClr val="bg1"/>
                  </a:solidFill>
                </a:rPr>
                <a:t>More than 253</a:t>
              </a:r>
            </a:p>
            <a:p>
              <a:pPr algn="ctr"/>
              <a:r>
                <a:rPr lang="de-DE" sz="1000" b="1" noProof="1" smtClean="0">
                  <a:solidFill>
                    <a:schemeClr val="bg1"/>
                  </a:solidFill>
                </a:rPr>
                <a:t>mentions</a:t>
              </a:r>
              <a:endParaRPr lang="de-DE" sz="1000" b="1" noProof="1">
                <a:solidFill>
                  <a:schemeClr val="bg1"/>
                </a:solidFill>
              </a:endParaRPr>
            </a:p>
          </p:txBody>
        </p:sp>
        <p:pic>
          <p:nvPicPr>
            <p:cNvPr id="19"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8257" y="5229280"/>
              <a:ext cx="720000" cy="720000"/>
            </a:xfrm>
            <a:prstGeom prst="rect">
              <a:avLst/>
            </a:prstGeom>
          </p:spPr>
        </p:pic>
      </p:grpSp>
      <p:sp>
        <p:nvSpPr>
          <p:cNvPr id="5" name="Rectangle 11"/>
          <p:cNvSpPr/>
          <p:nvPr/>
        </p:nvSpPr>
        <p:spPr>
          <a:xfrm>
            <a:off x="4962972" y="836712"/>
            <a:ext cx="4035079" cy="307777"/>
          </a:xfrm>
          <a:prstGeom prst="rect">
            <a:avLst/>
          </a:prstGeom>
        </p:spPr>
        <p:txBody>
          <a:bodyPr wrap="none">
            <a:spAutoFit/>
          </a:bodyPr>
          <a:lstStyle/>
          <a:p>
            <a:pPr algn="ctr"/>
            <a:r>
              <a:rPr lang="en-AU" sz="1400" b="1" dirty="0" smtClean="0">
                <a:solidFill>
                  <a:srgbClr val="193264"/>
                </a:solidFill>
              </a:rPr>
              <a:t>Meeting with Small Business Commissioners</a:t>
            </a:r>
            <a:endParaRPr lang="en-AU" sz="1400" b="1" dirty="0">
              <a:solidFill>
                <a:srgbClr val="193264"/>
              </a:solidFill>
            </a:endParaRPr>
          </a:p>
        </p:txBody>
      </p:sp>
      <p:sp>
        <p:nvSpPr>
          <p:cNvPr id="35" name="Textfeld 287"/>
          <p:cNvSpPr txBox="1"/>
          <p:nvPr/>
        </p:nvSpPr>
        <p:spPr bwMode="gray">
          <a:xfrm>
            <a:off x="4750876" y="5889385"/>
            <a:ext cx="955192" cy="461665"/>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chemeClr val="bg1"/>
                </a:solidFill>
              </a:rPr>
              <a:t>7.6% </a:t>
            </a:r>
            <a:br>
              <a:rPr lang="en-US" sz="1000" dirty="0" smtClean="0">
                <a:solidFill>
                  <a:schemeClr val="bg1"/>
                </a:solidFill>
              </a:rPr>
            </a:br>
            <a:r>
              <a:rPr lang="en-US" sz="1000" dirty="0" smtClean="0">
                <a:solidFill>
                  <a:schemeClr val="bg1"/>
                </a:solidFill>
              </a:rPr>
              <a:t>increase in followers</a:t>
            </a:r>
          </a:p>
        </p:txBody>
      </p:sp>
      <p:pic>
        <p:nvPicPr>
          <p:cNvPr id="6" name="Picture 5"/>
          <p:cNvPicPr>
            <a:picLocks noChangeAspect="1"/>
          </p:cNvPicPr>
          <p:nvPr/>
        </p:nvPicPr>
        <p:blipFill rotWithShape="1">
          <a:blip r:embed="rId11" cstate="print">
            <a:extLst>
              <a:ext uri="{28A0092B-C50C-407E-A947-70E740481C1C}">
                <a14:useLocalDpi xmlns:a14="http://schemas.microsoft.com/office/drawing/2010/main" val="0"/>
              </a:ext>
            </a:extLst>
          </a:blip>
          <a:srcRect l="4789" t="19380" r="9556" b="2973"/>
          <a:stretch/>
        </p:blipFill>
        <p:spPr>
          <a:xfrm>
            <a:off x="5074062" y="1217465"/>
            <a:ext cx="3812901" cy="2592288"/>
          </a:xfrm>
          <a:prstGeom prst="rect">
            <a:avLst/>
          </a:prstGeom>
          <a:ln w="3175">
            <a:solidFill>
              <a:srgbClr val="193264"/>
            </a:solidFill>
          </a:ln>
        </p:spPr>
      </p:pic>
    </p:spTree>
    <p:extLst>
      <p:ext uri="{BB962C8B-B14F-4D97-AF65-F5344CB8AC3E}">
        <p14:creationId xmlns:p14="http://schemas.microsoft.com/office/powerpoint/2010/main" val="279112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71412">
            <a:off x="7446323" y="1277325"/>
            <a:ext cx="1266141" cy="1774454"/>
          </a:xfrm>
          <a:prstGeom prst="rect">
            <a:avLst/>
          </a:prstGeom>
          <a:ln w="3175">
            <a:solidFill>
              <a:schemeClr val="tx1"/>
            </a:solidFill>
          </a:ln>
        </p:spPr>
      </p:pic>
      <p:sp>
        <p:nvSpPr>
          <p:cNvPr id="26" name="Rectangle 15"/>
          <p:cNvSpPr/>
          <p:nvPr/>
        </p:nvSpPr>
        <p:spPr>
          <a:xfrm>
            <a:off x="378587" y="1227417"/>
            <a:ext cx="3649200" cy="5308505"/>
          </a:xfrm>
          <a:prstGeom prst="rect">
            <a:avLst/>
          </a:prstGeom>
        </p:spPr>
        <p:txBody>
          <a:bodyPr wrap="square">
            <a:spAutoFit/>
          </a:bodyPr>
          <a:lstStyle/>
          <a:p>
            <a:pPr marL="144000" lvl="0" indent="-144000">
              <a:lnSpc>
                <a:spcPct val="113000"/>
              </a:lnSpc>
              <a:buFont typeface="Arial" panose="020B0604020202020204" pitchFamily="34" charset="0"/>
              <a:buChar char="•"/>
            </a:pPr>
            <a:r>
              <a:rPr lang="en-AU" sz="1200" dirty="0"/>
              <a:t>The Royal Commission into the </a:t>
            </a:r>
            <a:r>
              <a:rPr lang="en-AU" sz="1200" dirty="0" smtClean="0"/>
              <a:t>Misconduct in the Banking, Superannuation and Financial </a:t>
            </a:r>
            <a:r>
              <a:rPr lang="en-AU" sz="1200" dirty="0"/>
              <a:t>S</a:t>
            </a:r>
            <a:r>
              <a:rPr lang="en-AU" sz="1200" dirty="0" smtClean="0"/>
              <a:t>ervices </a:t>
            </a:r>
            <a:r>
              <a:rPr lang="en-AU" sz="1200" dirty="0"/>
              <a:t>I</a:t>
            </a:r>
            <a:r>
              <a:rPr lang="en-AU" sz="1200" dirty="0" smtClean="0"/>
              <a:t>ndustry </a:t>
            </a:r>
            <a:r>
              <a:rPr lang="en-AU" sz="1200" dirty="0"/>
              <a:t>will further impact SMEs seeking to access finance to start and grow their business, both in terms of access and cost.</a:t>
            </a:r>
          </a:p>
          <a:p>
            <a:pPr marL="144000" lvl="0" indent="-144000">
              <a:lnSpc>
                <a:spcPct val="113000"/>
              </a:lnSpc>
              <a:buFont typeface="Arial" panose="020B0604020202020204" pitchFamily="34" charset="0"/>
              <a:buChar char="•"/>
            </a:pPr>
            <a:r>
              <a:rPr lang="en-AU" sz="1200" dirty="0" smtClean="0"/>
              <a:t>The ASBFEO will </a:t>
            </a:r>
            <a:r>
              <a:rPr lang="en-AU" sz="1200" dirty="0"/>
              <a:t>work on potential policy solutions that aim to provide adequate protection for small business borrowers. This includes:</a:t>
            </a:r>
          </a:p>
          <a:p>
            <a:pPr marL="288000" lvl="1" indent="-144000">
              <a:lnSpc>
                <a:spcPct val="113000"/>
              </a:lnSpc>
              <a:buSzPct val="60000"/>
              <a:buFont typeface="Courier New" panose="02070309020205020404" pitchFamily="49" charset="0"/>
              <a:buChar char="o"/>
            </a:pPr>
            <a:r>
              <a:rPr lang="en-AU" sz="1200" dirty="0" smtClean="0"/>
              <a:t>a </a:t>
            </a:r>
            <a:r>
              <a:rPr lang="en-AU" sz="1200" dirty="0"/>
              <a:t>simple definition of small business loan facility to include loans less than $5 million</a:t>
            </a:r>
          </a:p>
          <a:p>
            <a:pPr marL="288000" lvl="1" indent="-144000">
              <a:lnSpc>
                <a:spcPct val="113000"/>
              </a:lnSpc>
              <a:buSzPct val="60000"/>
              <a:buFont typeface="Courier New" panose="02070309020205020404" pitchFamily="49" charset="0"/>
              <a:buChar char="o"/>
            </a:pPr>
            <a:r>
              <a:rPr lang="en-AU" sz="1200" dirty="0" smtClean="0"/>
              <a:t>strengthening </a:t>
            </a:r>
            <a:r>
              <a:rPr lang="en-AU" sz="1200" dirty="0"/>
              <a:t>the Code of Banking Practice, the primary protection for small business owners, to ensure it is enforceable </a:t>
            </a:r>
          </a:p>
          <a:p>
            <a:pPr marL="288000" lvl="1" indent="-144000">
              <a:lnSpc>
                <a:spcPct val="113000"/>
              </a:lnSpc>
              <a:buSzPct val="60000"/>
              <a:buFont typeface="Courier New" panose="02070309020205020404" pitchFamily="49" charset="0"/>
              <a:buChar char="o"/>
            </a:pPr>
            <a:r>
              <a:rPr lang="en-AU" sz="1200" dirty="0" smtClean="0"/>
              <a:t>ensuring </a:t>
            </a:r>
            <a:r>
              <a:rPr lang="en-AU" sz="1200" dirty="0"/>
              <a:t>unfair contract terms legislation is effective across the financial services industry</a:t>
            </a:r>
          </a:p>
          <a:p>
            <a:pPr marL="288000" lvl="1" indent="-144000">
              <a:lnSpc>
                <a:spcPct val="113000"/>
              </a:lnSpc>
              <a:buSzPct val="60000"/>
              <a:buFont typeface="Courier New" panose="02070309020205020404" pitchFamily="49" charset="0"/>
              <a:buChar char="o"/>
            </a:pPr>
            <a:r>
              <a:rPr lang="en-AU" sz="1200" dirty="0" smtClean="0"/>
              <a:t>ensuring </a:t>
            </a:r>
            <a:r>
              <a:rPr lang="en-AU" sz="1200" dirty="0"/>
              <a:t>ASIC’s enforcement and penalty provisions are effective and sufficient to deter future breaches</a:t>
            </a:r>
          </a:p>
          <a:p>
            <a:pPr marL="288000" lvl="1" indent="-144000">
              <a:lnSpc>
                <a:spcPct val="113000"/>
              </a:lnSpc>
              <a:buSzPct val="60000"/>
              <a:buFont typeface="Courier New" panose="02070309020205020404" pitchFamily="49" charset="0"/>
              <a:buChar char="o"/>
            </a:pPr>
            <a:r>
              <a:rPr lang="en-AU" sz="1200" dirty="0" smtClean="0"/>
              <a:t>monitoring </a:t>
            </a:r>
            <a:r>
              <a:rPr lang="en-AU" sz="1200" dirty="0"/>
              <a:t>the commencement of the Australian Financial Complaints </a:t>
            </a:r>
            <a:r>
              <a:rPr lang="en-AU" sz="1200" dirty="0" smtClean="0"/>
              <a:t>Authority </a:t>
            </a:r>
            <a:r>
              <a:rPr lang="en-AU" sz="1200" dirty="0"/>
              <a:t>to ensure improved outcomes for small business</a:t>
            </a:r>
          </a:p>
          <a:p>
            <a:pPr marL="144000" lvl="0" indent="-144000">
              <a:lnSpc>
                <a:spcPct val="113000"/>
              </a:lnSpc>
              <a:buFont typeface="Arial" panose="020B0604020202020204" pitchFamily="34" charset="0"/>
              <a:buChar char="•"/>
            </a:pPr>
            <a:r>
              <a:rPr lang="en-AU" sz="1200" dirty="0"/>
              <a:t>We will provide a submission to the interim report and also hope to participate in the seventh round of public hearings, scheduled for mid-November, which </a:t>
            </a:r>
            <a:r>
              <a:rPr lang="en-AU" sz="1200" dirty="0" smtClean="0"/>
              <a:t>will focus </a:t>
            </a:r>
            <a:r>
              <a:rPr lang="en-AU" sz="1200" dirty="0"/>
              <a:t>on policy responses.</a:t>
            </a: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r>
              <a:rPr lang="en-AU" sz="700" dirty="0" smtClean="0"/>
              <a:t>4</a:t>
            </a:r>
            <a:endParaRPr lang="en-AU" sz="1050" dirty="0"/>
          </a:p>
        </p:txBody>
      </p:sp>
      <p:sp>
        <p:nvSpPr>
          <p:cNvPr id="45" name="Rounded Rectangle 41"/>
          <p:cNvSpPr/>
          <p:nvPr/>
        </p:nvSpPr>
        <p:spPr>
          <a:xfrm>
            <a:off x="224806" y="661919"/>
            <a:ext cx="3916011" cy="5996026"/>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193264"/>
              </a:solidFill>
            </a:endParaRPr>
          </a:p>
        </p:txBody>
      </p:sp>
      <p:sp>
        <p:nvSpPr>
          <p:cNvPr id="25" name="Rectangle 13"/>
          <p:cNvSpPr/>
          <p:nvPr/>
        </p:nvSpPr>
        <p:spPr>
          <a:xfrm>
            <a:off x="378587" y="825404"/>
            <a:ext cx="2262158" cy="369332"/>
          </a:xfrm>
          <a:prstGeom prst="rect">
            <a:avLst/>
          </a:prstGeom>
        </p:spPr>
        <p:txBody>
          <a:bodyPr wrap="none">
            <a:spAutoFit/>
          </a:bodyPr>
          <a:lstStyle/>
          <a:p>
            <a:r>
              <a:rPr lang="en-AU" b="1" dirty="0">
                <a:solidFill>
                  <a:srgbClr val="193264"/>
                </a:solidFill>
              </a:rPr>
              <a:t>Royal </a:t>
            </a:r>
            <a:r>
              <a:rPr lang="en-AU" b="1" dirty="0" smtClean="0">
                <a:solidFill>
                  <a:srgbClr val="193264"/>
                </a:solidFill>
              </a:rPr>
              <a:t>Commission</a:t>
            </a:r>
            <a:endParaRPr lang="en-AU" b="1" dirty="0">
              <a:solidFill>
                <a:srgbClr val="193264"/>
              </a:solidFill>
            </a:endParaRPr>
          </a:p>
        </p:txBody>
      </p:sp>
      <p:sp>
        <p:nvSpPr>
          <p:cNvPr id="20" name="TextBox 19"/>
          <p:cNvSpPr txBox="1"/>
          <p:nvPr/>
        </p:nvSpPr>
        <p:spPr>
          <a:xfrm>
            <a:off x="4368356" y="764704"/>
            <a:ext cx="1417138" cy="369332"/>
          </a:xfrm>
          <a:prstGeom prst="rect">
            <a:avLst/>
          </a:prstGeom>
          <a:noFill/>
        </p:spPr>
        <p:txBody>
          <a:bodyPr wrap="square" rtlCol="0">
            <a:spAutoFit/>
          </a:bodyPr>
          <a:lstStyle/>
          <a:p>
            <a:r>
              <a:rPr lang="en-AU" b="1" dirty="0" smtClean="0">
                <a:solidFill>
                  <a:srgbClr val="00A0AC"/>
                </a:solidFill>
              </a:rPr>
              <a:t>Fintechs</a:t>
            </a:r>
            <a:endParaRPr lang="en-AU" b="1" dirty="0">
              <a:solidFill>
                <a:srgbClr val="00A0AC"/>
              </a:solidFill>
            </a:endParaRPr>
          </a:p>
        </p:txBody>
      </p:sp>
      <p:sp>
        <p:nvSpPr>
          <p:cNvPr id="21" name="Rectangle 2"/>
          <p:cNvSpPr/>
          <p:nvPr/>
        </p:nvSpPr>
        <p:spPr>
          <a:xfrm>
            <a:off x="4381676" y="3476410"/>
            <a:ext cx="4490932" cy="1344214"/>
          </a:xfrm>
          <a:prstGeom prst="rect">
            <a:avLst/>
          </a:prstGeom>
        </p:spPr>
        <p:txBody>
          <a:bodyPr wrap="square">
            <a:spAutoFit/>
          </a:bodyPr>
          <a:lstStyle/>
          <a:p>
            <a:pPr marL="144000" lvl="0" indent="-144000">
              <a:lnSpc>
                <a:spcPct val="113000"/>
              </a:lnSpc>
              <a:buFont typeface="Arial" panose="020B0604020202020204" pitchFamily="34" charset="0"/>
              <a:buChar char="•"/>
            </a:pPr>
            <a:r>
              <a:rPr lang="en-AU" sz="1200" dirty="0" smtClean="0"/>
              <a:t>The </a:t>
            </a:r>
            <a:r>
              <a:rPr lang="en-AU" sz="1200" dirty="0"/>
              <a:t>fintech industry released a </a:t>
            </a:r>
            <a:r>
              <a:rPr lang="en-AU" sz="1200" i="1" dirty="0"/>
              <a:t>Code of Lending </a:t>
            </a:r>
            <a:r>
              <a:rPr lang="en-AU" sz="1200" i="1" dirty="0" smtClean="0"/>
              <a:t>Practice,</a:t>
            </a:r>
            <a:r>
              <a:rPr lang="en-AU" sz="1200" dirty="0" smtClean="0"/>
              <a:t> </a:t>
            </a:r>
            <a:r>
              <a:rPr lang="en-AU" sz="1200" dirty="0"/>
              <a:t>with six online small business lenders signing the code. An independent Code Compliance Committee (CCC) will be appointed to oversee compliance with the Code. It is expected that signatories be compliant and the CCC in place by 31 December 2018.</a:t>
            </a:r>
          </a:p>
        </p:txBody>
      </p:sp>
      <p:sp>
        <p:nvSpPr>
          <p:cNvPr id="22" name="Rounded Rectangle 40"/>
          <p:cNvSpPr/>
          <p:nvPr/>
        </p:nvSpPr>
        <p:spPr>
          <a:xfrm>
            <a:off x="4218527" y="663592"/>
            <a:ext cx="4734045" cy="4205568"/>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09451">
            <a:off x="6700346" y="1235330"/>
            <a:ext cx="1266141" cy="1774454"/>
          </a:xfrm>
          <a:prstGeom prst="rect">
            <a:avLst/>
          </a:prstGeom>
          <a:ln w="3175">
            <a:solidFill>
              <a:schemeClr val="tx1"/>
            </a:solidFill>
          </a:ln>
        </p:spPr>
      </p:pic>
      <p:sp>
        <p:nvSpPr>
          <p:cNvPr id="27" name="TextBox 26"/>
          <p:cNvSpPr txBox="1"/>
          <p:nvPr/>
        </p:nvSpPr>
        <p:spPr>
          <a:xfrm>
            <a:off x="6580606" y="3159442"/>
            <a:ext cx="2302306" cy="246221"/>
          </a:xfrm>
          <a:prstGeom prst="rect">
            <a:avLst/>
          </a:prstGeom>
          <a:noFill/>
        </p:spPr>
        <p:txBody>
          <a:bodyPr wrap="square" rtlCol="0">
            <a:spAutoFit/>
          </a:bodyPr>
          <a:lstStyle/>
          <a:p>
            <a:r>
              <a:rPr lang="en-AU" sz="1000" dirty="0" smtClean="0"/>
              <a:t>Visit </a:t>
            </a:r>
            <a:r>
              <a:rPr lang="en-AU" sz="1000" dirty="0" smtClean="0">
                <a:hlinkClick r:id="rId5"/>
              </a:rPr>
              <a:t>asbfeo.gov.au/resources/finance</a:t>
            </a:r>
            <a:endParaRPr lang="en-AU" sz="1000" dirty="0"/>
          </a:p>
        </p:txBody>
      </p:sp>
      <p:sp>
        <p:nvSpPr>
          <p:cNvPr id="5" name="Rectangle 4"/>
          <p:cNvSpPr/>
          <p:nvPr/>
        </p:nvSpPr>
        <p:spPr>
          <a:xfrm>
            <a:off x="4380572" y="1125033"/>
            <a:ext cx="2200034" cy="2387448"/>
          </a:xfrm>
          <a:prstGeom prst="rect">
            <a:avLst/>
          </a:prstGeom>
        </p:spPr>
        <p:txBody>
          <a:bodyPr wrap="square">
            <a:spAutoFit/>
          </a:bodyPr>
          <a:lstStyle/>
          <a:p>
            <a:pPr marL="144000" lvl="0" indent="-144000">
              <a:lnSpc>
                <a:spcPct val="113000"/>
              </a:lnSpc>
              <a:buFont typeface="Arial" panose="020B0604020202020204" pitchFamily="34" charset="0"/>
              <a:buChar char="•"/>
            </a:pPr>
            <a:r>
              <a:rPr lang="en-AU" sz="1200" dirty="0"/>
              <a:t>We published</a:t>
            </a:r>
            <a:r>
              <a:rPr lang="en-AU" sz="1200" i="1" dirty="0"/>
              <a:t> </a:t>
            </a:r>
            <a:r>
              <a:rPr lang="en-AU" sz="1200" dirty="0"/>
              <a:t>the guide, </a:t>
            </a:r>
            <a:r>
              <a:rPr lang="en-AU" sz="1200" i="1" dirty="0"/>
              <a:t>Borrowing from fintech</a:t>
            </a:r>
            <a:r>
              <a:rPr lang="en-AU" sz="1200" dirty="0"/>
              <a:t> </a:t>
            </a:r>
            <a:r>
              <a:rPr lang="en-AU" sz="1200" i="1" dirty="0"/>
              <a:t>lenders,</a:t>
            </a:r>
            <a:r>
              <a:rPr lang="en-AU" sz="1200" dirty="0"/>
              <a:t> to support small business make an informed choice when borrowing from online lenders, and how fintechs compare to more traditional lending. The guide is a joint initiative of ASBFEO and </a:t>
            </a:r>
            <a:r>
              <a:rPr lang="en-AU" sz="1200" dirty="0" smtClean="0"/>
              <a:t/>
            </a:r>
            <a:br>
              <a:rPr lang="en-AU" sz="1200" dirty="0" smtClean="0"/>
            </a:br>
            <a:r>
              <a:rPr lang="en-AU" sz="1200" dirty="0" smtClean="0"/>
              <a:t>theBankDoctor.org</a:t>
            </a:r>
            <a:r>
              <a:rPr lang="en-AU" sz="1200" dirty="0"/>
              <a:t>.</a:t>
            </a:r>
          </a:p>
        </p:txBody>
      </p:sp>
      <p:sp>
        <p:nvSpPr>
          <p:cNvPr id="33" name="Rounded Rectangle 32"/>
          <p:cNvSpPr/>
          <p:nvPr/>
        </p:nvSpPr>
        <p:spPr>
          <a:xfrm>
            <a:off x="4218526" y="4928035"/>
            <a:ext cx="4734046" cy="1699262"/>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4" name="Rectangle 33"/>
          <p:cNvSpPr/>
          <p:nvPr/>
        </p:nvSpPr>
        <p:spPr>
          <a:xfrm>
            <a:off x="4415482" y="5339604"/>
            <a:ext cx="4457125" cy="1126590"/>
          </a:xfrm>
          <a:prstGeom prst="rect">
            <a:avLst/>
          </a:prstGeom>
        </p:spPr>
        <p:txBody>
          <a:bodyPr wrap="square">
            <a:spAutoFit/>
          </a:bodyPr>
          <a:lstStyle/>
          <a:p>
            <a:pPr>
              <a:lnSpc>
                <a:spcPct val="112000"/>
              </a:lnSpc>
            </a:pPr>
            <a:r>
              <a:rPr lang="en-AU" sz="1200" dirty="0" smtClean="0">
                <a:solidFill>
                  <a:schemeClr val="bg1"/>
                </a:solidFill>
              </a:rPr>
              <a:t>Following consultation with APRA, the Reserve </a:t>
            </a:r>
            <a:r>
              <a:rPr lang="en-AU" sz="1200" dirty="0">
                <a:solidFill>
                  <a:schemeClr val="bg1"/>
                </a:solidFill>
              </a:rPr>
              <a:t>B</a:t>
            </a:r>
            <a:r>
              <a:rPr lang="en-AU" sz="1200" dirty="0" smtClean="0">
                <a:solidFill>
                  <a:schemeClr val="bg1"/>
                </a:solidFill>
              </a:rPr>
              <a:t>ank of Australia, and the financial services sector, a paper </a:t>
            </a:r>
            <a:r>
              <a:rPr lang="en-AU" sz="1200" dirty="0">
                <a:solidFill>
                  <a:schemeClr val="bg1"/>
                </a:solidFill>
              </a:rPr>
              <a:t>detailing the Business Growth Fund has been </a:t>
            </a:r>
            <a:r>
              <a:rPr lang="en-AU" sz="1200" dirty="0" smtClean="0">
                <a:solidFill>
                  <a:schemeClr val="bg1"/>
                </a:solidFill>
              </a:rPr>
              <a:t>finalised. This looks at the operational </a:t>
            </a:r>
            <a:r>
              <a:rPr lang="en-AU" sz="1200" dirty="0">
                <a:solidFill>
                  <a:schemeClr val="bg1"/>
                </a:solidFill>
              </a:rPr>
              <a:t>framework </a:t>
            </a:r>
            <a:r>
              <a:rPr lang="en-AU" sz="1200" dirty="0" smtClean="0">
                <a:solidFill>
                  <a:schemeClr val="bg1"/>
                </a:solidFill>
              </a:rPr>
              <a:t>for creating a single commercial entity, to provide access to patient capital for high-growth SMEs.</a:t>
            </a:r>
            <a:endParaRPr lang="en-AU" sz="1200" dirty="0">
              <a:solidFill>
                <a:schemeClr val="bg1"/>
              </a:solidFill>
            </a:endParaRPr>
          </a:p>
        </p:txBody>
      </p:sp>
      <p:sp>
        <p:nvSpPr>
          <p:cNvPr id="35" name="Rectangle 1"/>
          <p:cNvSpPr/>
          <p:nvPr/>
        </p:nvSpPr>
        <p:spPr>
          <a:xfrm>
            <a:off x="4380572" y="4970272"/>
            <a:ext cx="3215764" cy="369332"/>
          </a:xfrm>
          <a:prstGeom prst="rect">
            <a:avLst/>
          </a:prstGeom>
        </p:spPr>
        <p:txBody>
          <a:bodyPr wrap="square">
            <a:spAutoFit/>
          </a:bodyPr>
          <a:lstStyle/>
          <a:p>
            <a:r>
              <a:rPr lang="en-AU" b="1" dirty="0">
                <a:solidFill>
                  <a:schemeClr val="bg1"/>
                </a:solidFill>
              </a:rPr>
              <a:t>Business Growth F</a:t>
            </a:r>
            <a:r>
              <a:rPr lang="en-AU" b="1" dirty="0" smtClean="0">
                <a:solidFill>
                  <a:schemeClr val="bg1"/>
                </a:solidFill>
              </a:rPr>
              <a:t>und</a:t>
            </a:r>
            <a:endParaRPr lang="en-AU" b="1" dirty="0">
              <a:solidFill>
                <a:schemeClr val="bg1"/>
              </a:solidFill>
            </a:endParaRPr>
          </a:p>
        </p:txBody>
      </p:sp>
    </p:spTree>
    <p:extLst>
      <p:ext uri="{BB962C8B-B14F-4D97-AF65-F5344CB8AC3E}">
        <p14:creationId xmlns:p14="http://schemas.microsoft.com/office/powerpoint/2010/main" val="2725378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r>
              <a:rPr lang="en-AU" sz="700" dirty="0" smtClean="0"/>
              <a:t>5</a:t>
            </a:r>
            <a:endParaRPr lang="en-AU" sz="1050" dirty="0"/>
          </a:p>
        </p:txBody>
      </p:sp>
      <p:sp>
        <p:nvSpPr>
          <p:cNvPr id="16" name="Rounded Rectangle 26"/>
          <p:cNvSpPr/>
          <p:nvPr/>
        </p:nvSpPr>
        <p:spPr>
          <a:xfrm>
            <a:off x="4072015" y="692696"/>
            <a:ext cx="4820466" cy="4015949"/>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193264"/>
              </a:solidFill>
            </a:endParaRPr>
          </a:p>
        </p:txBody>
      </p:sp>
      <p:sp>
        <p:nvSpPr>
          <p:cNvPr id="17" name="Rectangle 1"/>
          <p:cNvSpPr/>
          <p:nvPr/>
        </p:nvSpPr>
        <p:spPr>
          <a:xfrm>
            <a:off x="4280686" y="751832"/>
            <a:ext cx="1813317" cy="369332"/>
          </a:xfrm>
          <a:prstGeom prst="rect">
            <a:avLst/>
          </a:prstGeom>
        </p:spPr>
        <p:txBody>
          <a:bodyPr wrap="none">
            <a:spAutoFit/>
          </a:bodyPr>
          <a:lstStyle/>
          <a:p>
            <a:r>
              <a:rPr lang="en-AU" b="1" dirty="0" smtClean="0">
                <a:solidFill>
                  <a:srgbClr val="00A0AC"/>
                </a:solidFill>
              </a:rPr>
              <a:t>Payment times</a:t>
            </a:r>
            <a:endParaRPr lang="en-AU" b="1" dirty="0">
              <a:solidFill>
                <a:srgbClr val="00A0AC"/>
              </a:solidFill>
            </a:endParaRPr>
          </a:p>
        </p:txBody>
      </p:sp>
      <p:sp>
        <p:nvSpPr>
          <p:cNvPr id="18" name="Rectangle 3"/>
          <p:cNvSpPr>
            <a:spLocks noChangeArrowheads="1"/>
          </p:cNvSpPr>
          <p:nvPr/>
        </p:nvSpPr>
        <p:spPr bwMode="auto">
          <a:xfrm>
            <a:off x="4088850" y="1012811"/>
            <a:ext cx="3291461" cy="1885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44000" lvl="0" indent="-144000">
              <a:lnSpc>
                <a:spcPct val="112000"/>
              </a:lnSpc>
              <a:buFontTx/>
              <a:buChar char="•"/>
            </a:pPr>
            <a:r>
              <a:rPr lang="en-AU" altLang="en-US" sz="1200" dirty="0">
                <a:ea typeface="Calibri" panose="020F0502020204030204" pitchFamily="34" charset="0"/>
              </a:rPr>
              <a:t>Ombudsman Kate Carnell is one of four independent </a:t>
            </a:r>
            <a:r>
              <a:rPr lang="en-AU" altLang="en-US" sz="1200" dirty="0" smtClean="0">
                <a:ea typeface="Calibri" panose="020F0502020204030204" pitchFamily="34" charset="0"/>
              </a:rPr>
              <a:t>panellists, chaired by Graeme Samuel AC, </a:t>
            </a:r>
            <a:r>
              <a:rPr lang="en-AU" altLang="en-US" sz="1200" dirty="0">
                <a:ea typeface="Calibri" panose="020F0502020204030204" pitchFamily="34" charset="0"/>
              </a:rPr>
              <a:t>who will review the </a:t>
            </a:r>
            <a:r>
              <a:rPr kumimoji="0" lang="en-AU" altLang="en-US" sz="1200" b="0" i="0" u="none" strike="noStrike" cap="none" normalizeH="0" baseline="0" dirty="0" smtClean="0">
                <a:ln>
                  <a:noFill/>
                </a:ln>
                <a:effectLst/>
                <a:ea typeface="Calibri" panose="020F0502020204030204" pitchFamily="34" charset="0"/>
              </a:rPr>
              <a:t>Business Council of Australia’s (BCA) Australian Supplier Payment Code. They </a:t>
            </a:r>
            <a:br>
              <a:rPr kumimoji="0" lang="en-AU" altLang="en-US" sz="1200" b="0" i="0" u="none" strike="noStrike" cap="none" normalizeH="0" baseline="0" dirty="0" smtClean="0">
                <a:ln>
                  <a:noFill/>
                </a:ln>
                <a:effectLst/>
                <a:ea typeface="Calibri" panose="020F0502020204030204" pitchFamily="34" charset="0"/>
              </a:rPr>
            </a:br>
            <a:r>
              <a:rPr kumimoji="0" lang="en-AU" altLang="en-US" sz="1200" b="0" i="0" u="none" strike="noStrike" cap="none" normalizeH="0" baseline="0" dirty="0" smtClean="0">
                <a:ln>
                  <a:noFill/>
                </a:ln>
                <a:effectLst/>
                <a:ea typeface="Calibri" panose="020F0502020204030204" pitchFamily="34" charset="0"/>
              </a:rPr>
              <a:t>will assess if the code is fit-for-purpose and is improving payment times and practices – particularly for small business suppliers.</a:t>
            </a:r>
          </a:p>
        </p:txBody>
      </p:sp>
      <p:pic>
        <p:nvPicPr>
          <p:cNvPr id="19" name="Picture 18"/>
          <p:cNvPicPr/>
          <p:nvPr/>
        </p:nvPicPr>
        <p:blipFill rotWithShape="1">
          <a:blip r:embed="rId3"/>
          <a:srcRect l="18976" t="6453" r="69542" b="35428"/>
          <a:stretch/>
        </p:blipFill>
        <p:spPr bwMode="auto">
          <a:xfrm rot="194583">
            <a:off x="7384059" y="835136"/>
            <a:ext cx="1155539" cy="1645429"/>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4072014" y="2790029"/>
            <a:ext cx="4572000" cy="1540293"/>
          </a:xfrm>
          <a:prstGeom prst="rect">
            <a:avLst/>
          </a:prstGeom>
        </p:spPr>
        <p:txBody>
          <a:bodyPr>
            <a:spAutoFit/>
          </a:bodyPr>
          <a:lstStyle/>
          <a:p>
            <a:pPr marL="171450" indent="-171450">
              <a:lnSpc>
                <a:spcPct val="112000"/>
              </a:lnSpc>
              <a:buFont typeface="Arial" panose="020B0604020202020204" pitchFamily="34" charset="0"/>
              <a:buChar char="•"/>
            </a:pPr>
            <a:r>
              <a:rPr lang="en-AU" sz="1200" dirty="0"/>
              <a:t>The SME Growth </a:t>
            </a:r>
            <a:r>
              <a:rPr lang="en-AU" sz="1200" dirty="0" smtClean="0"/>
              <a:t>Index</a:t>
            </a:r>
            <a:r>
              <a:rPr lang="en-AU" sz="1200" baseline="30000" dirty="0" smtClean="0"/>
              <a:t>1</a:t>
            </a:r>
            <a:r>
              <a:rPr lang="en-AU" sz="1200" dirty="0" smtClean="0"/>
              <a:t> </a:t>
            </a:r>
            <a:r>
              <a:rPr lang="en-AU" sz="1200" dirty="0"/>
              <a:t>reveals cash flow </a:t>
            </a:r>
            <a:r>
              <a:rPr lang="en-AU" sz="1200" dirty="0" smtClean="0"/>
              <a:t>continues to be </a:t>
            </a:r>
            <a:r>
              <a:rPr lang="en-AU" sz="1200" dirty="0"/>
              <a:t>the primary concern for SMEs. Improved cash flow </a:t>
            </a:r>
            <a:r>
              <a:rPr lang="en-AU" sz="1200" dirty="0" smtClean="0"/>
              <a:t>and payment times could generate, </a:t>
            </a:r>
            <a:r>
              <a:rPr lang="en-AU" sz="1200" dirty="0"/>
              <a:t>on average, 17% more revenue – or a $A234.6 billion contribution to the national economy. </a:t>
            </a:r>
          </a:p>
          <a:p>
            <a:pPr marL="171450" indent="-171450">
              <a:lnSpc>
                <a:spcPct val="112000"/>
              </a:lnSpc>
              <a:buFont typeface="Arial" panose="020B0604020202020204" pitchFamily="34" charset="0"/>
              <a:buChar char="•"/>
            </a:pPr>
            <a:r>
              <a:rPr lang="en-AU" sz="1200" dirty="0" smtClean="0"/>
              <a:t>With </a:t>
            </a:r>
            <a:r>
              <a:rPr lang="en-AU" sz="1200" dirty="0"/>
              <a:t>89% of SMEs investing personal funds to grow their business, and banks reluctant to lend, </a:t>
            </a:r>
            <a:r>
              <a:rPr lang="en-AU" sz="1200" dirty="0" smtClean="0"/>
              <a:t>a </a:t>
            </a:r>
            <a:r>
              <a:rPr lang="en-AU" sz="1200" dirty="0"/>
              <a:t>lack of credit could result in a major downward trend in the economy</a:t>
            </a:r>
            <a:r>
              <a:rPr lang="en-AU" sz="1200" dirty="0" smtClean="0"/>
              <a:t>.</a:t>
            </a:r>
            <a:endParaRPr lang="en-AU" sz="1200" dirty="0"/>
          </a:p>
        </p:txBody>
      </p:sp>
      <p:sp>
        <p:nvSpPr>
          <p:cNvPr id="3" name="Rectangle 2"/>
          <p:cNvSpPr/>
          <p:nvPr/>
        </p:nvSpPr>
        <p:spPr>
          <a:xfrm>
            <a:off x="4391980" y="4259960"/>
            <a:ext cx="4403123" cy="402546"/>
          </a:xfrm>
          <a:prstGeom prst="rect">
            <a:avLst/>
          </a:prstGeom>
        </p:spPr>
        <p:txBody>
          <a:bodyPr wrap="square">
            <a:spAutoFit/>
          </a:bodyPr>
          <a:lstStyle/>
          <a:p>
            <a:pPr>
              <a:lnSpc>
                <a:spcPct val="112000"/>
              </a:lnSpc>
            </a:pPr>
            <a:r>
              <a:rPr lang="en-AU" sz="800" dirty="0" smtClean="0"/>
              <a:t>1. </a:t>
            </a:r>
            <a:r>
              <a:rPr lang="en-AU" sz="900" dirty="0" smtClean="0"/>
              <a:t>Scottish Pacific Business Finance, SME Growth Index, September 2018, </a:t>
            </a:r>
            <a:r>
              <a:rPr lang="en-AU" sz="900" u="sng" dirty="0">
                <a:hlinkClick r:id="rId4"/>
              </a:rPr>
              <a:t>www.scottishpacific.com</a:t>
            </a:r>
            <a:r>
              <a:rPr lang="en-AU" sz="900" dirty="0"/>
              <a:t> </a:t>
            </a:r>
          </a:p>
        </p:txBody>
      </p:sp>
      <p:sp>
        <p:nvSpPr>
          <p:cNvPr id="20" name="Rounded Rectangle 41"/>
          <p:cNvSpPr/>
          <p:nvPr/>
        </p:nvSpPr>
        <p:spPr>
          <a:xfrm>
            <a:off x="261040" y="692697"/>
            <a:ext cx="3734896" cy="4015948"/>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193264"/>
              </a:solidFill>
            </a:endParaRPr>
          </a:p>
        </p:txBody>
      </p:sp>
      <p:sp>
        <p:nvSpPr>
          <p:cNvPr id="21" name="Rectangle 10"/>
          <p:cNvSpPr/>
          <p:nvPr/>
        </p:nvSpPr>
        <p:spPr>
          <a:xfrm>
            <a:off x="423215" y="817145"/>
            <a:ext cx="3410546" cy="646331"/>
          </a:xfrm>
          <a:prstGeom prst="rect">
            <a:avLst/>
          </a:prstGeom>
        </p:spPr>
        <p:txBody>
          <a:bodyPr wrap="square">
            <a:spAutoFit/>
          </a:bodyPr>
          <a:lstStyle/>
          <a:p>
            <a:r>
              <a:rPr lang="en-AU" b="1" dirty="0">
                <a:solidFill>
                  <a:srgbClr val="193264"/>
                </a:solidFill>
                <a:latin typeface="Arial" panose="020B0604020202020204" pitchFamily="34" charset="0"/>
                <a:ea typeface="Times New Roman" panose="02020603050405020304" pitchFamily="18" charset="0"/>
                <a:cs typeface="Arial" panose="020B0604020202020204" pitchFamily="34" charset="0"/>
              </a:rPr>
              <a:t>Personal Property Security </a:t>
            </a:r>
            <a:r>
              <a:rPr lang="en-AU" b="1" dirty="0" smtClean="0">
                <a:solidFill>
                  <a:srgbClr val="193264"/>
                </a:solidFill>
                <a:latin typeface="Arial" panose="020B0604020202020204" pitchFamily="34" charset="0"/>
                <a:ea typeface="Times New Roman" panose="02020603050405020304" pitchFamily="18" charset="0"/>
                <a:cs typeface="Arial" panose="020B0604020202020204" pitchFamily="34" charset="0"/>
              </a:rPr>
              <a:t>Register</a:t>
            </a:r>
            <a:endParaRPr lang="en-AU" b="1" dirty="0">
              <a:solidFill>
                <a:srgbClr val="193264"/>
              </a:solidFill>
              <a:latin typeface="Arial" panose="020B0604020202020204" pitchFamily="34" charset="0"/>
              <a:ea typeface="Times New Roman" panose="02020603050405020304" pitchFamily="18" charset="0"/>
              <a:cs typeface="Arial" panose="020B0604020202020204" pitchFamily="34" charset="0"/>
            </a:endParaRPr>
          </a:p>
        </p:txBody>
      </p:sp>
      <p:sp>
        <p:nvSpPr>
          <p:cNvPr id="22" name="Rectangle 21"/>
          <p:cNvSpPr/>
          <p:nvPr/>
        </p:nvSpPr>
        <p:spPr>
          <a:xfrm>
            <a:off x="325270" y="1480491"/>
            <a:ext cx="3659246" cy="3195105"/>
          </a:xfrm>
          <a:prstGeom prst="rect">
            <a:avLst/>
          </a:prstGeom>
        </p:spPr>
        <p:txBody>
          <a:bodyPr wrap="square">
            <a:spAutoFit/>
          </a:bodyPr>
          <a:lstStyle/>
          <a:p>
            <a:pPr marL="171450" indent="-171450">
              <a:lnSpc>
                <a:spcPct val="112000"/>
              </a:lnSpc>
              <a:buFont typeface="Arial" panose="020B0604020202020204" pitchFamily="34" charset="0"/>
              <a:buChar char="•"/>
            </a:pPr>
            <a:r>
              <a:rPr lang="en-AU" sz="1200" dirty="0" smtClean="0">
                <a:ea typeface="Calibri" panose="020F0502020204030204" pitchFamily="34" charset="0"/>
                <a:cs typeface="Times New Roman" panose="02020603050405020304" pitchFamily="18" charset="0"/>
              </a:rPr>
              <a:t>As </a:t>
            </a:r>
            <a:r>
              <a:rPr lang="en-AU" sz="1200" dirty="0">
                <a:ea typeface="Calibri" panose="020F0502020204030204" pitchFamily="34" charset="0"/>
                <a:cs typeface="Times New Roman" panose="02020603050405020304" pitchFamily="18" charset="0"/>
              </a:rPr>
              <a:t>part of our inquiry into Affordable Capital for SME Growth, we made a recommendation </a:t>
            </a:r>
            <a:r>
              <a:rPr lang="en-AU" sz="1200" dirty="0" smtClean="0">
                <a:ea typeface="Calibri" panose="020F0502020204030204" pitchFamily="34" charset="0"/>
                <a:cs typeface="Times New Roman" panose="02020603050405020304" pitchFamily="18" charset="0"/>
              </a:rPr>
              <a:t>to improve the usability of the </a:t>
            </a:r>
            <a:r>
              <a:rPr lang="en-AU" sz="1200" dirty="0">
                <a:ea typeface="Times New Roman" panose="02020603050405020304" pitchFamily="18" charset="0"/>
                <a:cs typeface="Arial" panose="020B0604020202020204" pitchFamily="34" charset="0"/>
              </a:rPr>
              <a:t>Personal Property Security Register </a:t>
            </a:r>
            <a:r>
              <a:rPr lang="en-AU" sz="1200" dirty="0" smtClean="0">
                <a:ea typeface="Times New Roman" panose="02020603050405020304" pitchFamily="18" charset="0"/>
                <a:cs typeface="Arial" panose="020B0604020202020204" pitchFamily="34" charset="0"/>
              </a:rPr>
              <a:t>(</a:t>
            </a:r>
            <a:r>
              <a:rPr lang="en-AU" sz="1200" dirty="0" smtClean="0">
                <a:ea typeface="Calibri" panose="020F0502020204030204" pitchFamily="34" charset="0"/>
                <a:cs typeface="Times New Roman" panose="02020603050405020304" pitchFamily="18" charset="0"/>
              </a:rPr>
              <a:t>PPSR).</a:t>
            </a:r>
          </a:p>
          <a:p>
            <a:pPr marL="171450" indent="-171450">
              <a:lnSpc>
                <a:spcPct val="112000"/>
              </a:lnSpc>
              <a:buFont typeface="Arial" panose="020B0604020202020204" pitchFamily="34" charset="0"/>
              <a:buChar char="•"/>
            </a:pPr>
            <a:r>
              <a:rPr lang="en-AU" sz="1200" dirty="0" smtClean="0">
                <a:ea typeface="Calibri" panose="020F0502020204030204" pitchFamily="34" charset="0"/>
                <a:cs typeface="Arial" panose="020B0604020202020204" pitchFamily="34" charset="0"/>
              </a:rPr>
              <a:t>This register represents an important opportunity for small business to secure assets from insolvent clients and to assist fund raising by using assets as security.</a:t>
            </a:r>
          </a:p>
          <a:p>
            <a:pPr marL="171450" lvl="0" indent="-171450">
              <a:lnSpc>
                <a:spcPct val="112000"/>
              </a:lnSpc>
              <a:buFont typeface="Arial" panose="020B0604020202020204" pitchFamily="34" charset="0"/>
              <a:buChar char="•"/>
            </a:pPr>
            <a:r>
              <a:rPr lang="en-AU" sz="1200" dirty="0" smtClean="0">
                <a:ea typeface="Calibri" panose="020F0502020204030204" pitchFamily="34" charset="0"/>
                <a:cs typeface="Arial" panose="020B0604020202020204" pitchFamily="34" charset="0"/>
              </a:rPr>
              <a:t>Currently, </a:t>
            </a:r>
            <a:r>
              <a:rPr lang="en-AU" sz="1200" dirty="0">
                <a:ea typeface="Calibri" panose="020F0502020204030204" pitchFamily="34" charset="0"/>
                <a:cs typeface="Arial" panose="020B0604020202020204" pitchFamily="34" charset="0"/>
              </a:rPr>
              <a:t>the benefits and risks of the register are not well known to </a:t>
            </a:r>
            <a:r>
              <a:rPr lang="en-AU" sz="1200" dirty="0" smtClean="0">
                <a:ea typeface="Calibri" panose="020F0502020204030204" pitchFamily="34" charset="0"/>
                <a:cs typeface="Arial" panose="020B0604020202020204" pitchFamily="34" charset="0"/>
              </a:rPr>
              <a:t>SMEs.</a:t>
            </a:r>
            <a:endParaRPr lang="en-AU" sz="1200" dirty="0">
              <a:ea typeface="Calibri" panose="020F0502020204030204" pitchFamily="34" charset="0"/>
              <a:cs typeface="Arial" panose="020B0604020202020204" pitchFamily="34" charset="0"/>
            </a:endParaRPr>
          </a:p>
          <a:p>
            <a:pPr marL="171450" lvl="0" indent="-171450">
              <a:lnSpc>
                <a:spcPct val="112000"/>
              </a:lnSpc>
              <a:buFont typeface="Arial" panose="020B0604020202020204" pitchFamily="34" charset="0"/>
              <a:buChar char="•"/>
            </a:pPr>
            <a:r>
              <a:rPr lang="en-AU" sz="1200" dirty="0">
                <a:ea typeface="Calibri" panose="020F0502020204030204" pitchFamily="34" charset="0"/>
                <a:cs typeface="Arial" panose="020B0604020202020204" pitchFamily="34" charset="0"/>
              </a:rPr>
              <a:t>When the register is used it requires a level of knowledge and accuracy that makes many registrations invalid.</a:t>
            </a:r>
          </a:p>
          <a:p>
            <a:pPr marL="171450" lvl="0" indent="-171450">
              <a:lnSpc>
                <a:spcPct val="112000"/>
              </a:lnSpc>
              <a:buFont typeface="Arial" panose="020B0604020202020204" pitchFamily="34" charset="0"/>
              <a:buChar char="•"/>
            </a:pPr>
            <a:r>
              <a:rPr lang="en-AU" sz="1200" dirty="0" smtClean="0">
                <a:ea typeface="Calibri" panose="020F0502020204030204" pitchFamily="34" charset="0"/>
                <a:cs typeface="Arial" panose="020B0604020202020204" pitchFamily="34" charset="0"/>
              </a:rPr>
              <a:t>We </a:t>
            </a:r>
            <a:r>
              <a:rPr lang="en-AU" sz="1200" dirty="0">
                <a:ea typeface="Calibri" panose="020F0502020204030204" pitchFamily="34" charset="0"/>
                <a:cs typeface="Arial" panose="020B0604020202020204" pitchFamily="34" charset="0"/>
              </a:rPr>
              <a:t>are facilitating conversations with industry and government to simplify </a:t>
            </a:r>
            <a:r>
              <a:rPr lang="en-AU" sz="1200" dirty="0" smtClean="0">
                <a:ea typeface="Calibri" panose="020F0502020204030204" pitchFamily="34" charset="0"/>
                <a:cs typeface="Arial" panose="020B0604020202020204" pitchFamily="34" charset="0"/>
              </a:rPr>
              <a:t>using </a:t>
            </a:r>
            <a:r>
              <a:rPr lang="en-AU" sz="1200" dirty="0">
                <a:ea typeface="Calibri" panose="020F0502020204030204" pitchFamily="34" charset="0"/>
                <a:cs typeface="Arial" panose="020B0604020202020204" pitchFamily="34" charset="0"/>
              </a:rPr>
              <a:t>the register. </a:t>
            </a:r>
          </a:p>
        </p:txBody>
      </p:sp>
      <p:sp>
        <p:nvSpPr>
          <p:cNvPr id="27" name="Rectangle 26"/>
          <p:cNvSpPr/>
          <p:nvPr/>
        </p:nvSpPr>
        <p:spPr>
          <a:xfrm>
            <a:off x="7411677" y="2513748"/>
            <a:ext cx="1200970" cy="246221"/>
          </a:xfrm>
          <a:prstGeom prst="rect">
            <a:avLst/>
          </a:prstGeom>
        </p:spPr>
        <p:txBody>
          <a:bodyPr wrap="none">
            <a:spAutoFit/>
          </a:bodyPr>
          <a:lstStyle/>
          <a:p>
            <a:r>
              <a:rPr lang="en-AU" sz="1000" dirty="0" smtClean="0">
                <a:hlinkClick r:id="rId5"/>
              </a:rPr>
              <a:t>www.ppsr.com.au</a:t>
            </a:r>
            <a:endParaRPr lang="en-AU" sz="1000" dirty="0"/>
          </a:p>
        </p:txBody>
      </p:sp>
      <p:sp>
        <p:nvSpPr>
          <p:cNvPr id="28" name="Rounded Rectangle 41"/>
          <p:cNvSpPr/>
          <p:nvPr/>
        </p:nvSpPr>
        <p:spPr>
          <a:xfrm>
            <a:off x="251520" y="4797152"/>
            <a:ext cx="8640961" cy="1872208"/>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193264"/>
              </a:solidFill>
            </a:endParaRPr>
          </a:p>
        </p:txBody>
      </p:sp>
      <p:sp>
        <p:nvSpPr>
          <p:cNvPr id="29" name="Rectangle 28"/>
          <p:cNvSpPr/>
          <p:nvPr/>
        </p:nvSpPr>
        <p:spPr>
          <a:xfrm>
            <a:off x="313820" y="4797152"/>
            <a:ext cx="3062198" cy="369332"/>
          </a:xfrm>
          <a:prstGeom prst="rect">
            <a:avLst/>
          </a:prstGeom>
        </p:spPr>
        <p:txBody>
          <a:bodyPr wrap="square">
            <a:spAutoFit/>
          </a:bodyPr>
          <a:lstStyle/>
          <a:p>
            <a:pPr>
              <a:spcBef>
                <a:spcPts val="1200"/>
              </a:spcBef>
              <a:spcAft>
                <a:spcPts val="600"/>
              </a:spcAft>
            </a:pPr>
            <a:r>
              <a:rPr lang="en-AU" b="1" dirty="0">
                <a:solidFill>
                  <a:schemeClr val="bg1"/>
                </a:solidFill>
                <a:ea typeface="Times New Roman" panose="02020603050405020304" pitchFamily="18" charset="0"/>
                <a:cs typeface="Times New Roman" panose="02020603050405020304" pitchFamily="18" charset="0"/>
              </a:rPr>
              <a:t>Deemed</a:t>
            </a:r>
            <a:r>
              <a:rPr lang="en-AU" b="1" dirty="0">
                <a:solidFill>
                  <a:schemeClr val="bg1"/>
                </a:solidFill>
                <a:ea typeface="Calibri" panose="020F0502020204030204" pitchFamily="34" charset="0"/>
                <a:cs typeface="Calibri" panose="020F0502020204030204" pitchFamily="34" charset="0"/>
              </a:rPr>
              <a:t> </a:t>
            </a:r>
            <a:r>
              <a:rPr lang="en-AU" b="1" dirty="0">
                <a:solidFill>
                  <a:schemeClr val="bg1"/>
                </a:solidFill>
                <a:ea typeface="Times New Roman" panose="02020603050405020304" pitchFamily="18" charset="0"/>
                <a:cs typeface="Times New Roman" panose="02020603050405020304" pitchFamily="18" charset="0"/>
              </a:rPr>
              <a:t>statutory </a:t>
            </a:r>
            <a:r>
              <a:rPr lang="en-AU" b="1" dirty="0" smtClean="0">
                <a:solidFill>
                  <a:schemeClr val="bg1"/>
                </a:solidFill>
                <a:ea typeface="Times New Roman" panose="02020603050405020304" pitchFamily="18" charset="0"/>
                <a:cs typeface="Times New Roman" panose="02020603050405020304" pitchFamily="18" charset="0"/>
              </a:rPr>
              <a:t>trusts </a:t>
            </a:r>
            <a:endParaRPr lang="en-AU" b="1" dirty="0">
              <a:solidFill>
                <a:schemeClr val="bg1"/>
              </a:solidFill>
              <a:ea typeface="Times New Roman" panose="02020603050405020304" pitchFamily="18" charset="0"/>
              <a:cs typeface="Times New Roman" panose="02020603050405020304" pitchFamily="18" charset="0"/>
            </a:endParaRPr>
          </a:p>
        </p:txBody>
      </p:sp>
      <p:sp>
        <p:nvSpPr>
          <p:cNvPr id="30" name="Rectangle 29"/>
          <p:cNvSpPr/>
          <p:nvPr/>
        </p:nvSpPr>
        <p:spPr>
          <a:xfrm>
            <a:off x="251520" y="5157192"/>
            <a:ext cx="8627183" cy="1540293"/>
          </a:xfrm>
          <a:prstGeom prst="rect">
            <a:avLst/>
          </a:prstGeom>
        </p:spPr>
        <p:txBody>
          <a:bodyPr wrap="square">
            <a:spAutoFit/>
          </a:bodyPr>
          <a:lstStyle/>
          <a:p>
            <a:pPr>
              <a:lnSpc>
                <a:spcPct val="112000"/>
              </a:lnSpc>
            </a:pPr>
            <a:r>
              <a:rPr lang="en-AU" sz="1200" dirty="0" smtClean="0">
                <a:solidFill>
                  <a:schemeClr val="bg1"/>
                </a:solidFill>
              </a:rPr>
              <a:t>To ensure subcontractors in the construction industry are paid, we </a:t>
            </a:r>
            <a:r>
              <a:rPr lang="en-AU" sz="1200" dirty="0">
                <a:solidFill>
                  <a:schemeClr val="bg1"/>
                </a:solidFill>
              </a:rPr>
              <a:t>analysed the costs and </a:t>
            </a:r>
            <a:r>
              <a:rPr lang="en-AU" sz="1200" dirty="0" smtClean="0">
                <a:solidFill>
                  <a:schemeClr val="bg1"/>
                </a:solidFill>
              </a:rPr>
              <a:t>benefits of </a:t>
            </a:r>
            <a:r>
              <a:rPr lang="en-AU" sz="1200" dirty="0">
                <a:solidFill>
                  <a:schemeClr val="bg1"/>
                </a:solidFill>
              </a:rPr>
              <a:t>implementing cascading deemed statutory trusts in the construction </a:t>
            </a:r>
            <a:r>
              <a:rPr lang="en-AU" sz="1200" dirty="0" smtClean="0">
                <a:solidFill>
                  <a:schemeClr val="bg1"/>
                </a:solidFill>
              </a:rPr>
              <a:t>industry, </a:t>
            </a:r>
            <a:r>
              <a:rPr lang="en-AU" sz="1200" dirty="0">
                <a:solidFill>
                  <a:schemeClr val="bg1"/>
                </a:solidFill>
              </a:rPr>
              <a:t>and on balance support their implementation. The benefits include:</a:t>
            </a:r>
          </a:p>
          <a:p>
            <a:pPr marL="171450" lvl="0" indent="-171450">
              <a:lnSpc>
                <a:spcPct val="112000"/>
              </a:lnSpc>
              <a:buFont typeface="Arial" panose="020B0604020202020204" pitchFamily="34" charset="0"/>
              <a:buChar char="•"/>
            </a:pPr>
            <a:r>
              <a:rPr lang="en-AU" sz="1200" dirty="0">
                <a:solidFill>
                  <a:schemeClr val="bg1"/>
                </a:solidFill>
              </a:rPr>
              <a:t>Confidence of a reliable and sustained cash flow as payments due are quarantined in the trust fund.</a:t>
            </a:r>
          </a:p>
          <a:p>
            <a:pPr marL="171450" lvl="0" indent="-171450">
              <a:lnSpc>
                <a:spcPct val="112000"/>
              </a:lnSpc>
              <a:buFont typeface="Arial" panose="020B0604020202020204" pitchFamily="34" charset="0"/>
              <a:buChar char="•"/>
            </a:pPr>
            <a:r>
              <a:rPr lang="en-AU" sz="1200" dirty="0">
                <a:solidFill>
                  <a:schemeClr val="bg1"/>
                </a:solidFill>
              </a:rPr>
              <a:t>An incentive for speedy payment by the contractor higher up the chain. They only draw their profit from the trust when payments due to subcontractors are made. </a:t>
            </a:r>
          </a:p>
          <a:p>
            <a:pPr marL="171450" lvl="0" indent="-171450">
              <a:lnSpc>
                <a:spcPct val="112000"/>
              </a:lnSpc>
              <a:buFont typeface="Arial" panose="020B0604020202020204" pitchFamily="34" charset="0"/>
              <a:buChar char="•"/>
            </a:pPr>
            <a:r>
              <a:rPr lang="en-AU" sz="1200" dirty="0">
                <a:solidFill>
                  <a:schemeClr val="bg1"/>
                </a:solidFill>
              </a:rPr>
              <a:t>Bookkeeping practices required to keep a trust which will assist small businesses to properly understand their financial situation, thus </a:t>
            </a:r>
            <a:r>
              <a:rPr lang="en-AU" sz="1200" dirty="0" smtClean="0">
                <a:solidFill>
                  <a:schemeClr val="bg1"/>
                </a:solidFill>
              </a:rPr>
              <a:t>addressing </a:t>
            </a:r>
            <a:r>
              <a:rPr lang="en-AU" sz="1200" dirty="0">
                <a:solidFill>
                  <a:schemeClr val="bg1"/>
                </a:solidFill>
              </a:rPr>
              <a:t>key causes of insolvency in the industry.</a:t>
            </a:r>
          </a:p>
        </p:txBody>
      </p:sp>
    </p:spTree>
    <p:extLst>
      <p:ext uri="{BB962C8B-B14F-4D97-AF65-F5344CB8AC3E}">
        <p14:creationId xmlns:p14="http://schemas.microsoft.com/office/powerpoint/2010/main" val="237685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40"/>
          <p:cNvSpPr/>
          <p:nvPr/>
        </p:nvSpPr>
        <p:spPr>
          <a:xfrm>
            <a:off x="251519" y="704944"/>
            <a:ext cx="5616625" cy="3596477"/>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193264"/>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a:t>
            </a:r>
            <a:r>
              <a:rPr lang="en-AU" sz="2600" b="1" dirty="0">
                <a:solidFill>
                  <a:srgbClr val="193264"/>
                </a:solidFill>
              </a:rPr>
              <a:t>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r>
              <a:rPr lang="en-AU" sz="700" dirty="0" smtClean="0">
                <a:solidFill>
                  <a:srgbClr val="193264"/>
                </a:solidFill>
              </a:rPr>
              <a:t>6</a:t>
            </a:r>
            <a:endParaRPr lang="en-AU" sz="1050" dirty="0">
              <a:solidFill>
                <a:srgbClr val="193264"/>
              </a:solidFill>
            </a:endParaRPr>
          </a:p>
        </p:txBody>
      </p:sp>
      <p:sp>
        <p:nvSpPr>
          <p:cNvPr id="9" name="Rectangle 8"/>
          <p:cNvSpPr/>
          <p:nvPr/>
        </p:nvSpPr>
        <p:spPr>
          <a:xfrm>
            <a:off x="395536" y="764704"/>
            <a:ext cx="1992853" cy="369332"/>
          </a:xfrm>
          <a:prstGeom prst="rect">
            <a:avLst/>
          </a:prstGeom>
        </p:spPr>
        <p:txBody>
          <a:bodyPr wrap="none">
            <a:spAutoFit/>
          </a:bodyPr>
          <a:lstStyle/>
          <a:p>
            <a:pPr>
              <a:spcAft>
                <a:spcPts val="0"/>
              </a:spcAft>
            </a:pPr>
            <a:r>
              <a:rPr lang="en-AU" b="1" dirty="0" smtClean="0">
                <a:solidFill>
                  <a:srgbClr val="AACD72"/>
                </a:solidFill>
                <a:ea typeface="Calibri" panose="020F0502020204030204" pitchFamily="34" charset="0"/>
              </a:rPr>
              <a:t>Digital economy</a:t>
            </a:r>
            <a:endParaRPr lang="en-AU" sz="1600" dirty="0">
              <a:solidFill>
                <a:srgbClr val="AACD72"/>
              </a:solidFill>
              <a:effectLst/>
              <a:ea typeface="Calibri" panose="020F0502020204030204" pitchFamily="34" charset="0"/>
            </a:endParaRPr>
          </a:p>
        </p:txBody>
      </p:sp>
      <p:sp>
        <p:nvSpPr>
          <p:cNvPr id="14" name="Rectangle 13"/>
          <p:cNvSpPr/>
          <p:nvPr/>
        </p:nvSpPr>
        <p:spPr>
          <a:xfrm>
            <a:off x="251518" y="1100533"/>
            <a:ext cx="5544615" cy="3176832"/>
          </a:xfrm>
          <a:prstGeom prst="rect">
            <a:avLst/>
          </a:prstGeom>
        </p:spPr>
        <p:txBody>
          <a:bodyPr wrap="square">
            <a:spAutoFit/>
          </a:bodyPr>
          <a:lstStyle/>
          <a:p>
            <a:pPr marL="171450" indent="-171450">
              <a:lnSpc>
                <a:spcPct val="112000"/>
              </a:lnSpc>
              <a:spcBef>
                <a:spcPts val="200"/>
              </a:spcBef>
              <a:spcAft>
                <a:spcPts val="200"/>
              </a:spcAft>
              <a:buFont typeface="Arial" panose="020B0604020202020204" pitchFamily="34" charset="0"/>
              <a:buChar char="•"/>
            </a:pPr>
            <a:r>
              <a:rPr lang="en-AU" sz="1200" dirty="0">
                <a:ea typeface="Calibri" panose="020F0502020204030204" pitchFamily="34" charset="0"/>
              </a:rPr>
              <a:t>ASBFEO continues to promote the benefits of the digital economy to SMEs. </a:t>
            </a:r>
            <a:r>
              <a:rPr lang="en-AU" sz="1200" dirty="0" smtClean="0">
                <a:ea typeface="Calibri" panose="020F0502020204030204" pitchFamily="34" charset="0"/>
              </a:rPr>
              <a:t>In particular, we continue </a:t>
            </a:r>
            <a:r>
              <a:rPr lang="en-AU" sz="1200" dirty="0">
                <a:ea typeface="Calibri" panose="020F0502020204030204" pitchFamily="34" charset="0"/>
              </a:rPr>
              <a:t>to work with small business industry associations to </a:t>
            </a:r>
            <a:r>
              <a:rPr lang="en-AU" sz="1200" dirty="0" smtClean="0">
                <a:ea typeface="Calibri" panose="020F0502020204030204" pitchFamily="34" charset="0"/>
              </a:rPr>
              <a:t>seek and promote </a:t>
            </a:r>
            <a:r>
              <a:rPr lang="en-AU" sz="1200" dirty="0">
                <a:ea typeface="Calibri" panose="020F0502020204030204" pitchFamily="34" charset="0"/>
              </a:rPr>
              <a:t>the benefits of </a:t>
            </a:r>
            <a:r>
              <a:rPr lang="en-AU" sz="1200" dirty="0" smtClean="0">
                <a:ea typeface="Calibri" panose="020F0502020204030204" pitchFamily="34" charset="0"/>
              </a:rPr>
              <a:t>digitisation and the NBN.</a:t>
            </a:r>
          </a:p>
          <a:p>
            <a:pPr marL="171450" lvl="0" indent="-171450">
              <a:lnSpc>
                <a:spcPct val="112000"/>
              </a:lnSpc>
              <a:spcBef>
                <a:spcPts val="200"/>
              </a:spcBef>
              <a:spcAft>
                <a:spcPts val="200"/>
              </a:spcAft>
              <a:buFont typeface="Arial" panose="020B0604020202020204" pitchFamily="34" charset="0"/>
              <a:buChar char="•"/>
            </a:pPr>
            <a:r>
              <a:rPr lang="en-AU" sz="1200" dirty="0"/>
              <a:t>As a member of the Business Digital Council, ASBFEO continues to advocate the benefits of e-invoicing, which includes saving time and money to enhance business growth.</a:t>
            </a:r>
          </a:p>
          <a:p>
            <a:pPr marL="171450" indent="-171450">
              <a:lnSpc>
                <a:spcPct val="112000"/>
              </a:lnSpc>
              <a:spcBef>
                <a:spcPts val="200"/>
              </a:spcBef>
              <a:spcAft>
                <a:spcPts val="200"/>
              </a:spcAft>
              <a:buFont typeface="Arial" panose="020B0604020202020204" pitchFamily="34" charset="0"/>
              <a:buChar char="•"/>
            </a:pPr>
            <a:r>
              <a:rPr lang="en-AU" sz="1200" dirty="0" smtClean="0">
                <a:ea typeface="Calibri" panose="020F0502020204030204" pitchFamily="34" charset="0"/>
              </a:rPr>
              <a:t>A </a:t>
            </a:r>
            <a:r>
              <a:rPr lang="en-AU" sz="1200" dirty="0">
                <a:ea typeface="Calibri" panose="020F0502020204030204" pitchFamily="34" charset="0"/>
              </a:rPr>
              <a:t>number of industry reports </a:t>
            </a:r>
            <a:r>
              <a:rPr lang="en-AU" sz="1200" dirty="0" smtClean="0">
                <a:ea typeface="Calibri" panose="020F0502020204030204" pitchFamily="34" charset="0"/>
              </a:rPr>
              <a:t>also add </a:t>
            </a:r>
            <a:r>
              <a:rPr lang="en-AU" sz="1200" dirty="0">
                <a:ea typeface="Calibri" panose="020F0502020204030204" pitchFamily="34" charset="0"/>
              </a:rPr>
              <a:t>weight to the </a:t>
            </a:r>
            <a:r>
              <a:rPr lang="en-AU" sz="1200" dirty="0" smtClean="0">
                <a:ea typeface="Calibri" panose="020F0502020204030204" pitchFamily="34" charset="0"/>
              </a:rPr>
              <a:t>advantages </a:t>
            </a:r>
            <a:r>
              <a:rPr lang="en-AU" sz="1200" dirty="0">
                <a:ea typeface="Calibri" panose="020F0502020204030204" pitchFamily="34" charset="0"/>
              </a:rPr>
              <a:t>of digital take-up. These include the Xero Small Business Insights Report and the 2018 Telstra SB Intelligence report. </a:t>
            </a:r>
            <a:endParaRPr lang="en-AU" sz="1200" dirty="0" smtClean="0">
              <a:ea typeface="Calibri" panose="020F0502020204030204" pitchFamily="34" charset="0"/>
            </a:endParaRPr>
          </a:p>
          <a:p>
            <a:pPr marL="171450" indent="-171450">
              <a:lnSpc>
                <a:spcPct val="112000"/>
              </a:lnSpc>
              <a:spcBef>
                <a:spcPts val="200"/>
              </a:spcBef>
              <a:spcAft>
                <a:spcPts val="200"/>
              </a:spcAft>
              <a:buFont typeface="Arial" panose="020B0604020202020204" pitchFamily="34" charset="0"/>
              <a:buChar char="•"/>
            </a:pPr>
            <a:r>
              <a:rPr lang="en-AU" sz="1200" dirty="0" err="1" smtClean="0">
                <a:ea typeface="Calibri" panose="020F0502020204030204" pitchFamily="34" charset="0"/>
              </a:rPr>
              <a:t>Xero</a:t>
            </a:r>
            <a:r>
              <a:rPr lang="en-AU" sz="1200" dirty="0" smtClean="0">
                <a:ea typeface="Calibri" panose="020F0502020204030204" pitchFamily="34" charset="0"/>
              </a:rPr>
              <a:t> </a:t>
            </a:r>
            <a:r>
              <a:rPr lang="en-AU" sz="1200" dirty="0">
                <a:ea typeface="Calibri" panose="020F0502020204030204" pitchFamily="34" charset="0"/>
              </a:rPr>
              <a:t>found that in mature NBN areas there is </a:t>
            </a:r>
            <a:r>
              <a:rPr lang="en-AU" sz="1200" dirty="0" smtClean="0">
                <a:ea typeface="Calibri" panose="020F0502020204030204" pitchFamily="34" charset="0"/>
              </a:rPr>
              <a:t>more positive </a:t>
            </a:r>
            <a:r>
              <a:rPr lang="en-AU" sz="1200" dirty="0">
                <a:ea typeface="Calibri" panose="020F0502020204030204" pitchFamily="34" charset="0"/>
              </a:rPr>
              <a:t>growth </a:t>
            </a:r>
            <a:r>
              <a:rPr lang="en-AU" sz="1200" dirty="0" smtClean="0">
                <a:ea typeface="Calibri" panose="020F0502020204030204" pitchFamily="34" charset="0"/>
              </a:rPr>
              <a:t>for SMEs than in less </a:t>
            </a:r>
            <a:r>
              <a:rPr lang="en-AU" sz="1200" dirty="0">
                <a:ea typeface="Calibri" panose="020F0502020204030204" pitchFamily="34" charset="0"/>
              </a:rPr>
              <a:t>mature NBN </a:t>
            </a:r>
            <a:r>
              <a:rPr lang="en-AU" sz="1200" dirty="0" smtClean="0">
                <a:ea typeface="Calibri" panose="020F0502020204030204" pitchFamily="34" charset="0"/>
              </a:rPr>
              <a:t>areas, </a:t>
            </a:r>
            <a:r>
              <a:rPr lang="en-AU" sz="1200" dirty="0">
                <a:ea typeface="Calibri" panose="020F0502020204030204" pitchFamily="34" charset="0"/>
              </a:rPr>
              <a:t>or non-NBN </a:t>
            </a:r>
            <a:r>
              <a:rPr lang="en-AU" sz="1200" dirty="0" smtClean="0">
                <a:ea typeface="Calibri" panose="020F0502020204030204" pitchFamily="34" charset="0"/>
              </a:rPr>
              <a:t>areas. Also, small businesses that use accounting software and business apps are more likely to grow.  </a:t>
            </a:r>
          </a:p>
          <a:p>
            <a:pPr marL="171450" indent="-171450">
              <a:lnSpc>
                <a:spcPct val="112000"/>
              </a:lnSpc>
              <a:spcBef>
                <a:spcPts val="200"/>
              </a:spcBef>
              <a:spcAft>
                <a:spcPts val="200"/>
              </a:spcAft>
              <a:buFont typeface="Arial" panose="020B0604020202020204" pitchFamily="34" charset="0"/>
              <a:buChar char="•"/>
            </a:pPr>
            <a:r>
              <a:rPr lang="en-AU" sz="1200" dirty="0" smtClean="0">
                <a:ea typeface="Calibri" panose="020F0502020204030204" pitchFamily="34" charset="0"/>
              </a:rPr>
              <a:t>Telstra </a:t>
            </a:r>
            <a:r>
              <a:rPr lang="en-AU" sz="1200" dirty="0">
                <a:ea typeface="Calibri" panose="020F0502020204030204" pitchFamily="34" charset="0"/>
              </a:rPr>
              <a:t>found </a:t>
            </a:r>
            <a:r>
              <a:rPr lang="en-AU" sz="1200" dirty="0" smtClean="0">
                <a:ea typeface="Calibri" panose="020F0502020204030204" pitchFamily="34" charset="0"/>
              </a:rPr>
              <a:t>62</a:t>
            </a:r>
            <a:r>
              <a:rPr lang="en-AU" sz="1200" dirty="0">
                <a:ea typeface="Calibri" panose="020F0502020204030204" pitchFamily="34" charset="0"/>
              </a:rPr>
              <a:t>% of customers </a:t>
            </a:r>
            <a:r>
              <a:rPr lang="en-AU" sz="1200" dirty="0" smtClean="0">
                <a:ea typeface="Calibri" panose="020F0502020204030204" pitchFamily="34" charset="0"/>
              </a:rPr>
              <a:t>will not </a:t>
            </a:r>
            <a:r>
              <a:rPr lang="en-AU" sz="1200" dirty="0">
                <a:ea typeface="Calibri" panose="020F0502020204030204" pitchFamily="34" charset="0"/>
              </a:rPr>
              <a:t>consider a small business if they cannot find it </a:t>
            </a:r>
            <a:r>
              <a:rPr lang="en-AU" sz="1200" dirty="0" smtClean="0">
                <a:ea typeface="Calibri" panose="020F0502020204030204" pitchFamily="34" charset="0"/>
              </a:rPr>
              <a:t>online and </a:t>
            </a:r>
            <a:r>
              <a:rPr lang="en-AU" sz="1200" dirty="0">
                <a:ea typeface="Calibri" panose="020F0502020204030204" pitchFamily="34" charset="0"/>
              </a:rPr>
              <a:t>50% of businesses </a:t>
            </a:r>
            <a:r>
              <a:rPr lang="en-AU" sz="1200" dirty="0" smtClean="0">
                <a:ea typeface="Calibri" panose="020F0502020204030204" pitchFamily="34" charset="0"/>
              </a:rPr>
              <a:t>do not </a:t>
            </a:r>
            <a:r>
              <a:rPr lang="en-AU" sz="1200" dirty="0">
                <a:ea typeface="Calibri" panose="020F0502020204030204" pitchFamily="34" charset="0"/>
              </a:rPr>
              <a:t>have a </a:t>
            </a:r>
            <a:r>
              <a:rPr lang="en-AU" sz="1200" dirty="0" smtClean="0">
                <a:ea typeface="Calibri" panose="020F0502020204030204" pitchFamily="34" charset="0"/>
              </a:rPr>
              <a:t>website. </a:t>
            </a:r>
            <a:endParaRPr lang="en-AU" sz="1200" dirty="0">
              <a:ea typeface="Calibri" panose="020F0502020204030204" pitchFamily="34" charset="0"/>
            </a:endParaRPr>
          </a:p>
        </p:txBody>
      </p:sp>
      <p:sp>
        <p:nvSpPr>
          <p:cNvPr id="16" name="Rounded Rectangle 15"/>
          <p:cNvSpPr/>
          <p:nvPr/>
        </p:nvSpPr>
        <p:spPr>
          <a:xfrm>
            <a:off x="5940152" y="778616"/>
            <a:ext cx="3002210" cy="5962752"/>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AU" b="1" dirty="0">
              <a:solidFill>
                <a:schemeClr val="bg1"/>
              </a:solidFill>
            </a:endParaRPr>
          </a:p>
        </p:txBody>
      </p:sp>
      <p:sp>
        <p:nvSpPr>
          <p:cNvPr id="18" name="Rounded Rectangle 41"/>
          <p:cNvSpPr/>
          <p:nvPr/>
        </p:nvSpPr>
        <p:spPr>
          <a:xfrm>
            <a:off x="251519" y="4391167"/>
            <a:ext cx="5616625" cy="2350201"/>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193264"/>
              </a:solidFill>
            </a:endParaRPr>
          </a:p>
        </p:txBody>
      </p:sp>
      <p:sp>
        <p:nvSpPr>
          <p:cNvPr id="19" name="Rectangle 18"/>
          <p:cNvSpPr/>
          <p:nvPr/>
        </p:nvSpPr>
        <p:spPr>
          <a:xfrm>
            <a:off x="6012160" y="876734"/>
            <a:ext cx="2736304" cy="646331"/>
          </a:xfrm>
          <a:prstGeom prst="rect">
            <a:avLst/>
          </a:prstGeom>
        </p:spPr>
        <p:txBody>
          <a:bodyPr wrap="square">
            <a:spAutoFit/>
          </a:bodyPr>
          <a:lstStyle/>
          <a:p>
            <a:pPr>
              <a:spcBef>
                <a:spcPts val="1200"/>
              </a:spcBef>
              <a:spcAft>
                <a:spcPts val="600"/>
              </a:spcAft>
            </a:pPr>
            <a:r>
              <a:rPr lang="en-AU" b="1" dirty="0" smtClean="0">
                <a:solidFill>
                  <a:schemeClr val="bg1"/>
                </a:solidFill>
                <a:ea typeface="Times New Roman" panose="02020603050405020304" pitchFamily="18" charset="0"/>
                <a:cs typeface="Times New Roman" panose="02020603050405020304" pitchFamily="18" charset="0"/>
              </a:rPr>
              <a:t>Access to Justice inquiry survey</a:t>
            </a:r>
            <a:endParaRPr lang="en-AU" b="1" dirty="0">
              <a:solidFill>
                <a:schemeClr val="bg1"/>
              </a:solidFill>
              <a:ea typeface="Times New Roman" panose="02020603050405020304" pitchFamily="18" charset="0"/>
              <a:cs typeface="Times New Roman" panose="02020603050405020304" pitchFamily="18" charset="0"/>
            </a:endParaRPr>
          </a:p>
        </p:txBody>
      </p:sp>
      <p:sp>
        <p:nvSpPr>
          <p:cNvPr id="21" name="Rectangle 20"/>
          <p:cNvSpPr/>
          <p:nvPr/>
        </p:nvSpPr>
        <p:spPr>
          <a:xfrm>
            <a:off x="5947527" y="1484784"/>
            <a:ext cx="2944953" cy="3815660"/>
          </a:xfrm>
          <a:prstGeom prst="rect">
            <a:avLst/>
          </a:prstGeom>
        </p:spPr>
        <p:txBody>
          <a:bodyPr wrap="square">
            <a:spAutoFit/>
          </a:bodyPr>
          <a:lstStyle/>
          <a:p>
            <a:pPr>
              <a:lnSpc>
                <a:spcPct val="112000"/>
              </a:lnSpc>
            </a:pPr>
            <a:r>
              <a:rPr lang="en-AU" sz="1200" dirty="0" smtClean="0">
                <a:solidFill>
                  <a:schemeClr val="bg1"/>
                </a:solidFill>
              </a:rPr>
              <a:t>Of the 1600 Australian businesses surveyed:</a:t>
            </a:r>
          </a:p>
          <a:p>
            <a:pPr marL="171450" indent="-171450">
              <a:lnSpc>
                <a:spcPct val="112000"/>
              </a:lnSpc>
              <a:buFont typeface="Arial" panose="020B0604020202020204" pitchFamily="34" charset="0"/>
              <a:buChar char="•"/>
            </a:pPr>
            <a:r>
              <a:rPr lang="en-AU" sz="1200" dirty="0" smtClean="0">
                <a:solidFill>
                  <a:schemeClr val="bg1"/>
                </a:solidFill>
              </a:rPr>
              <a:t>22% experienced a dispute in the last five years and sought external help</a:t>
            </a:r>
          </a:p>
          <a:p>
            <a:pPr marL="171450" indent="-171450">
              <a:lnSpc>
                <a:spcPct val="112000"/>
              </a:lnSpc>
              <a:buFont typeface="Arial" panose="020B0604020202020204" pitchFamily="34" charset="0"/>
              <a:buChar char="•"/>
            </a:pPr>
            <a:r>
              <a:rPr lang="en-AU" sz="1200" dirty="0" smtClean="0">
                <a:solidFill>
                  <a:schemeClr val="bg1"/>
                </a:solidFill>
              </a:rPr>
              <a:t>biggest cause of dispute was payments (44%) – full amount not paid (26%), not paid on time (18%)</a:t>
            </a:r>
          </a:p>
          <a:p>
            <a:pPr marL="171450" indent="-171450">
              <a:lnSpc>
                <a:spcPct val="112000"/>
              </a:lnSpc>
              <a:buFont typeface="Arial" panose="020B0604020202020204" pitchFamily="34" charset="0"/>
              <a:buChar char="•"/>
            </a:pPr>
            <a:r>
              <a:rPr lang="en-AU" sz="1200" dirty="0" smtClean="0">
                <a:solidFill>
                  <a:schemeClr val="bg1"/>
                </a:solidFill>
              </a:rPr>
              <a:t>66% first sought help from a lawyer or legal service</a:t>
            </a:r>
          </a:p>
          <a:p>
            <a:pPr marL="171450" indent="-171450">
              <a:lnSpc>
                <a:spcPct val="112000"/>
              </a:lnSpc>
              <a:buFont typeface="Arial" panose="020B0604020202020204" pitchFamily="34" charset="0"/>
              <a:buChar char="•"/>
            </a:pPr>
            <a:r>
              <a:rPr lang="en-AU" sz="1200" dirty="0" smtClean="0">
                <a:solidFill>
                  <a:schemeClr val="bg1"/>
                </a:solidFill>
              </a:rPr>
              <a:t>of those who commenced formal proceedings, 13</a:t>
            </a:r>
            <a:r>
              <a:rPr lang="en-AU" sz="1200" dirty="0">
                <a:solidFill>
                  <a:schemeClr val="bg1"/>
                </a:solidFill>
              </a:rPr>
              <a:t>% </a:t>
            </a:r>
            <a:r>
              <a:rPr lang="en-AU" sz="1200" dirty="0" smtClean="0">
                <a:solidFill>
                  <a:schemeClr val="bg1"/>
                </a:solidFill>
              </a:rPr>
              <a:t>abandoned the process with the majority (49%) saying costs outweighed the potential gain</a:t>
            </a:r>
          </a:p>
          <a:p>
            <a:pPr marL="171450" indent="-171450">
              <a:lnSpc>
                <a:spcPct val="112000"/>
              </a:lnSpc>
              <a:buFont typeface="Arial" panose="020B0604020202020204" pitchFamily="34" charset="0"/>
              <a:buChar char="•"/>
            </a:pPr>
            <a:r>
              <a:rPr lang="en-AU" sz="1200" dirty="0" smtClean="0">
                <a:solidFill>
                  <a:schemeClr val="bg1"/>
                </a:solidFill>
              </a:rPr>
              <a:t>$130,173 was the average cost to pursue a dispute</a:t>
            </a:r>
            <a:endParaRPr lang="en-AU" sz="1200" dirty="0">
              <a:solidFill>
                <a:schemeClr val="bg1"/>
              </a:solidFill>
            </a:endParaRPr>
          </a:p>
          <a:p>
            <a:pPr marL="171450" indent="-171450">
              <a:lnSpc>
                <a:spcPct val="112000"/>
              </a:lnSpc>
              <a:buFont typeface="Arial" panose="020B0604020202020204" pitchFamily="34" charset="0"/>
              <a:buChar char="•"/>
            </a:pPr>
            <a:r>
              <a:rPr lang="en-AU" sz="1200" dirty="0" smtClean="0">
                <a:solidFill>
                  <a:schemeClr val="bg1"/>
                </a:solidFill>
              </a:rPr>
              <a:t>younger business more likely to abandon a dispute</a:t>
            </a:r>
          </a:p>
        </p:txBody>
      </p:sp>
      <p:sp>
        <p:nvSpPr>
          <p:cNvPr id="2" name="Rectangle 1"/>
          <p:cNvSpPr/>
          <p:nvPr/>
        </p:nvSpPr>
        <p:spPr>
          <a:xfrm>
            <a:off x="342822" y="4415081"/>
            <a:ext cx="3079241" cy="369332"/>
          </a:xfrm>
          <a:prstGeom prst="rect">
            <a:avLst/>
          </a:prstGeom>
        </p:spPr>
        <p:txBody>
          <a:bodyPr wrap="none">
            <a:spAutoFit/>
          </a:bodyPr>
          <a:lstStyle/>
          <a:p>
            <a:pPr>
              <a:spcAft>
                <a:spcPts val="0"/>
              </a:spcAft>
            </a:pPr>
            <a:r>
              <a:rPr lang="en-AU" dirty="0">
                <a:solidFill>
                  <a:schemeClr val="bg1"/>
                </a:solidFill>
                <a:latin typeface="Calibri" panose="020F0502020204030204" pitchFamily="34" charset="0"/>
                <a:ea typeface="Calibri" panose="020F0502020204030204" pitchFamily="34" charset="0"/>
              </a:rPr>
              <a:t>Changing landscape in SME tax</a:t>
            </a:r>
          </a:p>
        </p:txBody>
      </p:sp>
      <p:sp>
        <p:nvSpPr>
          <p:cNvPr id="3" name="Rectangle 2"/>
          <p:cNvSpPr/>
          <p:nvPr/>
        </p:nvSpPr>
        <p:spPr>
          <a:xfrm>
            <a:off x="251519" y="4731970"/>
            <a:ext cx="5544614" cy="1937390"/>
          </a:xfrm>
          <a:prstGeom prst="rect">
            <a:avLst/>
          </a:prstGeom>
        </p:spPr>
        <p:txBody>
          <a:bodyPr wrap="square">
            <a:spAutoFit/>
          </a:bodyPr>
          <a:lstStyle/>
          <a:p>
            <a:pPr marL="171450" indent="-171450">
              <a:lnSpc>
                <a:spcPct val="112000"/>
              </a:lnSpc>
              <a:buFont typeface="Arial" panose="020B0604020202020204" pitchFamily="34" charset="0"/>
              <a:buChar char="•"/>
            </a:pPr>
            <a:r>
              <a:rPr lang="en-AU" sz="1200" dirty="0">
                <a:solidFill>
                  <a:schemeClr val="bg1"/>
                </a:solidFill>
              </a:rPr>
              <a:t>Capital gains tax concessions – we propose changes to provide access for businesses with a turnover figure of $10 million or less</a:t>
            </a:r>
          </a:p>
          <a:p>
            <a:pPr marL="171450" indent="-171450">
              <a:lnSpc>
                <a:spcPct val="112000"/>
              </a:lnSpc>
              <a:buFont typeface="Arial" panose="020B0604020202020204" pitchFamily="34" charset="0"/>
              <a:buChar char="•"/>
            </a:pPr>
            <a:r>
              <a:rPr lang="en-AU" sz="1200" dirty="0">
                <a:solidFill>
                  <a:schemeClr val="bg1"/>
                </a:solidFill>
              </a:rPr>
              <a:t>Instant asset write off – we support the extension for another year but seek the threshold to be raised to $100,000. The cost to Government can be mitigated if small business can claim up to $100k every 4–5 years.</a:t>
            </a:r>
          </a:p>
          <a:p>
            <a:pPr marL="171450" indent="-171450">
              <a:lnSpc>
                <a:spcPct val="112000"/>
              </a:lnSpc>
              <a:buFont typeface="Arial" panose="020B0604020202020204" pitchFamily="34" charset="0"/>
              <a:buChar char="•"/>
            </a:pPr>
            <a:r>
              <a:rPr lang="en-AU" sz="1200" dirty="0">
                <a:solidFill>
                  <a:schemeClr val="bg1"/>
                </a:solidFill>
              </a:rPr>
              <a:t>ATO’s annual report – we applaud the ATO pilot to offer small businesses an independent, internal review and it should be extended to all small businesses.  We support the call for a Second Commissioner to head up a separate and dedicated appeals group to ensure an independent review.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0917" y="5200636"/>
            <a:ext cx="1475522" cy="1478757"/>
          </a:xfrm>
          <a:prstGeom prst="rect">
            <a:avLst/>
          </a:prstGeom>
        </p:spPr>
      </p:pic>
      <p:sp>
        <p:nvSpPr>
          <p:cNvPr id="6" name="Rectangle 5"/>
          <p:cNvSpPr/>
          <p:nvPr/>
        </p:nvSpPr>
        <p:spPr>
          <a:xfrm>
            <a:off x="7091215" y="5466908"/>
            <a:ext cx="583814" cy="369332"/>
          </a:xfrm>
          <a:prstGeom prst="rect">
            <a:avLst/>
          </a:prstGeom>
        </p:spPr>
        <p:txBody>
          <a:bodyPr wrap="none">
            <a:spAutoFit/>
          </a:bodyPr>
          <a:lstStyle/>
          <a:p>
            <a:pPr>
              <a:spcAft>
                <a:spcPts val="0"/>
              </a:spcAft>
            </a:pPr>
            <a:r>
              <a:rPr lang="en-AU" dirty="0">
                <a:solidFill>
                  <a:schemeClr val="bg1"/>
                </a:solidFill>
                <a:latin typeface="Calibri" panose="020F0502020204030204" pitchFamily="34" charset="0"/>
                <a:ea typeface="Calibri" panose="020F0502020204030204" pitchFamily="34" charset="0"/>
                <a:cs typeface="Times New Roman" panose="02020603050405020304" pitchFamily="18" charset="0"/>
              </a:rPr>
              <a:t>22%</a:t>
            </a:r>
            <a:endParaRPr lang="en-AU" dirty="0">
              <a:solidFill>
                <a:schemeClr val="bg1"/>
              </a:solidFill>
              <a:latin typeface="Calibri" panose="020F0502020204030204" pitchFamily="34" charset="0"/>
              <a:ea typeface="Calibri" panose="020F0502020204030204" pitchFamily="34" charset="0"/>
            </a:endParaRPr>
          </a:p>
        </p:txBody>
      </p:sp>
      <p:sp>
        <p:nvSpPr>
          <p:cNvPr id="7" name="Rectangle 6"/>
          <p:cNvSpPr/>
          <p:nvPr/>
        </p:nvSpPr>
        <p:spPr>
          <a:xfrm>
            <a:off x="7775714" y="5345263"/>
            <a:ext cx="972750" cy="1126462"/>
          </a:xfrm>
          <a:prstGeom prst="rect">
            <a:avLst/>
          </a:prstGeom>
        </p:spPr>
        <p:txBody>
          <a:bodyPr wrap="square">
            <a:spAutoFit/>
          </a:bodyPr>
          <a:lstStyle/>
          <a:p>
            <a:pPr>
              <a:lnSpc>
                <a:spcPct val="112000"/>
              </a:lnSpc>
            </a:pPr>
            <a:r>
              <a:rPr lang="en-AU" sz="1000" dirty="0">
                <a:solidFill>
                  <a:schemeClr val="bg1"/>
                </a:solidFill>
              </a:rPr>
              <a:t>22% </a:t>
            </a:r>
            <a:r>
              <a:rPr lang="en-AU" sz="1000" dirty="0" smtClean="0">
                <a:solidFill>
                  <a:schemeClr val="bg1"/>
                </a:solidFill>
              </a:rPr>
              <a:t>of businesses experienced </a:t>
            </a:r>
            <a:r>
              <a:rPr lang="en-AU" sz="1000" dirty="0">
                <a:solidFill>
                  <a:schemeClr val="bg1"/>
                </a:solidFill>
              </a:rPr>
              <a:t>a dispute in the last five </a:t>
            </a:r>
            <a:r>
              <a:rPr lang="en-AU" sz="1000" dirty="0" smtClean="0">
                <a:solidFill>
                  <a:schemeClr val="bg1"/>
                </a:solidFill>
              </a:rPr>
              <a:t>years</a:t>
            </a:r>
            <a:endParaRPr lang="en-AU" sz="1000" dirty="0">
              <a:solidFill>
                <a:schemeClr val="bg1"/>
              </a:solidFill>
            </a:endParaRPr>
          </a:p>
        </p:txBody>
      </p:sp>
    </p:spTree>
    <p:extLst>
      <p:ext uri="{BB962C8B-B14F-4D97-AF65-F5344CB8AC3E}">
        <p14:creationId xmlns:p14="http://schemas.microsoft.com/office/powerpoint/2010/main" val="3267183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40"/>
          <p:cNvSpPr/>
          <p:nvPr/>
        </p:nvSpPr>
        <p:spPr>
          <a:xfrm>
            <a:off x="5176241" y="778615"/>
            <a:ext cx="3802582" cy="5998375"/>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193264"/>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r>
              <a:rPr lang="en-AU" sz="700" dirty="0" smtClean="0"/>
              <a:t>7</a:t>
            </a:r>
            <a:endParaRPr lang="en-AU" sz="700" dirty="0"/>
          </a:p>
        </p:txBody>
      </p:sp>
      <p:sp>
        <p:nvSpPr>
          <p:cNvPr id="45" name="Rounded Rectangle 41"/>
          <p:cNvSpPr/>
          <p:nvPr/>
        </p:nvSpPr>
        <p:spPr>
          <a:xfrm>
            <a:off x="251522" y="778616"/>
            <a:ext cx="4849814" cy="5962752"/>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AU" b="1" dirty="0">
              <a:solidFill>
                <a:srgbClr val="193264"/>
              </a:solidFill>
            </a:endParaRPr>
          </a:p>
        </p:txBody>
      </p:sp>
      <p:sp>
        <p:nvSpPr>
          <p:cNvPr id="19" name="Rectangle 18"/>
          <p:cNvSpPr/>
          <p:nvPr/>
        </p:nvSpPr>
        <p:spPr>
          <a:xfrm>
            <a:off x="611560" y="853664"/>
            <a:ext cx="3456384" cy="369332"/>
          </a:xfrm>
          <a:prstGeom prst="rect">
            <a:avLst/>
          </a:prstGeom>
        </p:spPr>
        <p:txBody>
          <a:bodyPr wrap="square">
            <a:spAutoFit/>
          </a:bodyPr>
          <a:lstStyle/>
          <a:p>
            <a:r>
              <a:rPr lang="en-AU" b="1" dirty="0">
                <a:solidFill>
                  <a:srgbClr val="193264"/>
                </a:solidFill>
              </a:rPr>
              <a:t>Submissions</a:t>
            </a:r>
          </a:p>
        </p:txBody>
      </p:sp>
      <p:sp>
        <p:nvSpPr>
          <p:cNvPr id="22" name="Rectangle 21"/>
          <p:cNvSpPr/>
          <p:nvPr/>
        </p:nvSpPr>
        <p:spPr>
          <a:xfrm>
            <a:off x="400916" y="1196752"/>
            <a:ext cx="4459116" cy="276999"/>
          </a:xfrm>
          <a:prstGeom prst="rect">
            <a:avLst/>
          </a:prstGeom>
        </p:spPr>
        <p:txBody>
          <a:bodyPr wrap="square">
            <a:spAutoFit/>
          </a:bodyPr>
          <a:lstStyle/>
          <a:p>
            <a:r>
              <a:rPr lang="en-AU" sz="1200" dirty="0"/>
              <a:t>We completed 31 submissions this </a:t>
            </a:r>
            <a:r>
              <a:rPr lang="en-AU" sz="1200" dirty="0" smtClean="0"/>
              <a:t>quarter, which included:</a:t>
            </a:r>
            <a:endParaRPr lang="en-AU" sz="1200" dirty="0"/>
          </a:p>
        </p:txBody>
      </p:sp>
      <p:sp>
        <p:nvSpPr>
          <p:cNvPr id="5" name="Rectangle 4"/>
          <p:cNvSpPr/>
          <p:nvPr/>
        </p:nvSpPr>
        <p:spPr>
          <a:xfrm>
            <a:off x="400917" y="1480893"/>
            <a:ext cx="4684096" cy="5077672"/>
          </a:xfrm>
          <a:prstGeom prst="rect">
            <a:avLst/>
          </a:prstGeom>
        </p:spPr>
        <p:txBody>
          <a:bodyPr wrap="square">
            <a:spAutoFit/>
          </a:bodyPr>
          <a:lstStyle/>
          <a:p>
            <a:pPr marL="144000" lvl="0" indent="-144000">
              <a:lnSpc>
                <a:spcPct val="108000"/>
              </a:lnSpc>
              <a:spcAft>
                <a:spcPts val="0"/>
              </a:spcAft>
              <a:buFont typeface="Symbol" panose="05050102010706020507" pitchFamily="18" charset="2"/>
              <a:buChar char=""/>
            </a:pPr>
            <a:r>
              <a:rPr lang="en-AU" sz="1200" dirty="0" smtClean="0">
                <a:ea typeface="Calibri" panose="020F0502020204030204" pitchFamily="34" charset="0"/>
              </a:rPr>
              <a:t>supporting </a:t>
            </a:r>
            <a:r>
              <a:rPr lang="en-AU" sz="1200" dirty="0">
                <a:ea typeface="Calibri" panose="020F0502020204030204" pitchFamily="34" charset="0"/>
              </a:rPr>
              <a:t>initiatives to reform corporate misuse of insolvency laws and reforms to combat </a:t>
            </a:r>
            <a:r>
              <a:rPr lang="en-AU" sz="1200" dirty="0" err="1">
                <a:ea typeface="Calibri" panose="020F0502020204030204" pitchFamily="34" charset="0"/>
              </a:rPr>
              <a:t>phoenixing</a:t>
            </a:r>
            <a:r>
              <a:rPr lang="en-AU" sz="1200" dirty="0">
                <a:ea typeface="Calibri" panose="020F0502020204030204" pitchFamily="34" charset="0"/>
              </a:rPr>
              <a:t> </a:t>
            </a:r>
            <a:r>
              <a:rPr lang="en-AU" sz="1200" dirty="0" smtClean="0">
                <a:ea typeface="Calibri" panose="020F0502020204030204" pitchFamily="34" charset="0"/>
              </a:rPr>
              <a:t>activities</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a:ea typeface="Calibri" panose="020F0502020204030204" pitchFamily="34" charset="0"/>
              </a:rPr>
              <a:t>supporting moves toward disqualifying directors who </a:t>
            </a:r>
            <a:r>
              <a:rPr lang="en-AU" sz="1200" dirty="0" smtClean="0">
                <a:ea typeface="Calibri" panose="020F0502020204030204" pitchFamily="34" charset="0"/>
              </a:rPr>
              <a:t>use these </a:t>
            </a:r>
            <a:r>
              <a:rPr lang="en-AU" sz="1200" dirty="0">
                <a:ea typeface="Calibri" panose="020F0502020204030204" pitchFamily="34" charset="0"/>
              </a:rPr>
              <a:t>‘sharp practices</a:t>
            </a:r>
            <a:r>
              <a:rPr lang="en-AU" sz="1200" dirty="0" smtClean="0">
                <a:ea typeface="Calibri" panose="020F0502020204030204" pitchFamily="34" charset="0"/>
              </a:rPr>
              <a:t>’</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smtClean="0">
                <a:ea typeface="Calibri" panose="020F0502020204030204" pitchFamily="34" charset="0"/>
              </a:rPr>
              <a:t>recommending </a:t>
            </a:r>
            <a:r>
              <a:rPr lang="en-AU" sz="1200" dirty="0">
                <a:ea typeface="Calibri" panose="020F0502020204030204" pitchFamily="34" charset="0"/>
              </a:rPr>
              <a:t>changes to the regulation of gift cards, including the introduction of a minimum three-year expiry </a:t>
            </a:r>
            <a:r>
              <a:rPr lang="en-AU" sz="1200" dirty="0" smtClean="0">
                <a:ea typeface="Calibri" panose="020F0502020204030204" pitchFamily="34" charset="0"/>
              </a:rPr>
              <a:t>period</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smtClean="0">
                <a:ea typeface="Calibri" panose="020F0502020204030204" pitchFamily="34" charset="0"/>
              </a:rPr>
              <a:t>opposing </a:t>
            </a:r>
            <a:r>
              <a:rPr lang="en-AU" sz="1200" dirty="0">
                <a:ea typeface="Calibri" panose="020F0502020204030204" pitchFamily="34" charset="0"/>
              </a:rPr>
              <a:t>the introduction of punitive penalties for PAYG and Super Guarantee compliance </a:t>
            </a:r>
            <a:r>
              <a:rPr lang="en-AU" sz="1200" dirty="0" smtClean="0">
                <a:ea typeface="Calibri" panose="020F0502020204030204" pitchFamily="34" charset="0"/>
              </a:rPr>
              <a:t>oversights</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a:ea typeface="Calibri" panose="020F0502020204030204" pitchFamily="34" charset="0"/>
              </a:rPr>
              <a:t>supporting modernisation of business registers (such as ASIC Company data registers) and implementation of a single portal for business </a:t>
            </a:r>
            <a:r>
              <a:rPr lang="en-AU" sz="1200" dirty="0" smtClean="0">
                <a:ea typeface="Calibri" panose="020F0502020204030204" pitchFamily="34" charset="0"/>
              </a:rPr>
              <a:t>owners</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a:ea typeface="Calibri" panose="020F0502020204030204" pitchFamily="34" charset="0"/>
              </a:rPr>
              <a:t>supporting the extension of unfair contract terms to apply to insurance </a:t>
            </a:r>
            <a:r>
              <a:rPr lang="en-AU" sz="1200" dirty="0" smtClean="0">
                <a:ea typeface="Calibri" panose="020F0502020204030204" pitchFamily="34" charset="0"/>
              </a:rPr>
              <a:t>contracts</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smtClean="0">
                <a:ea typeface="Calibri" panose="020F0502020204030204" pitchFamily="34" charset="0"/>
              </a:rPr>
              <a:t>opposing </a:t>
            </a:r>
            <a:r>
              <a:rPr lang="en-AU" sz="1200" dirty="0">
                <a:ea typeface="Calibri" panose="020F0502020204030204" pitchFamily="34" charset="0"/>
              </a:rPr>
              <a:t>proposed changes to Intellectual Property laws that </a:t>
            </a:r>
            <a:r>
              <a:rPr lang="en-AU" sz="1200" dirty="0" smtClean="0">
                <a:ea typeface="Calibri" panose="020F0502020204030204" pitchFamily="34" charset="0"/>
              </a:rPr>
              <a:t>increase </a:t>
            </a:r>
            <a:r>
              <a:rPr lang="en-AU" sz="1200" dirty="0">
                <a:ea typeface="Calibri" panose="020F0502020204030204" pitchFamily="34" charset="0"/>
              </a:rPr>
              <a:t>complexity and further disadvantage small </a:t>
            </a:r>
            <a:r>
              <a:rPr lang="en-AU" sz="1200" dirty="0" smtClean="0">
                <a:ea typeface="Calibri" panose="020F0502020204030204" pitchFamily="34" charset="0"/>
              </a:rPr>
              <a:t>businesses</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a:ea typeface="Calibri" panose="020F0502020204030204" pitchFamily="34" charset="0"/>
              </a:rPr>
              <a:t>supporting the introduction of Consumer Data Rights, which will allow consumers and small businesses to better control their own </a:t>
            </a:r>
            <a:r>
              <a:rPr lang="en-AU" sz="1200" dirty="0" smtClean="0">
                <a:ea typeface="Calibri" panose="020F0502020204030204" pitchFamily="34" charset="0"/>
              </a:rPr>
              <a:t>data</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smtClean="0">
                <a:ea typeface="Calibri" panose="020F0502020204030204" pitchFamily="34" charset="0"/>
              </a:rPr>
              <a:t>advocating </a:t>
            </a:r>
            <a:r>
              <a:rPr lang="en-AU" sz="1200" dirty="0">
                <a:ea typeface="Calibri" panose="020F0502020204030204" pitchFamily="34" charset="0"/>
              </a:rPr>
              <a:t>for greater consideration of small business’ needs in relation to the proposed Trans-Pacific </a:t>
            </a:r>
            <a:r>
              <a:rPr lang="en-AU" sz="1200" dirty="0" smtClean="0">
                <a:ea typeface="Calibri" panose="020F0502020204030204" pitchFamily="34" charset="0"/>
              </a:rPr>
              <a:t>Partnership</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a:ea typeface="Calibri" panose="020F0502020204030204" pitchFamily="34" charset="0"/>
              </a:rPr>
              <a:t>supporting simplification and protection of intellectual property rights, including changes to implement rapid and affordable dispute resolution to enable small business to protect their </a:t>
            </a:r>
            <a:r>
              <a:rPr lang="en-AU" sz="1200" dirty="0" smtClean="0">
                <a:ea typeface="Calibri" panose="020F0502020204030204" pitchFamily="34" charset="0"/>
              </a:rPr>
              <a:t>rights</a:t>
            </a:r>
            <a:endParaRPr lang="en-AU" sz="1200" dirty="0">
              <a:ea typeface="Calibri" panose="020F0502020204030204" pitchFamily="34" charset="0"/>
            </a:endParaRPr>
          </a:p>
          <a:p>
            <a:pPr marL="144000" lvl="0" indent="-144000">
              <a:lnSpc>
                <a:spcPct val="108000"/>
              </a:lnSpc>
              <a:spcAft>
                <a:spcPts val="0"/>
              </a:spcAft>
              <a:buFont typeface="Symbol" panose="05050102010706020507" pitchFamily="18" charset="2"/>
              <a:buChar char=""/>
            </a:pPr>
            <a:r>
              <a:rPr lang="en-AU" sz="1200" dirty="0" smtClean="0">
                <a:ea typeface="Calibri" panose="020F0502020204030204" pitchFamily="34" charset="0"/>
              </a:rPr>
              <a:t>making representations </a:t>
            </a:r>
            <a:r>
              <a:rPr lang="en-AU" sz="1200" dirty="0">
                <a:ea typeface="Calibri" panose="020F0502020204030204" pitchFamily="34" charset="0"/>
              </a:rPr>
              <a:t>to ACCC enquiries regarding procurement practices in the waste sector in South </a:t>
            </a:r>
            <a:r>
              <a:rPr lang="en-AU" sz="1200" dirty="0" smtClean="0">
                <a:ea typeface="Calibri" panose="020F0502020204030204" pitchFamily="34" charset="0"/>
              </a:rPr>
              <a:t>Australia.</a:t>
            </a:r>
            <a:endParaRPr lang="en-AU" sz="1200" dirty="0">
              <a:ea typeface="Calibri" panose="020F0502020204030204" pitchFamily="34" charset="0"/>
            </a:endParaRPr>
          </a:p>
        </p:txBody>
      </p:sp>
      <p:sp>
        <p:nvSpPr>
          <p:cNvPr id="13" name="TextBox 12"/>
          <p:cNvSpPr txBox="1"/>
          <p:nvPr/>
        </p:nvSpPr>
        <p:spPr>
          <a:xfrm>
            <a:off x="5212830" y="5808397"/>
            <a:ext cx="3744416" cy="907941"/>
          </a:xfrm>
          <a:prstGeom prst="rect">
            <a:avLst/>
          </a:prstGeom>
          <a:noFill/>
        </p:spPr>
        <p:txBody>
          <a:bodyPr wrap="square" rtlCol="0">
            <a:spAutoFit/>
          </a:bodyPr>
          <a:lstStyle/>
          <a:p>
            <a:pPr>
              <a:spcAft>
                <a:spcPts val="600"/>
              </a:spcAft>
            </a:pPr>
            <a:r>
              <a:rPr lang="en-AU" sz="1200" b="1" dirty="0" smtClean="0">
                <a:solidFill>
                  <a:schemeClr val="bg1"/>
                </a:solidFill>
              </a:rPr>
              <a:t>Fast facts</a:t>
            </a:r>
          </a:p>
          <a:p>
            <a:pPr marL="171450" indent="-171450">
              <a:buFont typeface="Arial" panose="020B0604020202020204" pitchFamily="34" charset="0"/>
              <a:buChar char="•"/>
            </a:pPr>
            <a:r>
              <a:rPr lang="en-AU" sz="1200" dirty="0" smtClean="0">
                <a:solidFill>
                  <a:schemeClr val="bg1"/>
                </a:solidFill>
              </a:rPr>
              <a:t>Five </a:t>
            </a:r>
            <a:r>
              <a:rPr lang="en-AU" sz="1200" dirty="0">
                <a:solidFill>
                  <a:schemeClr val="bg1"/>
                </a:solidFill>
              </a:rPr>
              <a:t>fast fact sheets were published to the website to provide support to small business on key topics.</a:t>
            </a:r>
          </a:p>
        </p:txBody>
      </p:sp>
      <p:sp>
        <p:nvSpPr>
          <p:cNvPr id="14" name="Rectangle 13"/>
          <p:cNvSpPr/>
          <p:nvPr/>
        </p:nvSpPr>
        <p:spPr>
          <a:xfrm>
            <a:off x="5434363" y="800940"/>
            <a:ext cx="3669882" cy="369332"/>
          </a:xfrm>
          <a:prstGeom prst="rect">
            <a:avLst/>
          </a:prstGeom>
        </p:spPr>
        <p:txBody>
          <a:bodyPr wrap="square">
            <a:spAutoFit/>
          </a:bodyPr>
          <a:lstStyle/>
          <a:p>
            <a:pPr marL="0" lvl="2"/>
            <a:r>
              <a:rPr lang="en-AU" b="1" dirty="0" smtClean="0">
                <a:solidFill>
                  <a:schemeClr val="bg1"/>
                </a:solidFill>
              </a:rPr>
              <a:t>ASBFEO Policy Forum</a:t>
            </a:r>
            <a:endParaRPr lang="en-AU" b="1" dirty="0">
              <a:solidFill>
                <a:schemeClr val="bg1"/>
              </a:solidFill>
            </a:endParaRPr>
          </a:p>
        </p:txBody>
      </p:sp>
      <p:sp>
        <p:nvSpPr>
          <p:cNvPr id="17" name="Rectangle 30"/>
          <p:cNvSpPr/>
          <p:nvPr/>
        </p:nvSpPr>
        <p:spPr>
          <a:xfrm>
            <a:off x="5176241" y="1176908"/>
            <a:ext cx="3802582" cy="2387448"/>
          </a:xfrm>
          <a:prstGeom prst="rect">
            <a:avLst/>
          </a:prstGeom>
        </p:spPr>
        <p:txBody>
          <a:bodyPr wrap="square">
            <a:spAutoFit/>
          </a:bodyPr>
          <a:lstStyle/>
          <a:p>
            <a:pPr marL="171450" lvl="0" indent="-171450">
              <a:lnSpc>
                <a:spcPct val="113000"/>
              </a:lnSpc>
              <a:buFont typeface="Arial" panose="020B0604020202020204" pitchFamily="34" charset="0"/>
              <a:buChar char="•"/>
            </a:pPr>
            <a:r>
              <a:rPr lang="en-AU" sz="1200" dirty="0" smtClean="0">
                <a:solidFill>
                  <a:schemeClr val="bg1"/>
                </a:solidFill>
              </a:rPr>
              <a:t>The Ombudsman </a:t>
            </a:r>
            <a:r>
              <a:rPr lang="en-AU" sz="1200" dirty="0">
                <a:solidFill>
                  <a:schemeClr val="bg1"/>
                </a:solidFill>
              </a:rPr>
              <a:t>held the second webinar for the </a:t>
            </a:r>
            <a:r>
              <a:rPr lang="en-AU" sz="1200" dirty="0" smtClean="0">
                <a:solidFill>
                  <a:schemeClr val="bg1"/>
                </a:solidFill>
              </a:rPr>
              <a:t>forum with thirty-seven representatives </a:t>
            </a:r>
            <a:r>
              <a:rPr lang="en-AU" sz="1200" dirty="0">
                <a:solidFill>
                  <a:schemeClr val="bg1"/>
                </a:solidFill>
              </a:rPr>
              <a:t>from </a:t>
            </a:r>
            <a:r>
              <a:rPr lang="en-AU" sz="1200" dirty="0" smtClean="0">
                <a:solidFill>
                  <a:schemeClr val="bg1"/>
                </a:solidFill>
              </a:rPr>
              <a:t>across industry </a:t>
            </a:r>
            <a:r>
              <a:rPr lang="en-AU" sz="1200" dirty="0">
                <a:solidFill>
                  <a:schemeClr val="bg1"/>
                </a:solidFill>
              </a:rPr>
              <a:t>associations </a:t>
            </a:r>
            <a:r>
              <a:rPr lang="en-AU" sz="1200" dirty="0" smtClean="0">
                <a:solidFill>
                  <a:schemeClr val="bg1"/>
                </a:solidFill>
              </a:rPr>
              <a:t>participating. </a:t>
            </a:r>
            <a:r>
              <a:rPr lang="en-AU" sz="1200" dirty="0">
                <a:solidFill>
                  <a:schemeClr val="bg1"/>
                </a:solidFill>
              </a:rPr>
              <a:t>They </a:t>
            </a:r>
            <a:r>
              <a:rPr lang="en-AU" sz="1200" dirty="0" smtClean="0">
                <a:solidFill>
                  <a:schemeClr val="bg1"/>
                </a:solidFill>
              </a:rPr>
              <a:t>represented a </a:t>
            </a:r>
            <a:r>
              <a:rPr lang="en-AU" sz="1200" dirty="0">
                <a:solidFill>
                  <a:schemeClr val="bg1"/>
                </a:solidFill>
              </a:rPr>
              <a:t>range of industries including food and grocery, restaurants and catering, independent contractors and the law council. </a:t>
            </a:r>
          </a:p>
          <a:p>
            <a:pPr marL="171450" lvl="0" indent="-171450">
              <a:lnSpc>
                <a:spcPct val="113000"/>
              </a:lnSpc>
              <a:buFont typeface="Arial" panose="020B0604020202020204" pitchFamily="34" charset="0"/>
              <a:buChar char="•"/>
            </a:pPr>
            <a:r>
              <a:rPr lang="en-AU" sz="1200" dirty="0">
                <a:solidFill>
                  <a:schemeClr val="bg1"/>
                </a:solidFill>
              </a:rPr>
              <a:t>The main issues explored </a:t>
            </a:r>
            <a:r>
              <a:rPr lang="en-AU" sz="1200" dirty="0" smtClean="0">
                <a:solidFill>
                  <a:schemeClr val="bg1"/>
                </a:solidFill>
              </a:rPr>
              <a:t>were simplifying </a:t>
            </a:r>
            <a:r>
              <a:rPr lang="en-AU" sz="1200" dirty="0">
                <a:solidFill>
                  <a:schemeClr val="bg1"/>
                </a:solidFill>
              </a:rPr>
              <a:t>workplace </a:t>
            </a:r>
            <a:r>
              <a:rPr lang="en-AU" sz="1200" dirty="0" smtClean="0">
                <a:solidFill>
                  <a:schemeClr val="bg1"/>
                </a:solidFill>
              </a:rPr>
              <a:t>relations, </a:t>
            </a:r>
            <a:r>
              <a:rPr lang="en-AU" sz="1200" dirty="0">
                <a:solidFill>
                  <a:schemeClr val="bg1"/>
                </a:solidFill>
              </a:rPr>
              <a:t>access to capital, instant asset </a:t>
            </a:r>
            <a:r>
              <a:rPr lang="en-AU" sz="1200" dirty="0" smtClean="0">
                <a:solidFill>
                  <a:schemeClr val="bg1"/>
                </a:solidFill>
              </a:rPr>
              <a:t>write-off</a:t>
            </a:r>
            <a:r>
              <a:rPr lang="en-AU" sz="1200" dirty="0">
                <a:solidFill>
                  <a:schemeClr val="bg1"/>
                </a:solidFill>
              </a:rPr>
              <a:t>, regulation of </a:t>
            </a:r>
            <a:r>
              <a:rPr lang="en-AU" sz="1200" dirty="0" smtClean="0">
                <a:solidFill>
                  <a:schemeClr val="bg1"/>
                </a:solidFill>
              </a:rPr>
              <a:t>payment </a:t>
            </a:r>
            <a:r>
              <a:rPr lang="en-AU" sz="1200" dirty="0">
                <a:solidFill>
                  <a:schemeClr val="bg1"/>
                </a:solidFill>
              </a:rPr>
              <a:t>times, combined PAYG and super payment to the ATO, </a:t>
            </a:r>
            <a:r>
              <a:rPr lang="en-AU" sz="1200" dirty="0" smtClean="0">
                <a:solidFill>
                  <a:schemeClr val="bg1"/>
                </a:solidFill>
              </a:rPr>
              <a:t>Unfair Contract Terms </a:t>
            </a:r>
            <a:r>
              <a:rPr lang="en-AU" sz="1200" dirty="0">
                <a:solidFill>
                  <a:schemeClr val="bg1"/>
                </a:solidFill>
              </a:rPr>
              <a:t>and government procurement. </a:t>
            </a:r>
          </a:p>
        </p:txBody>
      </p:sp>
      <p:sp>
        <p:nvSpPr>
          <p:cNvPr id="20" name="Rectangle 19"/>
          <p:cNvSpPr/>
          <p:nvPr/>
        </p:nvSpPr>
        <p:spPr>
          <a:xfrm>
            <a:off x="5148064" y="3552867"/>
            <a:ext cx="3310433" cy="1653530"/>
          </a:xfrm>
          <a:prstGeom prst="rect">
            <a:avLst/>
          </a:prstGeom>
        </p:spPr>
        <p:txBody>
          <a:bodyPr wrap="square">
            <a:spAutoFit/>
          </a:bodyPr>
          <a:lstStyle/>
          <a:p>
            <a:pPr>
              <a:lnSpc>
                <a:spcPct val="113000"/>
              </a:lnSpc>
              <a:spcAft>
                <a:spcPts val="300"/>
              </a:spcAft>
            </a:pPr>
            <a:r>
              <a:rPr lang="en-AU" sz="1200" b="1" dirty="0" smtClean="0">
                <a:solidFill>
                  <a:schemeClr val="bg1"/>
                </a:solidFill>
              </a:rPr>
              <a:t>Working groups</a:t>
            </a:r>
          </a:p>
          <a:p>
            <a:pPr>
              <a:lnSpc>
                <a:spcPct val="113000"/>
              </a:lnSpc>
              <a:spcAft>
                <a:spcPts val="300"/>
              </a:spcAft>
            </a:pPr>
            <a:r>
              <a:rPr lang="en-AU" sz="1200" dirty="0" smtClean="0">
                <a:solidFill>
                  <a:schemeClr val="bg1"/>
                </a:solidFill>
              </a:rPr>
              <a:t>Seven </a:t>
            </a:r>
            <a:r>
              <a:rPr lang="en-AU" sz="1200" dirty="0">
                <a:solidFill>
                  <a:schemeClr val="bg1"/>
                </a:solidFill>
              </a:rPr>
              <a:t>working groups met during the quarter:</a:t>
            </a:r>
          </a:p>
          <a:p>
            <a:pPr marL="171450" indent="-171450">
              <a:buFont typeface="Arial" panose="020B0604020202020204" pitchFamily="34" charset="0"/>
              <a:buChar char="•"/>
            </a:pPr>
            <a:r>
              <a:rPr lang="en-AU" sz="1200" dirty="0" smtClean="0">
                <a:solidFill>
                  <a:schemeClr val="bg1"/>
                </a:solidFill>
              </a:rPr>
              <a:t>Contracting </a:t>
            </a:r>
            <a:r>
              <a:rPr lang="en-AU" sz="1200" dirty="0">
                <a:solidFill>
                  <a:schemeClr val="bg1"/>
                </a:solidFill>
              </a:rPr>
              <a:t>and UCT</a:t>
            </a:r>
          </a:p>
          <a:p>
            <a:pPr marL="171450" indent="-171450">
              <a:buFont typeface="Arial" panose="020B0604020202020204" pitchFamily="34" charset="0"/>
              <a:buChar char="•"/>
            </a:pPr>
            <a:r>
              <a:rPr lang="en-AU" sz="1200" dirty="0">
                <a:solidFill>
                  <a:schemeClr val="bg1"/>
                </a:solidFill>
              </a:rPr>
              <a:t>Digitalisation and the </a:t>
            </a:r>
            <a:r>
              <a:rPr lang="en-AU" sz="1200" dirty="0" smtClean="0">
                <a:solidFill>
                  <a:schemeClr val="bg1"/>
                </a:solidFill>
              </a:rPr>
              <a:t>NBN</a:t>
            </a:r>
            <a:endParaRPr lang="en-AU" sz="1200" dirty="0">
              <a:solidFill>
                <a:schemeClr val="bg1"/>
              </a:solidFill>
            </a:endParaRPr>
          </a:p>
          <a:p>
            <a:pPr marL="171450" indent="-171450">
              <a:buFont typeface="Arial" panose="020B0604020202020204" pitchFamily="34" charset="0"/>
              <a:buChar char="•"/>
            </a:pPr>
            <a:r>
              <a:rPr lang="en-AU" sz="1200" dirty="0">
                <a:solidFill>
                  <a:schemeClr val="bg1"/>
                </a:solidFill>
              </a:rPr>
              <a:t>Energy </a:t>
            </a:r>
            <a:r>
              <a:rPr lang="en-AU" sz="1200" dirty="0" smtClean="0">
                <a:solidFill>
                  <a:schemeClr val="bg1"/>
                </a:solidFill>
              </a:rPr>
              <a:t>Cost</a:t>
            </a:r>
          </a:p>
          <a:p>
            <a:pPr marL="171450" indent="-171450">
              <a:buFont typeface="Arial" panose="020B0604020202020204" pitchFamily="34" charset="0"/>
              <a:buChar char="•"/>
            </a:pPr>
            <a:r>
              <a:rPr lang="en-AU" sz="1200" dirty="0">
                <a:solidFill>
                  <a:schemeClr val="bg1"/>
                </a:solidFill>
              </a:rPr>
              <a:t>Access to Justice</a:t>
            </a:r>
          </a:p>
          <a:p>
            <a:pPr>
              <a:lnSpc>
                <a:spcPct val="150000"/>
              </a:lnSpc>
              <a:spcBef>
                <a:spcPts val="400"/>
              </a:spcBef>
              <a:spcAft>
                <a:spcPts val="200"/>
              </a:spcAft>
            </a:pPr>
            <a:r>
              <a:rPr lang="en-AU" sz="1200" dirty="0" smtClean="0">
                <a:solidFill>
                  <a:schemeClr val="bg1"/>
                </a:solidFill>
              </a:rPr>
              <a:t>Key </a:t>
            </a:r>
            <a:r>
              <a:rPr lang="en-AU" sz="1200" dirty="0">
                <a:solidFill>
                  <a:schemeClr val="bg1"/>
                </a:solidFill>
              </a:rPr>
              <a:t>issues raised included</a:t>
            </a:r>
            <a:r>
              <a:rPr lang="en-AU" sz="1200" dirty="0" smtClean="0">
                <a:solidFill>
                  <a:schemeClr val="bg1"/>
                </a:solidFill>
              </a:rPr>
              <a:t>:</a:t>
            </a:r>
            <a:endParaRPr lang="en-AU" sz="1200" dirty="0">
              <a:solidFill>
                <a:schemeClr val="bg1"/>
              </a:solidFill>
            </a:endParaRPr>
          </a:p>
        </p:txBody>
      </p:sp>
      <p:sp>
        <p:nvSpPr>
          <p:cNvPr id="21" name="Rectangle 20"/>
          <p:cNvSpPr/>
          <p:nvPr/>
        </p:nvSpPr>
        <p:spPr>
          <a:xfrm>
            <a:off x="7216232" y="4039414"/>
            <a:ext cx="1755498" cy="1039644"/>
          </a:xfrm>
          <a:prstGeom prst="rect">
            <a:avLst/>
          </a:prstGeom>
        </p:spPr>
        <p:txBody>
          <a:bodyPr wrap="square">
            <a:spAutoFit/>
          </a:bodyPr>
          <a:lstStyle/>
          <a:p>
            <a:pPr marL="171450" indent="-171450">
              <a:buFont typeface="Arial" panose="020B0604020202020204" pitchFamily="34" charset="0"/>
              <a:buChar char="•"/>
            </a:pPr>
            <a:r>
              <a:rPr lang="en-AU" sz="1200" dirty="0" smtClean="0">
                <a:solidFill>
                  <a:schemeClr val="bg1"/>
                </a:solidFill>
              </a:rPr>
              <a:t>Cyber </a:t>
            </a:r>
            <a:r>
              <a:rPr lang="en-AU" sz="1200" dirty="0">
                <a:solidFill>
                  <a:schemeClr val="bg1"/>
                </a:solidFill>
              </a:rPr>
              <a:t>Security</a:t>
            </a:r>
          </a:p>
          <a:p>
            <a:pPr marL="171450" indent="-171450">
              <a:buFont typeface="Arial" panose="020B0604020202020204" pitchFamily="34" charset="0"/>
              <a:buChar char="•"/>
            </a:pPr>
            <a:r>
              <a:rPr lang="en-AU" sz="1200" dirty="0">
                <a:solidFill>
                  <a:schemeClr val="bg1"/>
                </a:solidFill>
              </a:rPr>
              <a:t>Human Capital </a:t>
            </a:r>
            <a:endParaRPr lang="en-AU" sz="1200" dirty="0" smtClean="0">
              <a:solidFill>
                <a:schemeClr val="bg1"/>
              </a:solidFill>
            </a:endParaRPr>
          </a:p>
          <a:p>
            <a:pPr marL="171450" indent="-171450">
              <a:buFont typeface="Arial" panose="020B0604020202020204" pitchFamily="34" charset="0"/>
              <a:buChar char="•"/>
            </a:pPr>
            <a:r>
              <a:rPr lang="en-AU" sz="1200" dirty="0">
                <a:solidFill>
                  <a:schemeClr val="bg1"/>
                </a:solidFill>
              </a:rPr>
              <a:t>Workplace Relations Simplification </a:t>
            </a:r>
          </a:p>
          <a:p>
            <a:pPr marL="171450" indent="-171450">
              <a:lnSpc>
                <a:spcPct val="113000"/>
              </a:lnSpc>
              <a:buFont typeface="Arial" panose="020B0604020202020204" pitchFamily="34" charset="0"/>
              <a:buChar char="•"/>
            </a:pPr>
            <a:endParaRPr lang="en-AU" sz="1200" dirty="0">
              <a:solidFill>
                <a:schemeClr val="bg1"/>
              </a:solidFill>
            </a:endParaRPr>
          </a:p>
        </p:txBody>
      </p:sp>
      <p:sp>
        <p:nvSpPr>
          <p:cNvPr id="23" name="Rectangle 22"/>
          <p:cNvSpPr/>
          <p:nvPr/>
        </p:nvSpPr>
        <p:spPr>
          <a:xfrm>
            <a:off x="5189547" y="5173130"/>
            <a:ext cx="3798167" cy="646331"/>
          </a:xfrm>
          <a:prstGeom prst="rect">
            <a:avLst/>
          </a:prstGeom>
        </p:spPr>
        <p:txBody>
          <a:bodyPr wrap="square">
            <a:spAutoFit/>
          </a:bodyPr>
          <a:lstStyle/>
          <a:p>
            <a:pPr marL="171450" indent="-171450">
              <a:buFont typeface="Arial" panose="020B0604020202020204" pitchFamily="34" charset="0"/>
              <a:buChar char="•"/>
            </a:pPr>
            <a:r>
              <a:rPr lang="en-AU" sz="1200" dirty="0" smtClean="0">
                <a:solidFill>
                  <a:schemeClr val="bg1"/>
                </a:solidFill>
              </a:rPr>
              <a:t>energy </a:t>
            </a:r>
            <a:r>
              <a:rPr lang="en-AU" sz="1200" dirty="0">
                <a:solidFill>
                  <a:schemeClr val="bg1"/>
                </a:solidFill>
              </a:rPr>
              <a:t>costs and challenges with the ACCC report</a:t>
            </a:r>
          </a:p>
          <a:p>
            <a:pPr marL="171450" indent="-171450">
              <a:buFont typeface="Arial" panose="020B0604020202020204" pitchFamily="34" charset="0"/>
              <a:buChar char="•"/>
            </a:pPr>
            <a:r>
              <a:rPr lang="en-AU" sz="1200" dirty="0" smtClean="0">
                <a:solidFill>
                  <a:schemeClr val="bg1"/>
                </a:solidFill>
              </a:rPr>
              <a:t>temporary skill shortages </a:t>
            </a:r>
          </a:p>
          <a:p>
            <a:pPr marL="171450" indent="-171450">
              <a:buFont typeface="Arial" panose="020B0604020202020204" pitchFamily="34" charset="0"/>
              <a:buChar char="•"/>
            </a:pPr>
            <a:r>
              <a:rPr lang="en-AU" sz="1200" dirty="0" smtClean="0">
                <a:solidFill>
                  <a:schemeClr val="bg1"/>
                </a:solidFill>
              </a:rPr>
              <a:t>enterprise </a:t>
            </a:r>
            <a:r>
              <a:rPr lang="en-AU" sz="1200" dirty="0">
                <a:solidFill>
                  <a:schemeClr val="bg1"/>
                </a:solidFill>
              </a:rPr>
              <a:t>Bargaining Agreements</a:t>
            </a:r>
          </a:p>
        </p:txBody>
      </p:sp>
    </p:spTree>
    <p:extLst>
      <p:ext uri="{BB962C8B-B14F-4D97-AF65-F5344CB8AC3E}">
        <p14:creationId xmlns:p14="http://schemas.microsoft.com/office/powerpoint/2010/main" val="2125284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5066535" y="3468271"/>
            <a:ext cx="657593" cy="400110"/>
          </a:xfrm>
          <a:prstGeom prst="rect">
            <a:avLst/>
          </a:prstGeom>
          <a:noFill/>
        </p:spPr>
        <p:txBody>
          <a:bodyPr wrap="square" rtlCol="0">
            <a:spAutoFit/>
          </a:bodyPr>
          <a:lstStyle/>
          <a:p>
            <a:r>
              <a:rPr lang="en-AU" sz="2000" dirty="0" smtClean="0">
                <a:solidFill>
                  <a:srgbClr val="AACD72"/>
                </a:solidFill>
              </a:rPr>
              <a:t>2%</a:t>
            </a:r>
            <a:endParaRPr lang="en-AU" sz="2000" dirty="0">
              <a:solidFill>
                <a:srgbClr val="AACD72"/>
              </a:solidFill>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200" y="3245673"/>
            <a:ext cx="792000" cy="792000"/>
          </a:xfrm>
          <a:prstGeom prst="rect">
            <a:avLst/>
          </a:prstGeom>
        </p:spPr>
      </p:pic>
      <p:sp>
        <p:nvSpPr>
          <p:cNvPr id="74" name="TextBox 73"/>
          <p:cNvSpPr txBox="1"/>
          <p:nvPr/>
        </p:nvSpPr>
        <p:spPr>
          <a:xfrm>
            <a:off x="4919958" y="2602317"/>
            <a:ext cx="712019" cy="400110"/>
          </a:xfrm>
          <a:prstGeom prst="rect">
            <a:avLst/>
          </a:prstGeom>
          <a:noFill/>
        </p:spPr>
        <p:txBody>
          <a:bodyPr wrap="square" rtlCol="0">
            <a:spAutoFit/>
          </a:bodyPr>
          <a:lstStyle/>
          <a:p>
            <a:r>
              <a:rPr lang="en-AU" sz="2000" dirty="0" smtClean="0">
                <a:solidFill>
                  <a:srgbClr val="AACD72"/>
                </a:solidFill>
              </a:rPr>
              <a:t>37%</a:t>
            </a:r>
            <a:endParaRPr lang="en-AU" sz="2000" dirty="0">
              <a:solidFill>
                <a:srgbClr val="AACD72"/>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414" y="2483618"/>
            <a:ext cx="792000" cy="79200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200" y="2454684"/>
            <a:ext cx="792000" cy="792000"/>
          </a:xfrm>
          <a:prstGeom prst="rect">
            <a:avLst/>
          </a:prstGeom>
        </p:spPr>
      </p:pic>
      <p:sp>
        <p:nvSpPr>
          <p:cNvPr id="77" name="TextBox 76"/>
          <p:cNvSpPr txBox="1"/>
          <p:nvPr/>
        </p:nvSpPr>
        <p:spPr>
          <a:xfrm>
            <a:off x="4919958" y="1394994"/>
            <a:ext cx="815749" cy="400110"/>
          </a:xfrm>
          <a:prstGeom prst="rect">
            <a:avLst/>
          </a:prstGeom>
          <a:noFill/>
        </p:spPr>
        <p:txBody>
          <a:bodyPr wrap="square" rtlCol="0">
            <a:spAutoFit/>
          </a:bodyPr>
          <a:lstStyle/>
          <a:p>
            <a:r>
              <a:rPr lang="en-AU" sz="2000" dirty="0" smtClean="0">
                <a:solidFill>
                  <a:srgbClr val="AACD72"/>
                </a:solidFill>
              </a:rPr>
              <a:t>39%</a:t>
            </a:r>
            <a:endParaRPr lang="en-AU" sz="2000" dirty="0">
              <a:solidFill>
                <a:srgbClr val="AACD72"/>
              </a:solidFil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0200" y="1196840"/>
            <a:ext cx="792000" cy="792000"/>
          </a:xfrm>
          <a:prstGeom prst="rect">
            <a:avLst/>
          </a:prstGeom>
        </p:spPr>
      </p:pic>
      <p:sp>
        <p:nvSpPr>
          <p:cNvPr id="69" name="Rounded Rectangle 68"/>
          <p:cNvSpPr/>
          <p:nvPr/>
        </p:nvSpPr>
        <p:spPr>
          <a:xfrm>
            <a:off x="4782214" y="971177"/>
            <a:ext cx="4182274" cy="1049639"/>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aphicFrame>
        <p:nvGraphicFramePr>
          <p:cNvPr id="6" name="Chart 4"/>
          <p:cNvGraphicFramePr/>
          <p:nvPr>
            <p:extLst>
              <p:ext uri="{D42A27DB-BD31-4B8C-83A1-F6EECF244321}">
                <p14:modId xmlns:p14="http://schemas.microsoft.com/office/powerpoint/2010/main" val="335199204"/>
              </p:ext>
            </p:extLst>
          </p:nvPr>
        </p:nvGraphicFramePr>
        <p:xfrm>
          <a:off x="363576" y="2417343"/>
          <a:ext cx="3746910" cy="2304255"/>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251520" y="116632"/>
            <a:ext cx="8280920" cy="492443"/>
          </a:xfrm>
          <a:prstGeom prst="rect">
            <a:avLst/>
          </a:prstGeom>
          <a:noFill/>
          <a:ln>
            <a:noFill/>
          </a:ln>
        </p:spPr>
        <p:txBody>
          <a:bodyPr wrap="square" rtlCol="0">
            <a:spAutoFit/>
          </a:bodyPr>
          <a:lstStyle/>
          <a:p>
            <a:r>
              <a:rPr lang="en-AU" sz="2600" b="1" dirty="0" smtClean="0">
                <a:solidFill>
                  <a:srgbClr val="193264"/>
                </a:solidFill>
              </a:rPr>
              <a:t>Assistance: support for SMEs</a:t>
            </a:r>
            <a:endParaRPr lang="en-AU" sz="2600" dirty="0">
              <a:solidFill>
                <a:srgbClr val="193264"/>
              </a:solidFill>
            </a:endParaRPr>
          </a:p>
        </p:txBody>
      </p:sp>
      <p:graphicFrame>
        <p:nvGraphicFramePr>
          <p:cNvPr id="57" name="Chart 56"/>
          <p:cNvGraphicFramePr>
            <a:graphicFrameLocks/>
          </p:cNvGraphicFramePr>
          <p:nvPr>
            <p:extLst>
              <p:ext uri="{D42A27DB-BD31-4B8C-83A1-F6EECF244321}">
                <p14:modId xmlns:p14="http://schemas.microsoft.com/office/powerpoint/2010/main" val="1421767605"/>
              </p:ext>
            </p:extLst>
          </p:nvPr>
        </p:nvGraphicFramePr>
        <p:xfrm>
          <a:off x="-5353739" y="1094404"/>
          <a:ext cx="1745453" cy="1705667"/>
        </p:xfrm>
        <a:graphic>
          <a:graphicData uri="http://schemas.openxmlformats.org/drawingml/2006/chart">
            <c:chart xmlns:c="http://schemas.openxmlformats.org/drawingml/2006/chart" xmlns:r="http://schemas.openxmlformats.org/officeDocument/2006/relationships" r:id="rId8"/>
          </a:graphicData>
        </a:graphic>
      </p:graphicFrame>
      <p:sp>
        <p:nvSpPr>
          <p:cNvPr id="67" name="TextBox 66"/>
          <p:cNvSpPr txBox="1"/>
          <p:nvPr/>
        </p:nvSpPr>
        <p:spPr>
          <a:xfrm>
            <a:off x="8676273" y="6657945"/>
            <a:ext cx="467544" cy="200055"/>
          </a:xfrm>
          <a:prstGeom prst="rect">
            <a:avLst/>
          </a:prstGeom>
          <a:noFill/>
        </p:spPr>
        <p:txBody>
          <a:bodyPr wrap="square" rtlCol="0">
            <a:spAutoFit/>
          </a:bodyPr>
          <a:lstStyle/>
          <a:p>
            <a:pPr algn="ctr"/>
            <a:r>
              <a:rPr lang="en-AU" sz="700" dirty="0" smtClean="0"/>
              <a:t>8</a:t>
            </a:r>
            <a:endParaRPr lang="en-AU" sz="1050" dirty="0"/>
          </a:p>
        </p:txBody>
      </p:sp>
      <p:sp>
        <p:nvSpPr>
          <p:cNvPr id="134" name="Rechteck 218"/>
          <p:cNvSpPr/>
          <p:nvPr/>
        </p:nvSpPr>
        <p:spPr bwMode="gray">
          <a:xfrm>
            <a:off x="3851920" y="6132342"/>
            <a:ext cx="383877" cy="184666"/>
          </a:xfrm>
          <a:prstGeom prst="rect">
            <a:avLst/>
          </a:prstGeom>
        </p:spPr>
        <p:txBody>
          <a:bodyPr wrap="square" lIns="0" tIns="0" rIns="0" bIns="0">
            <a:spAutoFit/>
          </a:bodyPr>
          <a:lstStyle/>
          <a:p>
            <a:r>
              <a:rPr lang="en-US" sz="1200" b="1" dirty="0" smtClean="0">
                <a:solidFill>
                  <a:schemeClr val="bg1"/>
                </a:solidFill>
              </a:rPr>
              <a:t>18%</a:t>
            </a:r>
            <a:endParaRPr lang="en-US" sz="1400" b="1" dirty="0" smtClean="0">
              <a:solidFill>
                <a:schemeClr val="bg1"/>
              </a:solidFill>
            </a:endParaRPr>
          </a:p>
        </p:txBody>
      </p:sp>
      <p:grpSp>
        <p:nvGrpSpPr>
          <p:cNvPr id="5" name="Group 3"/>
          <p:cNvGrpSpPr/>
          <p:nvPr/>
        </p:nvGrpSpPr>
        <p:grpSpPr>
          <a:xfrm>
            <a:off x="5406084" y="4222125"/>
            <a:ext cx="2838324" cy="2612223"/>
            <a:chOff x="5868144" y="3764042"/>
            <a:chExt cx="3093831" cy="2885988"/>
          </a:xfrm>
        </p:grpSpPr>
        <p:pic>
          <p:nvPicPr>
            <p:cNvPr id="228"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8144" y="3764042"/>
              <a:ext cx="3093831" cy="2862805"/>
            </a:xfrm>
            <a:prstGeom prst="rect">
              <a:avLst/>
            </a:prstGeom>
          </p:spPr>
        </p:pic>
        <p:sp>
          <p:nvSpPr>
            <p:cNvPr id="229" name="TextBox 98"/>
            <p:cNvSpPr txBox="1"/>
            <p:nvPr/>
          </p:nvSpPr>
          <p:spPr>
            <a:xfrm>
              <a:off x="7953213" y="5412916"/>
              <a:ext cx="756999" cy="296551"/>
            </a:xfrm>
            <a:prstGeom prst="rect">
              <a:avLst/>
            </a:prstGeom>
            <a:noFill/>
          </p:spPr>
          <p:txBody>
            <a:bodyPr wrap="square" rtlCol="0">
              <a:spAutoFit/>
            </a:bodyPr>
            <a:lstStyle/>
            <a:p>
              <a:pPr algn="r"/>
              <a:r>
                <a:rPr lang="en-AU" sz="1100" b="1" dirty="0" smtClean="0"/>
                <a:t>24%</a:t>
              </a:r>
              <a:endParaRPr lang="en-AU" sz="1100" b="1" dirty="0"/>
            </a:p>
          </p:txBody>
        </p:sp>
        <p:sp>
          <p:nvSpPr>
            <p:cNvPr id="230" name="TextBox 102"/>
            <p:cNvSpPr txBox="1"/>
            <p:nvPr/>
          </p:nvSpPr>
          <p:spPr>
            <a:xfrm>
              <a:off x="8287316" y="5761960"/>
              <a:ext cx="552597" cy="296551"/>
            </a:xfrm>
            <a:prstGeom prst="rect">
              <a:avLst/>
            </a:prstGeom>
            <a:noFill/>
          </p:spPr>
          <p:txBody>
            <a:bodyPr wrap="square" rtlCol="0">
              <a:spAutoFit/>
            </a:bodyPr>
            <a:lstStyle/>
            <a:p>
              <a:pPr algn="r"/>
              <a:r>
                <a:rPr lang="en-AU" sz="1100" b="1" dirty="0" smtClean="0"/>
                <a:t>6%</a:t>
              </a:r>
              <a:endParaRPr lang="en-AU" sz="1100" b="1" dirty="0"/>
            </a:p>
          </p:txBody>
        </p:sp>
        <p:sp>
          <p:nvSpPr>
            <p:cNvPr id="231" name="TextBox 97"/>
            <p:cNvSpPr txBox="1"/>
            <p:nvPr/>
          </p:nvSpPr>
          <p:spPr>
            <a:xfrm>
              <a:off x="7914025" y="4608502"/>
              <a:ext cx="664903" cy="296551"/>
            </a:xfrm>
            <a:prstGeom prst="rect">
              <a:avLst/>
            </a:prstGeom>
            <a:noFill/>
          </p:spPr>
          <p:txBody>
            <a:bodyPr wrap="square" rtlCol="0">
              <a:spAutoFit/>
            </a:bodyPr>
            <a:lstStyle/>
            <a:p>
              <a:pPr algn="r"/>
              <a:r>
                <a:rPr lang="en-AU" sz="1100" b="1" dirty="0" smtClean="0"/>
                <a:t>32%</a:t>
              </a:r>
              <a:endParaRPr lang="en-AU" sz="1100" b="1" dirty="0"/>
            </a:p>
          </p:txBody>
        </p:sp>
        <p:sp>
          <p:nvSpPr>
            <p:cNvPr id="233" name="TextBox 99"/>
            <p:cNvSpPr txBox="1"/>
            <p:nvPr/>
          </p:nvSpPr>
          <p:spPr>
            <a:xfrm>
              <a:off x="7819782" y="5892218"/>
              <a:ext cx="687392" cy="296551"/>
            </a:xfrm>
            <a:prstGeom prst="rect">
              <a:avLst/>
            </a:prstGeom>
            <a:noFill/>
          </p:spPr>
          <p:txBody>
            <a:bodyPr wrap="square" rtlCol="0">
              <a:spAutoFit/>
            </a:bodyPr>
            <a:lstStyle/>
            <a:p>
              <a:pPr algn="r"/>
              <a:r>
                <a:rPr lang="en-AU" sz="1100" b="1" dirty="0" smtClean="0"/>
                <a:t>17%</a:t>
              </a:r>
              <a:endParaRPr lang="en-AU" sz="1100" b="1" dirty="0"/>
            </a:p>
          </p:txBody>
        </p:sp>
        <p:sp>
          <p:nvSpPr>
            <p:cNvPr id="234" name="TextBox 100"/>
            <p:cNvSpPr txBox="1"/>
            <p:nvPr/>
          </p:nvSpPr>
          <p:spPr>
            <a:xfrm>
              <a:off x="6099008" y="4912820"/>
              <a:ext cx="673378" cy="296551"/>
            </a:xfrm>
            <a:prstGeom prst="rect">
              <a:avLst/>
            </a:prstGeom>
            <a:noFill/>
          </p:spPr>
          <p:txBody>
            <a:bodyPr wrap="square" rtlCol="0">
              <a:spAutoFit/>
            </a:bodyPr>
            <a:lstStyle/>
            <a:p>
              <a:pPr algn="r"/>
              <a:r>
                <a:rPr lang="en-AU" sz="1100" b="1" dirty="0" smtClean="0"/>
                <a:t>9%</a:t>
              </a:r>
              <a:endParaRPr lang="en-AU" sz="1100" b="1" dirty="0"/>
            </a:p>
          </p:txBody>
        </p:sp>
        <p:sp>
          <p:nvSpPr>
            <p:cNvPr id="235" name="TextBox 101"/>
            <p:cNvSpPr txBox="1"/>
            <p:nvPr/>
          </p:nvSpPr>
          <p:spPr>
            <a:xfrm>
              <a:off x="7268183" y="5183034"/>
              <a:ext cx="552597" cy="296551"/>
            </a:xfrm>
            <a:prstGeom prst="rect">
              <a:avLst/>
            </a:prstGeom>
            <a:noFill/>
          </p:spPr>
          <p:txBody>
            <a:bodyPr wrap="square" rtlCol="0">
              <a:spAutoFit/>
            </a:bodyPr>
            <a:lstStyle/>
            <a:p>
              <a:pPr algn="r"/>
              <a:r>
                <a:rPr lang="en-AU" sz="1100" b="1" dirty="0" smtClean="0"/>
                <a:t>8%</a:t>
              </a:r>
              <a:endParaRPr lang="en-AU" sz="1100" b="1" dirty="0"/>
            </a:p>
          </p:txBody>
        </p:sp>
        <p:sp>
          <p:nvSpPr>
            <p:cNvPr id="236" name="TextBox 103"/>
            <p:cNvSpPr txBox="1"/>
            <p:nvPr/>
          </p:nvSpPr>
          <p:spPr>
            <a:xfrm>
              <a:off x="8011017" y="6353479"/>
              <a:ext cx="552597" cy="296551"/>
            </a:xfrm>
            <a:prstGeom prst="rect">
              <a:avLst/>
            </a:prstGeom>
            <a:noFill/>
          </p:spPr>
          <p:txBody>
            <a:bodyPr wrap="square" rtlCol="0">
              <a:spAutoFit/>
            </a:bodyPr>
            <a:lstStyle/>
            <a:p>
              <a:pPr algn="r"/>
              <a:r>
                <a:rPr lang="en-AU" sz="1100" b="1" dirty="0" smtClean="0"/>
                <a:t>2%</a:t>
              </a:r>
              <a:endParaRPr lang="en-AU" sz="1100" b="1" dirty="0"/>
            </a:p>
          </p:txBody>
        </p:sp>
        <p:sp>
          <p:nvSpPr>
            <p:cNvPr id="237" name="TextBox 104"/>
            <p:cNvSpPr txBox="1"/>
            <p:nvPr/>
          </p:nvSpPr>
          <p:spPr>
            <a:xfrm>
              <a:off x="7138760" y="4378331"/>
              <a:ext cx="552597" cy="296551"/>
            </a:xfrm>
            <a:prstGeom prst="rect">
              <a:avLst/>
            </a:prstGeom>
            <a:noFill/>
          </p:spPr>
          <p:txBody>
            <a:bodyPr wrap="square" rtlCol="0">
              <a:spAutoFit/>
            </a:bodyPr>
            <a:lstStyle/>
            <a:p>
              <a:pPr algn="r"/>
              <a:r>
                <a:rPr lang="en-AU" sz="1100" b="1" dirty="0"/>
                <a:t>2</a:t>
              </a:r>
              <a:r>
                <a:rPr lang="en-AU" sz="1100" b="1" dirty="0" smtClean="0"/>
                <a:t>%</a:t>
              </a:r>
              <a:endParaRPr lang="en-AU" sz="1100" b="1" dirty="0"/>
            </a:p>
          </p:txBody>
        </p:sp>
      </p:grpSp>
      <p:sp>
        <p:nvSpPr>
          <p:cNvPr id="56" name="Rectangle 55"/>
          <p:cNvSpPr/>
          <p:nvPr/>
        </p:nvSpPr>
        <p:spPr>
          <a:xfrm>
            <a:off x="5052444" y="611396"/>
            <a:ext cx="3613169" cy="369332"/>
          </a:xfrm>
          <a:prstGeom prst="rect">
            <a:avLst/>
          </a:prstGeom>
        </p:spPr>
        <p:txBody>
          <a:bodyPr wrap="square">
            <a:spAutoFit/>
          </a:bodyPr>
          <a:lstStyle/>
          <a:p>
            <a:pPr algn="ctr"/>
            <a:r>
              <a:rPr lang="en-AU" b="1" dirty="0">
                <a:solidFill>
                  <a:srgbClr val="193264"/>
                </a:solidFill>
              </a:rPr>
              <a:t>Resolution </a:t>
            </a:r>
            <a:r>
              <a:rPr lang="en-AU" b="1" dirty="0" smtClean="0">
                <a:solidFill>
                  <a:srgbClr val="193264"/>
                </a:solidFill>
              </a:rPr>
              <a:t>pathways </a:t>
            </a:r>
            <a:endParaRPr lang="en-AU" dirty="0">
              <a:solidFill>
                <a:srgbClr val="193264"/>
              </a:solidFill>
            </a:endParaRPr>
          </a:p>
        </p:txBody>
      </p:sp>
      <p:sp>
        <p:nvSpPr>
          <p:cNvPr id="23" name="TextBox 22"/>
          <p:cNvSpPr txBox="1"/>
          <p:nvPr/>
        </p:nvSpPr>
        <p:spPr>
          <a:xfrm>
            <a:off x="548638" y="5807586"/>
            <a:ext cx="1790490" cy="861774"/>
          </a:xfrm>
          <a:prstGeom prst="rect">
            <a:avLst/>
          </a:prstGeom>
          <a:noFill/>
        </p:spPr>
        <p:txBody>
          <a:bodyPr wrap="square" rtlCol="0">
            <a:spAutoFit/>
          </a:bodyPr>
          <a:lstStyle/>
          <a:p>
            <a:pPr algn="ctr"/>
            <a:r>
              <a:rPr lang="en-AU" sz="1600" dirty="0" smtClean="0">
                <a:solidFill>
                  <a:srgbClr val="193264"/>
                </a:solidFill>
              </a:rPr>
              <a:t>of disputes were business </a:t>
            </a:r>
            <a:br>
              <a:rPr lang="en-AU" sz="1600" dirty="0" smtClean="0">
                <a:solidFill>
                  <a:srgbClr val="193264"/>
                </a:solidFill>
              </a:rPr>
            </a:br>
            <a:r>
              <a:rPr lang="en-AU" sz="1600" dirty="0" smtClean="0">
                <a:solidFill>
                  <a:srgbClr val="193264"/>
                </a:solidFill>
              </a:rPr>
              <a:t>to business</a:t>
            </a:r>
            <a:endParaRPr lang="en-AU" sz="1600" dirty="0">
              <a:solidFill>
                <a:srgbClr val="193264"/>
              </a:solidFill>
            </a:endParaRPr>
          </a:p>
        </p:txBody>
      </p:sp>
      <p:sp>
        <p:nvSpPr>
          <p:cNvPr id="59" name="TextBox 58"/>
          <p:cNvSpPr txBox="1"/>
          <p:nvPr/>
        </p:nvSpPr>
        <p:spPr>
          <a:xfrm>
            <a:off x="2556322" y="5828287"/>
            <a:ext cx="1790490" cy="830997"/>
          </a:xfrm>
          <a:prstGeom prst="rect">
            <a:avLst/>
          </a:prstGeom>
          <a:noFill/>
        </p:spPr>
        <p:txBody>
          <a:bodyPr wrap="square" rtlCol="0">
            <a:spAutoFit/>
          </a:bodyPr>
          <a:lstStyle/>
          <a:p>
            <a:pPr algn="ctr"/>
            <a:r>
              <a:rPr lang="en-AU" sz="1600" dirty="0" smtClean="0">
                <a:solidFill>
                  <a:srgbClr val="193264"/>
                </a:solidFill>
              </a:rPr>
              <a:t>of disputes were business </a:t>
            </a:r>
            <a:br>
              <a:rPr lang="en-AU" sz="1600" dirty="0" smtClean="0">
                <a:solidFill>
                  <a:srgbClr val="193264"/>
                </a:solidFill>
              </a:rPr>
            </a:br>
            <a:r>
              <a:rPr lang="en-AU" sz="1600" dirty="0" smtClean="0">
                <a:solidFill>
                  <a:srgbClr val="193264"/>
                </a:solidFill>
              </a:rPr>
              <a:t>to government </a:t>
            </a:r>
            <a:endParaRPr lang="en-AU" sz="1600" dirty="0">
              <a:solidFill>
                <a:srgbClr val="193264"/>
              </a:solidFill>
            </a:endParaRPr>
          </a:p>
        </p:txBody>
      </p:sp>
      <p:sp>
        <p:nvSpPr>
          <p:cNvPr id="24" name="Rectangle 23"/>
          <p:cNvSpPr/>
          <p:nvPr/>
        </p:nvSpPr>
        <p:spPr>
          <a:xfrm>
            <a:off x="251520" y="680946"/>
            <a:ext cx="4320480" cy="1077218"/>
          </a:xfrm>
          <a:prstGeom prst="rect">
            <a:avLst/>
          </a:prstGeom>
        </p:spPr>
        <p:txBody>
          <a:bodyPr wrap="square">
            <a:spAutoFit/>
          </a:bodyPr>
          <a:lstStyle/>
          <a:p>
            <a:pPr algn="ctr"/>
            <a:r>
              <a:rPr lang="en-US" sz="1600" b="1" dirty="0" smtClean="0">
                <a:solidFill>
                  <a:srgbClr val="193264"/>
                </a:solidFill>
              </a:rPr>
              <a:t>1,053 </a:t>
            </a:r>
            <a:r>
              <a:rPr lang="en-US" sz="1600" dirty="0" smtClean="0">
                <a:solidFill>
                  <a:srgbClr val="193264"/>
                </a:solidFill>
              </a:rPr>
              <a:t>contacts received via </a:t>
            </a:r>
            <a:r>
              <a:rPr lang="en-US" sz="1600" dirty="0">
                <a:solidFill>
                  <a:srgbClr val="193264"/>
                </a:solidFill>
              </a:rPr>
              <a:t>phone, </a:t>
            </a:r>
            <a:r>
              <a:rPr lang="en-US" sz="1600" dirty="0" smtClean="0">
                <a:solidFill>
                  <a:srgbClr val="193264"/>
                </a:solidFill>
              </a:rPr>
              <a:t/>
            </a:r>
            <a:br>
              <a:rPr lang="en-US" sz="1600" dirty="0" smtClean="0">
                <a:solidFill>
                  <a:srgbClr val="193264"/>
                </a:solidFill>
              </a:rPr>
            </a:br>
            <a:r>
              <a:rPr lang="en-US" sz="1600" dirty="0" smtClean="0">
                <a:solidFill>
                  <a:srgbClr val="193264"/>
                </a:solidFill>
              </a:rPr>
              <a:t>email </a:t>
            </a:r>
            <a:r>
              <a:rPr lang="en-US" sz="1600" dirty="0">
                <a:solidFill>
                  <a:srgbClr val="193264"/>
                </a:solidFill>
              </a:rPr>
              <a:t>and web </a:t>
            </a:r>
            <a:r>
              <a:rPr lang="en-US" sz="1600" dirty="0" smtClean="0">
                <a:solidFill>
                  <a:srgbClr val="193264"/>
                </a:solidFill>
              </a:rPr>
              <a:t>inquiry</a:t>
            </a:r>
            <a:r>
              <a:rPr lang="en-US" sz="1600" dirty="0">
                <a:solidFill>
                  <a:srgbClr val="193264"/>
                </a:solidFill>
              </a:rPr>
              <a:t>. </a:t>
            </a:r>
            <a:r>
              <a:rPr lang="en-US" sz="1600" dirty="0" smtClean="0">
                <a:solidFill>
                  <a:srgbClr val="193264"/>
                </a:solidFill>
              </a:rPr>
              <a:t/>
            </a:r>
            <a:br>
              <a:rPr lang="en-US" sz="1600" dirty="0" smtClean="0">
                <a:solidFill>
                  <a:srgbClr val="193264"/>
                </a:solidFill>
              </a:rPr>
            </a:br>
            <a:r>
              <a:rPr lang="en-US" sz="1600" dirty="0" smtClean="0">
                <a:solidFill>
                  <a:srgbClr val="193264"/>
                </a:solidFill>
              </a:rPr>
              <a:t>Of these, </a:t>
            </a:r>
            <a:r>
              <a:rPr lang="en-US" sz="1600" b="1" dirty="0" smtClean="0">
                <a:solidFill>
                  <a:srgbClr val="193264"/>
                </a:solidFill>
              </a:rPr>
              <a:t>354</a:t>
            </a:r>
            <a:r>
              <a:rPr lang="en-US" sz="1600" dirty="0" smtClean="0">
                <a:solidFill>
                  <a:srgbClr val="193264"/>
                </a:solidFill>
              </a:rPr>
              <a:t> were made direct to ASBFEO while </a:t>
            </a:r>
            <a:r>
              <a:rPr lang="en-US" sz="1600" b="1" dirty="0" smtClean="0">
                <a:solidFill>
                  <a:srgbClr val="193264"/>
                </a:solidFill>
              </a:rPr>
              <a:t>699</a:t>
            </a:r>
            <a:r>
              <a:rPr lang="en-US" sz="1600" dirty="0" smtClean="0">
                <a:solidFill>
                  <a:srgbClr val="193264"/>
                </a:solidFill>
              </a:rPr>
              <a:t> were via the Infoline.</a:t>
            </a:r>
            <a:endParaRPr lang="en-US" sz="1600" dirty="0">
              <a:solidFill>
                <a:srgbClr val="193264"/>
              </a:solidFill>
            </a:endParaRPr>
          </a:p>
        </p:txBody>
      </p:sp>
      <p:sp>
        <p:nvSpPr>
          <p:cNvPr id="64" name="Rounded Rectangle 63"/>
          <p:cNvSpPr/>
          <p:nvPr/>
        </p:nvSpPr>
        <p:spPr>
          <a:xfrm>
            <a:off x="251520" y="680281"/>
            <a:ext cx="4320480" cy="1050724"/>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65" name="Rounded Rectangle 64"/>
          <p:cNvSpPr/>
          <p:nvPr/>
        </p:nvSpPr>
        <p:spPr>
          <a:xfrm>
            <a:off x="251521" y="1826239"/>
            <a:ext cx="4320479" cy="1098705"/>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AACD72"/>
              </a:solidFill>
            </a:endParaRPr>
          </a:p>
        </p:txBody>
      </p:sp>
      <p:sp>
        <p:nvSpPr>
          <p:cNvPr id="66" name="Rounded Rectangle 65"/>
          <p:cNvSpPr/>
          <p:nvPr/>
        </p:nvSpPr>
        <p:spPr>
          <a:xfrm>
            <a:off x="251520" y="4653136"/>
            <a:ext cx="4320480" cy="2004809"/>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46" name="Rectangle 83"/>
          <p:cNvSpPr/>
          <p:nvPr/>
        </p:nvSpPr>
        <p:spPr>
          <a:xfrm>
            <a:off x="245244" y="4716433"/>
            <a:ext cx="4326755" cy="584775"/>
          </a:xfrm>
          <a:prstGeom prst="rect">
            <a:avLst/>
          </a:prstGeom>
        </p:spPr>
        <p:txBody>
          <a:bodyPr wrap="square">
            <a:spAutoFit/>
          </a:bodyPr>
          <a:lstStyle/>
          <a:p>
            <a:pPr algn="ctr"/>
            <a:r>
              <a:rPr lang="en-US" sz="1600" b="1" dirty="0" smtClean="0">
                <a:solidFill>
                  <a:srgbClr val="193264"/>
                </a:solidFill>
              </a:rPr>
              <a:t>The majority of the direct contacts were business to business disputes  </a:t>
            </a:r>
            <a:endParaRPr lang="en-AU" sz="1600" b="1" dirty="0">
              <a:solidFill>
                <a:srgbClr val="193264"/>
              </a:solidFill>
            </a:endParaRPr>
          </a:p>
        </p:txBody>
      </p:sp>
      <p:sp>
        <p:nvSpPr>
          <p:cNvPr id="247" name="Rounded Rectangle 84"/>
          <p:cNvSpPr/>
          <p:nvPr/>
        </p:nvSpPr>
        <p:spPr>
          <a:xfrm>
            <a:off x="245245" y="2996815"/>
            <a:ext cx="4326755" cy="1570173"/>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40" name="Rectangle 39"/>
          <p:cNvSpPr/>
          <p:nvPr/>
        </p:nvSpPr>
        <p:spPr>
          <a:xfrm>
            <a:off x="245244" y="1847726"/>
            <a:ext cx="4320480" cy="1077218"/>
          </a:xfrm>
          <a:prstGeom prst="rect">
            <a:avLst/>
          </a:prstGeom>
        </p:spPr>
        <p:txBody>
          <a:bodyPr wrap="square">
            <a:spAutoFit/>
          </a:bodyPr>
          <a:lstStyle/>
          <a:p>
            <a:pPr algn="ctr"/>
            <a:r>
              <a:rPr lang="en-US" sz="1600" b="1" dirty="0" smtClean="0">
                <a:solidFill>
                  <a:srgbClr val="193264"/>
                </a:solidFill>
              </a:rPr>
              <a:t>851</a:t>
            </a:r>
            <a:r>
              <a:rPr lang="en-US" sz="1600" dirty="0" smtClean="0">
                <a:solidFill>
                  <a:srgbClr val="193264"/>
                </a:solidFill>
              </a:rPr>
              <a:t> were requests </a:t>
            </a:r>
            <a:r>
              <a:rPr lang="en-US" sz="1600" dirty="0">
                <a:solidFill>
                  <a:srgbClr val="193264"/>
                </a:solidFill>
              </a:rPr>
              <a:t>for </a:t>
            </a:r>
            <a:r>
              <a:rPr lang="en-US" sz="1600" dirty="0" smtClean="0">
                <a:solidFill>
                  <a:srgbClr val="193264"/>
                </a:solidFill>
              </a:rPr>
              <a:t>assistance with resolving disputes. </a:t>
            </a:r>
            <a:r>
              <a:rPr lang="en-US" sz="1600" b="1" dirty="0" smtClean="0">
                <a:solidFill>
                  <a:srgbClr val="193264"/>
                </a:solidFill>
              </a:rPr>
              <a:t>83% </a:t>
            </a:r>
            <a:r>
              <a:rPr lang="en-US" sz="1600" dirty="0">
                <a:solidFill>
                  <a:srgbClr val="193264"/>
                </a:solidFill>
              </a:rPr>
              <a:t>of contacts came from small business owners, family enterprises and sole traders</a:t>
            </a:r>
            <a:r>
              <a:rPr lang="en-US" sz="1600" dirty="0" smtClean="0">
                <a:solidFill>
                  <a:srgbClr val="193264"/>
                </a:solidFill>
              </a:rPr>
              <a:t>.</a:t>
            </a:r>
            <a:endParaRPr lang="en-AU" sz="1600" dirty="0">
              <a:solidFill>
                <a:srgbClr val="193264"/>
              </a:solidFill>
            </a:endParaRPr>
          </a:p>
        </p:txBody>
      </p:sp>
      <p:sp>
        <p:nvSpPr>
          <p:cNvPr id="2" name="Rectangle 1"/>
          <p:cNvSpPr/>
          <p:nvPr/>
        </p:nvSpPr>
        <p:spPr>
          <a:xfrm>
            <a:off x="566715" y="5364505"/>
            <a:ext cx="1754336" cy="584775"/>
          </a:xfrm>
          <a:prstGeom prst="rect">
            <a:avLst/>
          </a:prstGeom>
        </p:spPr>
        <p:txBody>
          <a:bodyPr wrap="square">
            <a:spAutoFit/>
          </a:bodyPr>
          <a:lstStyle/>
          <a:p>
            <a:pPr algn="ctr"/>
            <a:r>
              <a:rPr lang="en-AU" sz="3200" b="1" dirty="0" smtClean="0">
                <a:solidFill>
                  <a:srgbClr val="193264"/>
                </a:solidFill>
              </a:rPr>
              <a:t>89% </a:t>
            </a:r>
            <a:endParaRPr lang="en-AU" sz="3200" dirty="0"/>
          </a:p>
        </p:txBody>
      </p:sp>
      <p:sp>
        <p:nvSpPr>
          <p:cNvPr id="42" name="Rectangle 41"/>
          <p:cNvSpPr/>
          <p:nvPr/>
        </p:nvSpPr>
        <p:spPr>
          <a:xfrm>
            <a:off x="2574399" y="5364505"/>
            <a:ext cx="1754336" cy="584775"/>
          </a:xfrm>
          <a:prstGeom prst="rect">
            <a:avLst/>
          </a:prstGeom>
        </p:spPr>
        <p:txBody>
          <a:bodyPr wrap="square">
            <a:spAutoFit/>
          </a:bodyPr>
          <a:lstStyle/>
          <a:p>
            <a:pPr algn="ctr"/>
            <a:r>
              <a:rPr lang="en-AU" sz="3200" b="1" dirty="0" smtClean="0">
                <a:solidFill>
                  <a:srgbClr val="193264"/>
                </a:solidFill>
              </a:rPr>
              <a:t>8% </a:t>
            </a:r>
            <a:endParaRPr lang="en-AU" sz="3200" dirty="0"/>
          </a:p>
        </p:txBody>
      </p:sp>
      <p:sp>
        <p:nvSpPr>
          <p:cNvPr id="20" name="Rectangle 19"/>
          <p:cNvSpPr/>
          <p:nvPr/>
        </p:nvSpPr>
        <p:spPr>
          <a:xfrm>
            <a:off x="5256551" y="6238473"/>
            <a:ext cx="2157217" cy="461665"/>
          </a:xfrm>
          <a:prstGeom prst="rect">
            <a:avLst/>
          </a:prstGeom>
        </p:spPr>
        <p:txBody>
          <a:bodyPr wrap="square">
            <a:spAutoFit/>
          </a:bodyPr>
          <a:lstStyle/>
          <a:p>
            <a:r>
              <a:rPr lang="en-AU" sz="1200" dirty="0" smtClean="0">
                <a:solidFill>
                  <a:srgbClr val="2D7983"/>
                </a:solidFill>
              </a:rPr>
              <a:t>Contacts by state/territory were similar to last quarter.</a:t>
            </a:r>
            <a:endParaRPr lang="en-AU" sz="1200" dirty="0">
              <a:solidFill>
                <a:srgbClr val="2D7983"/>
              </a:solidFill>
            </a:endParaRPr>
          </a:p>
        </p:txBody>
      </p:sp>
      <p:sp>
        <p:nvSpPr>
          <p:cNvPr id="70" name="Rounded Rectangle 69"/>
          <p:cNvSpPr/>
          <p:nvPr/>
        </p:nvSpPr>
        <p:spPr>
          <a:xfrm>
            <a:off x="4782214" y="2081542"/>
            <a:ext cx="4182274" cy="2067538"/>
          </a:xfrm>
          <a:prstGeom prst="roundRect">
            <a:avLst/>
          </a:prstGeom>
          <a:noFill/>
          <a:ln w="12700">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71" name="Rectangle 70"/>
          <p:cNvSpPr/>
          <p:nvPr/>
        </p:nvSpPr>
        <p:spPr>
          <a:xfrm>
            <a:off x="4750257" y="2099160"/>
            <a:ext cx="4257774" cy="338554"/>
          </a:xfrm>
          <a:prstGeom prst="rect">
            <a:avLst/>
          </a:prstGeom>
        </p:spPr>
        <p:txBody>
          <a:bodyPr wrap="square">
            <a:spAutoFit/>
          </a:bodyPr>
          <a:lstStyle/>
          <a:p>
            <a:pPr algn="ctr"/>
            <a:r>
              <a:rPr lang="en-AU" sz="1600" b="1" dirty="0">
                <a:solidFill>
                  <a:srgbClr val="AACD72"/>
                </a:solidFill>
              </a:rPr>
              <a:t>Resolved by </a:t>
            </a:r>
            <a:r>
              <a:rPr lang="en-AU" sz="1600" b="1" dirty="0" smtClean="0">
                <a:solidFill>
                  <a:srgbClr val="AACD72"/>
                </a:solidFill>
              </a:rPr>
              <a:t>ASBFEO – 44% </a:t>
            </a:r>
            <a:endParaRPr lang="en-AU" sz="1600" b="1" dirty="0">
              <a:solidFill>
                <a:srgbClr val="AACD72"/>
              </a:solidFill>
            </a:endParaRPr>
          </a:p>
        </p:txBody>
      </p:sp>
      <p:sp>
        <p:nvSpPr>
          <p:cNvPr id="68" name="Rectangle 67"/>
          <p:cNvSpPr/>
          <p:nvPr/>
        </p:nvSpPr>
        <p:spPr>
          <a:xfrm>
            <a:off x="4756532" y="980728"/>
            <a:ext cx="4251499" cy="338554"/>
          </a:xfrm>
          <a:prstGeom prst="rect">
            <a:avLst/>
          </a:prstGeom>
        </p:spPr>
        <p:txBody>
          <a:bodyPr wrap="square">
            <a:spAutoFit/>
          </a:bodyPr>
          <a:lstStyle/>
          <a:p>
            <a:pPr algn="ctr"/>
            <a:r>
              <a:rPr lang="en-AU" sz="1600" b="1" dirty="0" smtClean="0">
                <a:solidFill>
                  <a:srgbClr val="AACD72"/>
                </a:solidFill>
              </a:rPr>
              <a:t>Refer to …</a:t>
            </a:r>
            <a:endParaRPr lang="en-AU" sz="1600" dirty="0">
              <a:solidFill>
                <a:srgbClr val="AACD72"/>
              </a:solidFill>
            </a:endParaRPr>
          </a:p>
        </p:txBody>
      </p:sp>
      <p:grpSp>
        <p:nvGrpSpPr>
          <p:cNvPr id="30" name="Group 29"/>
          <p:cNvGrpSpPr/>
          <p:nvPr/>
        </p:nvGrpSpPr>
        <p:grpSpPr>
          <a:xfrm>
            <a:off x="7308304" y="1186566"/>
            <a:ext cx="1451224" cy="792000"/>
            <a:chOff x="7297152" y="1054887"/>
            <a:chExt cx="1451224" cy="792000"/>
          </a:xfrm>
        </p:grpSpPr>
        <p:sp>
          <p:nvSpPr>
            <p:cNvPr id="75" name="TextBox 74"/>
            <p:cNvSpPr txBox="1"/>
            <p:nvPr/>
          </p:nvSpPr>
          <p:spPr>
            <a:xfrm>
              <a:off x="7297152" y="1250832"/>
              <a:ext cx="690998" cy="400110"/>
            </a:xfrm>
            <a:prstGeom prst="rect">
              <a:avLst/>
            </a:prstGeom>
            <a:noFill/>
          </p:spPr>
          <p:txBody>
            <a:bodyPr wrap="square" rtlCol="0">
              <a:spAutoFit/>
            </a:bodyPr>
            <a:lstStyle/>
            <a:p>
              <a:r>
                <a:rPr lang="en-AU" sz="2000" dirty="0" smtClean="0">
                  <a:solidFill>
                    <a:srgbClr val="AACD72"/>
                  </a:solidFill>
                </a:rPr>
                <a:t>17%</a:t>
              </a:r>
              <a:endParaRPr lang="en-AU" sz="2000" dirty="0">
                <a:solidFill>
                  <a:srgbClr val="AACD72"/>
                </a:solidFill>
              </a:endParaRPr>
            </a:p>
          </p:txBody>
        </p:sp>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56376" y="1054887"/>
              <a:ext cx="792000" cy="792000"/>
            </a:xfrm>
            <a:prstGeom prst="rect">
              <a:avLst/>
            </a:prstGeom>
          </p:spPr>
        </p:pic>
      </p:grpSp>
      <p:sp>
        <p:nvSpPr>
          <p:cNvPr id="73" name="TextBox 72"/>
          <p:cNvSpPr txBox="1"/>
          <p:nvPr/>
        </p:nvSpPr>
        <p:spPr>
          <a:xfrm>
            <a:off x="7452320" y="2571274"/>
            <a:ext cx="574029" cy="400110"/>
          </a:xfrm>
          <a:prstGeom prst="rect">
            <a:avLst/>
          </a:prstGeom>
          <a:noFill/>
        </p:spPr>
        <p:txBody>
          <a:bodyPr wrap="square" rtlCol="0">
            <a:spAutoFit/>
          </a:bodyPr>
          <a:lstStyle/>
          <a:p>
            <a:r>
              <a:rPr lang="en-AU" sz="2000" dirty="0" smtClean="0">
                <a:solidFill>
                  <a:srgbClr val="AACD72"/>
                </a:solidFill>
              </a:rPr>
              <a:t>4%</a:t>
            </a:r>
            <a:endParaRPr lang="en-AU" sz="2000" dirty="0">
              <a:solidFill>
                <a:srgbClr val="AACD72"/>
              </a:solidFill>
            </a:endParaRPr>
          </a:p>
        </p:txBody>
      </p: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7528" y="2375329"/>
            <a:ext cx="792000" cy="792000"/>
          </a:xfrm>
          <a:prstGeom prst="rect">
            <a:avLst/>
          </a:prstGeom>
        </p:spPr>
      </p:pic>
      <p:sp>
        <p:nvSpPr>
          <p:cNvPr id="76" name="TextBox 75"/>
          <p:cNvSpPr txBox="1"/>
          <p:nvPr/>
        </p:nvSpPr>
        <p:spPr>
          <a:xfrm>
            <a:off x="7452320" y="3441618"/>
            <a:ext cx="669474" cy="400110"/>
          </a:xfrm>
          <a:prstGeom prst="rect">
            <a:avLst/>
          </a:prstGeom>
          <a:noFill/>
        </p:spPr>
        <p:txBody>
          <a:bodyPr wrap="square" rtlCol="0">
            <a:spAutoFit/>
          </a:bodyPr>
          <a:lstStyle/>
          <a:p>
            <a:r>
              <a:rPr lang="en-AU" sz="2000" dirty="0" smtClean="0">
                <a:solidFill>
                  <a:srgbClr val="AACD72"/>
                </a:solidFill>
              </a:rPr>
              <a:t>1%</a:t>
            </a:r>
            <a:endParaRPr lang="en-AU" sz="2000" dirty="0">
              <a:solidFill>
                <a:srgbClr val="AACD72"/>
              </a:solidFill>
            </a:endParaRPr>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67528" y="3245673"/>
            <a:ext cx="792000" cy="792000"/>
          </a:xfrm>
          <a:prstGeom prst="rect">
            <a:avLst/>
          </a:prstGeom>
        </p:spPr>
      </p:pic>
      <p:sp>
        <p:nvSpPr>
          <p:cNvPr id="4" name="TextBox 3"/>
          <p:cNvSpPr txBox="1"/>
          <p:nvPr/>
        </p:nvSpPr>
        <p:spPr>
          <a:xfrm>
            <a:off x="6251228" y="2754538"/>
            <a:ext cx="445883" cy="230832"/>
          </a:xfrm>
          <a:prstGeom prst="rect">
            <a:avLst/>
          </a:prstGeom>
          <a:noFill/>
        </p:spPr>
        <p:txBody>
          <a:bodyPr wrap="square" rtlCol="0">
            <a:spAutoFit/>
          </a:bodyPr>
          <a:lstStyle/>
          <a:p>
            <a:pPr algn="ctr"/>
            <a:r>
              <a:rPr lang="en-AU" sz="900" b="1" dirty="0" smtClean="0">
                <a:solidFill>
                  <a:srgbClr val="AACD72"/>
                </a:solidFill>
              </a:rPr>
              <a:t>OR</a:t>
            </a:r>
            <a:endParaRPr lang="en-AU" sz="900" b="1" dirty="0">
              <a:solidFill>
                <a:srgbClr val="AACD72"/>
              </a:solidFill>
            </a:endParaRPr>
          </a:p>
        </p:txBody>
      </p:sp>
    </p:spTree>
    <p:extLst>
      <p:ext uri="{BB962C8B-B14F-4D97-AF65-F5344CB8AC3E}">
        <p14:creationId xmlns:p14="http://schemas.microsoft.com/office/powerpoint/2010/main" val="269132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676456" y="6670647"/>
            <a:ext cx="467544" cy="200055"/>
          </a:xfrm>
          <a:prstGeom prst="rect">
            <a:avLst/>
          </a:prstGeom>
          <a:noFill/>
        </p:spPr>
        <p:txBody>
          <a:bodyPr wrap="square" rtlCol="0">
            <a:spAutoFit/>
          </a:bodyPr>
          <a:lstStyle/>
          <a:p>
            <a:pPr algn="ctr"/>
            <a:r>
              <a:rPr lang="en-AU" sz="700" dirty="0" smtClean="0"/>
              <a:t>9</a:t>
            </a:r>
            <a:endParaRPr lang="en-AU" sz="700" dirty="0"/>
          </a:p>
        </p:txBody>
      </p:sp>
      <p:sp>
        <p:nvSpPr>
          <p:cNvPr id="11" name="TextBox 10"/>
          <p:cNvSpPr txBox="1"/>
          <p:nvPr/>
        </p:nvSpPr>
        <p:spPr>
          <a:xfrm>
            <a:off x="241553" y="128244"/>
            <a:ext cx="4485054" cy="492443"/>
          </a:xfrm>
          <a:prstGeom prst="rect">
            <a:avLst/>
          </a:prstGeom>
          <a:noFill/>
        </p:spPr>
        <p:txBody>
          <a:bodyPr wrap="square" rtlCol="0">
            <a:spAutoFit/>
          </a:bodyPr>
          <a:lstStyle/>
          <a:p>
            <a:r>
              <a:rPr lang="en-AU" sz="2600" b="1" dirty="0" smtClean="0">
                <a:solidFill>
                  <a:srgbClr val="193264"/>
                </a:solidFill>
                <a:latin typeface="+mj-lt"/>
              </a:rPr>
              <a:t>Next steps</a:t>
            </a:r>
            <a:endParaRPr lang="en-AU" sz="2600" b="1" dirty="0">
              <a:solidFill>
                <a:srgbClr val="193264"/>
              </a:solidFill>
              <a:latin typeface="+mj-lt"/>
            </a:endParaRPr>
          </a:p>
        </p:txBody>
      </p:sp>
      <p:sp>
        <p:nvSpPr>
          <p:cNvPr id="38" name="Rounded Rectangle 37"/>
          <p:cNvSpPr/>
          <p:nvPr/>
        </p:nvSpPr>
        <p:spPr>
          <a:xfrm>
            <a:off x="260140" y="680281"/>
            <a:ext cx="585615" cy="1671294"/>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9" name="Rounded Rectangle 38"/>
          <p:cNvSpPr/>
          <p:nvPr/>
        </p:nvSpPr>
        <p:spPr>
          <a:xfrm>
            <a:off x="971599" y="680280"/>
            <a:ext cx="7810261" cy="1682963"/>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40" name="TextBox 39"/>
          <p:cNvSpPr txBox="1"/>
          <p:nvPr/>
        </p:nvSpPr>
        <p:spPr>
          <a:xfrm rot="16200000">
            <a:off x="-375207" y="1311553"/>
            <a:ext cx="1812617" cy="430887"/>
          </a:xfrm>
          <a:prstGeom prst="rect">
            <a:avLst/>
          </a:prstGeom>
          <a:noFill/>
        </p:spPr>
        <p:txBody>
          <a:bodyPr wrap="square" rtlCol="0">
            <a:spAutoFit/>
          </a:bodyPr>
          <a:lstStyle/>
          <a:p>
            <a:pPr algn="ctr"/>
            <a:r>
              <a:rPr lang="en-AU" sz="2200" b="1" dirty="0" smtClean="0">
                <a:solidFill>
                  <a:schemeClr val="bg1"/>
                </a:solidFill>
              </a:rPr>
              <a:t>OUTREACH</a:t>
            </a:r>
            <a:endParaRPr lang="en-AU" sz="2200" b="1" dirty="0">
              <a:solidFill>
                <a:schemeClr val="bg1"/>
              </a:solidFill>
            </a:endParaRPr>
          </a:p>
        </p:txBody>
      </p:sp>
      <p:sp>
        <p:nvSpPr>
          <p:cNvPr id="42" name="Rounded Rectangle 41"/>
          <p:cNvSpPr/>
          <p:nvPr/>
        </p:nvSpPr>
        <p:spPr>
          <a:xfrm>
            <a:off x="251520" y="2529966"/>
            <a:ext cx="585615" cy="2055716"/>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45" name="Rounded Rectangle 44"/>
          <p:cNvSpPr/>
          <p:nvPr/>
        </p:nvSpPr>
        <p:spPr>
          <a:xfrm>
            <a:off x="962979" y="2529966"/>
            <a:ext cx="7818881" cy="2059300"/>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46" name="TextBox 45"/>
          <p:cNvSpPr txBox="1"/>
          <p:nvPr/>
        </p:nvSpPr>
        <p:spPr>
          <a:xfrm rot="16200000">
            <a:off x="-442965" y="3359850"/>
            <a:ext cx="2020779" cy="430887"/>
          </a:xfrm>
          <a:prstGeom prst="rect">
            <a:avLst/>
          </a:prstGeom>
          <a:noFill/>
        </p:spPr>
        <p:txBody>
          <a:bodyPr wrap="square" rtlCol="0">
            <a:spAutoFit/>
          </a:bodyPr>
          <a:lstStyle/>
          <a:p>
            <a:pPr algn="ctr"/>
            <a:r>
              <a:rPr lang="en-AU" sz="2200" b="1" dirty="0" smtClean="0">
                <a:solidFill>
                  <a:schemeClr val="bg1"/>
                </a:solidFill>
              </a:rPr>
              <a:t>ADVOCACY</a:t>
            </a:r>
            <a:endParaRPr lang="en-AU" sz="2200" b="1" dirty="0">
              <a:solidFill>
                <a:schemeClr val="bg1"/>
              </a:solidFill>
            </a:endParaRPr>
          </a:p>
        </p:txBody>
      </p:sp>
      <p:sp>
        <p:nvSpPr>
          <p:cNvPr id="48" name="TextBox 47"/>
          <p:cNvSpPr txBox="1"/>
          <p:nvPr/>
        </p:nvSpPr>
        <p:spPr>
          <a:xfrm>
            <a:off x="1115616" y="4797152"/>
            <a:ext cx="5616624" cy="1937390"/>
          </a:xfrm>
          <a:prstGeom prst="rect">
            <a:avLst/>
          </a:prstGeom>
          <a:noFill/>
        </p:spPr>
        <p:txBody>
          <a:bodyPr wrap="square" rtlCol="0">
            <a:spAutoFit/>
          </a:bodyPr>
          <a:lstStyle/>
          <a:p>
            <a:pPr marL="144000" lvl="0" indent="-144000">
              <a:lnSpc>
                <a:spcPct val="112000"/>
              </a:lnSpc>
              <a:buFont typeface="Arial" panose="020B0604020202020204" pitchFamily="34" charset="0"/>
              <a:buChar char="•"/>
            </a:pPr>
            <a:r>
              <a:rPr lang="en-AU" sz="1200" dirty="0"/>
              <a:t>Continue working on emerging matters affecting small business, such as the impact of predatory behaviour in the office technology leasing/finance industry and the impact of Government stepping into the Green Bin industry in ACT</a:t>
            </a:r>
          </a:p>
          <a:p>
            <a:pPr marL="144000" lvl="0" indent="-144000">
              <a:lnSpc>
                <a:spcPct val="112000"/>
              </a:lnSpc>
              <a:buFont typeface="Arial" panose="020B0604020202020204" pitchFamily="34" charset="0"/>
              <a:buChar char="•"/>
            </a:pPr>
            <a:r>
              <a:rPr lang="en-AU" sz="1200" dirty="0"/>
              <a:t>Continue working with other agencies such as Small Business Commissioners and Fair Trading to streamline processes so small business can quickly and efficiently access assistance from the most appropriate agency </a:t>
            </a:r>
          </a:p>
          <a:p>
            <a:pPr marL="144000" lvl="0" indent="-144000">
              <a:lnSpc>
                <a:spcPct val="112000"/>
              </a:lnSpc>
              <a:buFont typeface="Arial" panose="020B0604020202020204" pitchFamily="34" charset="0"/>
              <a:buChar char="•"/>
            </a:pPr>
            <a:r>
              <a:rPr lang="en-AU" sz="1200" dirty="0"/>
              <a:t>Continue to work with the Commonwealth Department of Public Prosecutions to streamline the process by which ASBFEO can treat non-compliance for requests to provide information under our legislation</a:t>
            </a:r>
          </a:p>
        </p:txBody>
      </p:sp>
      <p:sp>
        <p:nvSpPr>
          <p:cNvPr id="49" name="Rounded Rectangle 48"/>
          <p:cNvSpPr/>
          <p:nvPr/>
        </p:nvSpPr>
        <p:spPr>
          <a:xfrm>
            <a:off x="260140" y="4697783"/>
            <a:ext cx="585615" cy="2043585"/>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50" name="Rounded Rectangle 49"/>
          <p:cNvSpPr/>
          <p:nvPr/>
        </p:nvSpPr>
        <p:spPr>
          <a:xfrm>
            <a:off x="971599" y="4697783"/>
            <a:ext cx="7810261" cy="2043585"/>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51" name="TextBox 50"/>
          <p:cNvSpPr txBox="1"/>
          <p:nvPr/>
        </p:nvSpPr>
        <p:spPr>
          <a:xfrm rot="16200000">
            <a:off x="-473429" y="5504131"/>
            <a:ext cx="2043583" cy="430887"/>
          </a:xfrm>
          <a:prstGeom prst="rect">
            <a:avLst/>
          </a:prstGeom>
          <a:noFill/>
        </p:spPr>
        <p:txBody>
          <a:bodyPr wrap="square" rtlCol="0">
            <a:spAutoFit/>
          </a:bodyPr>
          <a:lstStyle/>
          <a:p>
            <a:pPr algn="ctr"/>
            <a:r>
              <a:rPr lang="en-AU" sz="2200" b="1" dirty="0" smtClean="0">
                <a:solidFill>
                  <a:schemeClr val="bg1"/>
                </a:solidFill>
              </a:rPr>
              <a:t>ASSISTANCE</a:t>
            </a:r>
            <a:endParaRPr lang="en-AU" sz="2200" b="1" dirty="0">
              <a:solidFill>
                <a:schemeClr val="bg1"/>
              </a:solidFill>
            </a:endParaRPr>
          </a:p>
        </p:txBody>
      </p:sp>
      <p:sp>
        <p:nvSpPr>
          <p:cNvPr id="4" name="Rectangle 3"/>
          <p:cNvSpPr/>
          <p:nvPr/>
        </p:nvSpPr>
        <p:spPr>
          <a:xfrm>
            <a:off x="6686052" y="4366582"/>
            <a:ext cx="1918753" cy="219099"/>
          </a:xfrm>
          <a:prstGeom prst="rect">
            <a:avLst/>
          </a:prstGeom>
        </p:spPr>
        <p:txBody>
          <a:bodyPr wrap="square">
            <a:spAutoFit/>
          </a:bodyPr>
          <a:lstStyle/>
          <a:p>
            <a:pPr lvl="0" algn="ctr">
              <a:lnSpc>
                <a:spcPct val="112000"/>
              </a:lnSpc>
              <a:spcAft>
                <a:spcPts val="0"/>
              </a:spcAft>
            </a:pPr>
            <a:r>
              <a:rPr lang="en-AU" sz="800" dirty="0">
                <a:cs typeface="Times New Roman" panose="02020603050405020304" pitchFamily="18" charset="0"/>
              </a:rPr>
              <a:t>Unfair </a:t>
            </a:r>
            <a:r>
              <a:rPr lang="en-AU" sz="800" dirty="0" smtClean="0">
                <a:cs typeface="Times New Roman" panose="02020603050405020304" pitchFamily="18" charset="0"/>
              </a:rPr>
              <a:t>Contracts Terms </a:t>
            </a:r>
            <a:r>
              <a:rPr lang="en-AU" sz="800" dirty="0">
                <a:cs typeface="Times New Roman" panose="02020603050405020304" pitchFamily="18" charset="0"/>
              </a:rPr>
              <a:t>legislation</a:t>
            </a:r>
          </a:p>
        </p:txBody>
      </p:sp>
      <p:sp>
        <p:nvSpPr>
          <p:cNvPr id="23" name="Rectangle 22"/>
          <p:cNvSpPr/>
          <p:nvPr/>
        </p:nvSpPr>
        <p:spPr>
          <a:xfrm>
            <a:off x="6834840" y="2013020"/>
            <a:ext cx="1725295" cy="338554"/>
          </a:xfrm>
          <a:prstGeom prst="rect">
            <a:avLst/>
          </a:prstGeom>
        </p:spPr>
        <p:txBody>
          <a:bodyPr wrap="square">
            <a:spAutoFit/>
          </a:bodyPr>
          <a:lstStyle/>
          <a:p>
            <a:pPr algn="ctr"/>
            <a:r>
              <a:rPr lang="en-AU" sz="800" dirty="0" smtClean="0"/>
              <a:t>Stay Smart Online Week </a:t>
            </a:r>
          </a:p>
          <a:p>
            <a:pPr algn="ctr"/>
            <a:r>
              <a:rPr lang="en-AU" sz="800" dirty="0" smtClean="0"/>
              <a:t>8–14 October</a:t>
            </a:r>
            <a:endParaRPr lang="en-AU" sz="800" dirty="0"/>
          </a:p>
        </p:txBody>
      </p:sp>
      <p:sp>
        <p:nvSpPr>
          <p:cNvPr id="25" name="Rectangle 24"/>
          <p:cNvSpPr/>
          <p:nvPr/>
        </p:nvSpPr>
        <p:spPr>
          <a:xfrm>
            <a:off x="6784494" y="6309009"/>
            <a:ext cx="1777973" cy="461665"/>
          </a:xfrm>
          <a:prstGeom prst="rect">
            <a:avLst/>
          </a:prstGeom>
        </p:spPr>
        <p:txBody>
          <a:bodyPr wrap="square">
            <a:spAutoFit/>
          </a:bodyPr>
          <a:lstStyle/>
          <a:p>
            <a:pPr algn="ctr"/>
            <a:r>
              <a:rPr lang="en-AU" sz="800" dirty="0"/>
              <a:t>S</a:t>
            </a:r>
            <a:r>
              <a:rPr lang="en-AU" sz="800" dirty="0" smtClean="0"/>
              <a:t>treamlining </a:t>
            </a:r>
            <a:r>
              <a:rPr lang="en-AU" sz="800" dirty="0"/>
              <a:t>processes so small business can quickly and efficiently access </a:t>
            </a:r>
            <a:r>
              <a:rPr lang="en-AU" sz="800" dirty="0" smtClean="0"/>
              <a:t>support</a:t>
            </a:r>
            <a:endParaRPr lang="en-AU" sz="800" dirty="0"/>
          </a:p>
        </p:txBody>
      </p:sp>
      <p:sp>
        <p:nvSpPr>
          <p:cNvPr id="2" name="Rectangle 1"/>
          <p:cNvSpPr/>
          <p:nvPr/>
        </p:nvSpPr>
        <p:spPr>
          <a:xfrm>
            <a:off x="1036638" y="771237"/>
            <a:ext cx="5530559" cy="1333442"/>
          </a:xfrm>
          <a:prstGeom prst="rect">
            <a:avLst/>
          </a:prstGeom>
        </p:spPr>
        <p:txBody>
          <a:bodyPr wrap="square">
            <a:spAutoFit/>
          </a:bodyPr>
          <a:lstStyle/>
          <a:p>
            <a:pPr marL="171450" lvl="0" indent="-171450">
              <a:lnSpc>
                <a:spcPct val="112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Campaign participation: Mental Health Week, World Mental Health Day, Stay Smart Online Week, NT Business Month and Financial Capability </a:t>
            </a:r>
            <a:r>
              <a:rPr lang="en-AU" sz="1200" dirty="0" smtClean="0">
                <a:ea typeface="Calibri" panose="020F0502020204030204" pitchFamily="34" charset="0"/>
                <a:cs typeface="Times New Roman" panose="02020603050405020304" pitchFamily="18" charset="0"/>
              </a:rPr>
              <a:t>Week</a:t>
            </a:r>
            <a:endParaRPr lang="en-AU" sz="1200" dirty="0">
              <a:ea typeface="Calibri" panose="020F0502020204030204" pitchFamily="34" charset="0"/>
              <a:cs typeface="Times New Roman" panose="02020603050405020304" pitchFamily="18" charset="0"/>
            </a:endParaRPr>
          </a:p>
          <a:p>
            <a:pPr marL="171450" lvl="0" indent="-171450">
              <a:lnSpc>
                <a:spcPct val="112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Ombudsman participation in external events to promote the office and its role and services (currently 16 events booked next quarter</a:t>
            </a:r>
            <a:r>
              <a:rPr lang="en-AU" sz="1200" dirty="0" smtClean="0">
                <a:ea typeface="Calibri" panose="020F0502020204030204" pitchFamily="34" charset="0"/>
                <a:cs typeface="Times New Roman" panose="02020603050405020304" pitchFamily="18" charset="0"/>
              </a:rPr>
              <a:t>)</a:t>
            </a:r>
            <a:endParaRPr lang="en-AU" sz="1200" dirty="0">
              <a:ea typeface="Calibri" panose="020F0502020204030204" pitchFamily="34" charset="0"/>
              <a:cs typeface="Times New Roman" panose="02020603050405020304" pitchFamily="18" charset="0"/>
            </a:endParaRPr>
          </a:p>
          <a:p>
            <a:pPr marL="171450" lvl="0" indent="-171450">
              <a:lnSpc>
                <a:spcPct val="112000"/>
              </a:lnSpc>
              <a:spcAft>
                <a:spcPts val="0"/>
              </a:spcAft>
              <a:buFont typeface="Arial" panose="020B0604020202020204" pitchFamily="34" charset="0"/>
              <a:buChar char="•"/>
            </a:pPr>
            <a:r>
              <a:rPr lang="en-AU" sz="1200" dirty="0">
                <a:ea typeface="Calibri" panose="020F0502020204030204" pitchFamily="34" charset="0"/>
                <a:cs typeface="Times New Roman" panose="02020603050405020304" pitchFamily="18" charset="0"/>
              </a:rPr>
              <a:t>Marketing: engagement and liaison with industry </a:t>
            </a:r>
            <a:r>
              <a:rPr lang="en-AU" sz="1200" dirty="0" smtClean="0">
                <a:ea typeface="Calibri" panose="020F0502020204030204" pitchFamily="34" charset="0"/>
                <a:cs typeface="Times New Roman" panose="02020603050405020304" pitchFamily="18" charset="0"/>
              </a:rPr>
              <a:t>associations</a:t>
            </a:r>
          </a:p>
          <a:p>
            <a:pPr marL="171450" indent="-171450">
              <a:lnSpc>
                <a:spcPct val="112000"/>
              </a:lnSpc>
              <a:buFont typeface="Arial" panose="020B0604020202020204" pitchFamily="34" charset="0"/>
              <a:buChar char="•"/>
            </a:pPr>
            <a:r>
              <a:rPr lang="en-AU" sz="1200" dirty="0"/>
              <a:t>Launch of online booking tool for the Small Business </a:t>
            </a:r>
            <a:r>
              <a:rPr lang="en-AU" sz="1200" dirty="0" smtClean="0"/>
              <a:t>Hub</a:t>
            </a:r>
            <a:endParaRPr lang="en-AU" sz="1200" dirty="0"/>
          </a:p>
        </p:txBody>
      </p:sp>
      <p:pic>
        <p:nvPicPr>
          <p:cNvPr id="28" name="Picture 27"/>
          <p:cNvPicPr/>
          <p:nvPr/>
        </p:nvPicPr>
        <p:blipFill rotWithShape="1">
          <a:blip r:embed="rId3"/>
          <a:srcRect l="58972" t="6417" r="4275" b="4061"/>
          <a:stretch/>
        </p:blipFill>
        <p:spPr bwMode="auto">
          <a:xfrm>
            <a:off x="6700011" y="764704"/>
            <a:ext cx="1839465" cy="1260158"/>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8800" y="4808073"/>
            <a:ext cx="1504676" cy="1471630"/>
          </a:xfrm>
          <a:prstGeom prst="rect">
            <a:avLst/>
          </a:prstGeom>
        </p:spPr>
      </p:pic>
      <p:sp>
        <p:nvSpPr>
          <p:cNvPr id="21" name="Rectangle 20"/>
          <p:cNvSpPr/>
          <p:nvPr/>
        </p:nvSpPr>
        <p:spPr>
          <a:xfrm>
            <a:off x="1088777" y="2696720"/>
            <a:ext cx="5597275" cy="1730538"/>
          </a:xfrm>
          <a:prstGeom prst="rect">
            <a:avLst/>
          </a:prstGeom>
        </p:spPr>
        <p:txBody>
          <a:bodyPr wrap="square">
            <a:spAutoFit/>
          </a:bodyPr>
          <a:lstStyle/>
          <a:p>
            <a:pPr marL="171450" lvl="0" indent="-171450">
              <a:lnSpc>
                <a:spcPct val="112000"/>
              </a:lnSpc>
              <a:spcAft>
                <a:spcPts val="0"/>
              </a:spcAft>
              <a:buFont typeface="Arial" panose="020B0604020202020204" pitchFamily="34" charset="0"/>
              <a:buChar char="•"/>
            </a:pPr>
            <a:r>
              <a:rPr lang="en-AU" sz="1200" dirty="0" smtClean="0">
                <a:ea typeface="Calibri" panose="020F0502020204030204" pitchFamily="34" charset="0"/>
                <a:cs typeface="Times New Roman" panose="02020603050405020304" pitchFamily="18" charset="0"/>
              </a:rPr>
              <a:t>Publish Access to Justice Inquiry Report Phase 1 survey results and recommendations for Phase 2</a:t>
            </a:r>
          </a:p>
          <a:p>
            <a:pPr marL="171450" lvl="0" indent="-171450">
              <a:lnSpc>
                <a:spcPct val="112000"/>
              </a:lnSpc>
              <a:spcAft>
                <a:spcPts val="0"/>
              </a:spcAft>
              <a:buFont typeface="Arial" panose="020B0604020202020204" pitchFamily="34" charset="0"/>
              <a:buChar char="•"/>
            </a:pPr>
            <a:r>
              <a:rPr lang="en-AU" sz="1200" dirty="0"/>
              <a:t>Compile a submission for the Treasury review of the Unfair Contracts Terms legislation commencing in November 2018. </a:t>
            </a:r>
            <a:r>
              <a:rPr lang="en-AU" sz="1200"/>
              <a:t>In </a:t>
            </a:r>
            <a:r>
              <a:rPr lang="en-AU" sz="1200" smtClean="0"/>
              <a:t>particular, </a:t>
            </a:r>
            <a:r>
              <a:rPr lang="en-AU" sz="1200" dirty="0"/>
              <a:t>making UCT terms illegal and increasing regulator powers </a:t>
            </a:r>
            <a:r>
              <a:rPr lang="en-AU" sz="1200"/>
              <a:t>and </a:t>
            </a:r>
            <a:r>
              <a:rPr lang="en-AU" sz="1200" smtClean="0"/>
              <a:t>penalties</a:t>
            </a:r>
          </a:p>
          <a:p>
            <a:pPr marL="171450" lvl="0" indent="-171450">
              <a:lnSpc>
                <a:spcPct val="112000"/>
              </a:lnSpc>
              <a:spcAft>
                <a:spcPts val="0"/>
              </a:spcAft>
              <a:buFont typeface="Arial" panose="020B0604020202020204" pitchFamily="34" charset="0"/>
              <a:buChar char="•"/>
            </a:pPr>
            <a:r>
              <a:rPr lang="en-AU" sz="1200" dirty="0" smtClean="0">
                <a:cs typeface="Times New Roman" panose="02020603050405020304" pitchFamily="18" charset="0"/>
              </a:rPr>
              <a:t>Publish the research paper on the costs associated with deemed statutory trusts in the building and construction sector, including a recommendation for deemed statutory in federal government procurement</a:t>
            </a:r>
            <a:endParaRPr lang="en-AU" sz="1200" dirty="0"/>
          </a:p>
        </p:txBody>
      </p:sp>
      <p:pic>
        <p:nvPicPr>
          <p:cNvPr id="22" name="Picture 21"/>
          <p:cNvPicPr/>
          <p:nvPr/>
        </p:nvPicPr>
        <p:blipFill rotWithShape="1">
          <a:blip r:embed="rId5"/>
          <a:srcRect l="27074" t="16332" r="56247" b="10127"/>
          <a:stretch/>
        </p:blipFill>
        <p:spPr bwMode="auto">
          <a:xfrm rot="229096">
            <a:off x="6942260" y="2637879"/>
            <a:ext cx="1356597" cy="1682668"/>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2293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37F89C00E02F4C9091FEF4D0901707" ma:contentTypeVersion="0" ma:contentTypeDescription="Create a new document." ma:contentTypeScope="" ma:versionID="f33d6428bc0175ada44aae623b3b86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5BA838-E06D-4A00-930B-1648B65A60A2}">
  <ds:schemaRefs>
    <ds:schemaRef ds:uri="http://schemas.microsoft.com/sharepoint/v3/contenttype/forms"/>
  </ds:schemaRefs>
</ds:datastoreItem>
</file>

<file path=customXml/itemProps2.xml><?xml version="1.0" encoding="utf-8"?>
<ds:datastoreItem xmlns:ds="http://schemas.openxmlformats.org/officeDocument/2006/customXml" ds:itemID="{B827A603-B046-4E8C-84CD-8EE46B2D8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C2488E0-A42D-4708-A63B-F69E7414F84F}">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Quarterly report template - shell</Template>
  <TotalTime>27692</TotalTime>
  <Words>2444</Words>
  <Application>Microsoft Office PowerPoint</Application>
  <PresentationFormat>On-screen Show (4:3)</PresentationFormat>
  <Paragraphs>273</Paragraphs>
  <Slides>11</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Courier New</vt:lpstr>
      <vt:lpstr>Symbol</vt:lpstr>
      <vt:lpstr>Times New Roman</vt:lpstr>
      <vt:lpstr>2_Quarterly report template - shell</vt:lpstr>
      <vt:lpstr>3_Quarterly report template - shell</vt:lpstr>
      <vt:lpstr>1_Quarterly report template -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 - The Treasury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Strachan, James</dc:creator>
  <cp:lastModifiedBy>DENIGAN,Kathleen</cp:lastModifiedBy>
  <cp:revision>803</cp:revision>
  <cp:lastPrinted>2018-10-24T22:19:30Z</cp:lastPrinted>
  <dcterms:created xsi:type="dcterms:W3CDTF">2017-04-28T00:43:21Z</dcterms:created>
  <dcterms:modified xsi:type="dcterms:W3CDTF">2018-10-25T23:17:04Z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0x0101004037F89C00E02F4C9091FEF4D0901707</vt:lpwstr>
  </property>
  <property fmtid="{D5CDD505-2E9C-101B-9397-08002B2CF9AE}" pid="3" name="_dlc_DocIdItemGuid">
    <vt:lpwstr>7485b8d8-4a59-46e3-91ae-145ca4a73d0a</vt:lpwstr>
  </property>
  <property fmtid="{D5CDD505-2E9C-101B-9397-08002B2CF9AE}" pid="4" name="TSYRecordClass">
    <vt:lpwstr>12;#TSY RA-9067 - Retain as national archives|3f97c4bb-830c-4deb-bddb-7dcb4dfed1cb</vt:lpwstr>
  </property>
  <property fmtid="{D5CDD505-2E9C-101B-9397-08002B2CF9AE}" pid="5" name="RecordPoint_WorkflowType">
    <vt:lpwstr>ActiveSubmitStub</vt:lpwstr>
  </property>
  <property fmtid="{D5CDD505-2E9C-101B-9397-08002B2CF9AE}" pid="6" name="RecordPoint_ActiveItemListId">
    <vt:lpwstr>{ebeb88fa-a7a1-4598-8ed5-780038326f5b}</vt:lpwstr>
  </property>
  <property fmtid="{D5CDD505-2E9C-101B-9397-08002B2CF9AE}" pid="7" name="RecordPoint_ActiveItemUniqueId">
    <vt:lpwstr>{7485b8d8-4a59-46e3-91ae-145ca4a73d0a}</vt:lpwstr>
  </property>
  <property fmtid="{D5CDD505-2E9C-101B-9397-08002B2CF9AE}" pid="8" name="RecordPoint_ActiveItemWebId">
    <vt:lpwstr>{1502bce8-5fd2-4e70-9268-1fae0065a0cb}</vt:lpwstr>
  </property>
  <property fmtid="{D5CDD505-2E9C-101B-9397-08002B2CF9AE}" pid="9" name="RecordPoint_ActiveItemSiteId">
    <vt:lpwstr>{08cedf7d-7ad2-4b81-a81f-47e3ec332c41}</vt:lpwstr>
  </property>
  <property fmtid="{D5CDD505-2E9C-101B-9397-08002B2CF9AE}" pid="10" name="RecordPoint_RecordNumberSubmitted">
    <vt:lpwstr>R0001800185</vt:lpwstr>
  </property>
  <property fmtid="{D5CDD505-2E9C-101B-9397-08002B2CF9AE}" pid="11" name="RecordPoint_SubmissionCompleted">
    <vt:lpwstr>2018-07-23T15:04:13.4728795+10:00</vt:lpwstr>
  </property>
  <property fmtid="{D5CDD505-2E9C-101B-9397-08002B2CF9AE}" pid="12" name="RecordPoint_SubmissionDate">
    <vt:lpwstr/>
  </property>
  <property fmtid="{D5CDD505-2E9C-101B-9397-08002B2CF9AE}" pid="13" name="RecordPoint_ActiveItemMoved">
    <vt:lpwstr/>
  </property>
  <property fmtid="{D5CDD505-2E9C-101B-9397-08002B2CF9AE}" pid="14" name="RecordPoint_RecordFormat">
    <vt:lpwstr/>
  </property>
  <property fmtid="{D5CDD505-2E9C-101B-9397-08002B2CF9AE}" pid="15" name="_AdHocReviewCycleID">
    <vt:i4>-670268681</vt:i4>
  </property>
  <property fmtid="{D5CDD505-2E9C-101B-9397-08002B2CF9AE}" pid="16" name="_NewReviewCycle">
    <vt:lpwstr/>
  </property>
  <property fmtid="{D5CDD505-2E9C-101B-9397-08002B2CF9AE}" pid="17" name="_EmailSubject">
    <vt:lpwstr>Qtrly Report - Update [SEC=UNCLASSIFIED]</vt:lpwstr>
  </property>
  <property fmtid="{D5CDD505-2E9C-101B-9397-08002B2CF9AE}" pid="18" name="_AuthorEmail">
    <vt:lpwstr>Madeline.Power@asbfeo.gov.au</vt:lpwstr>
  </property>
  <property fmtid="{D5CDD505-2E9C-101B-9397-08002B2CF9AE}" pid="19" name="_AuthorEmailDisplayName">
    <vt:lpwstr>Power, Madeline</vt:lpwstr>
  </property>
  <property fmtid="{D5CDD505-2E9C-101B-9397-08002B2CF9AE}" pid="20" name="_PreviousAdHocReviewCycleID">
    <vt:i4>-1624195186</vt:i4>
  </property>
  <property fmtid="{D5CDD505-2E9C-101B-9397-08002B2CF9AE}" pid="21" name="Order">
    <vt:r8>2659700</vt:r8>
  </property>
</Properties>
</file>