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4"/>
    <p:sldMasterId id="2147483934" r:id="rId5"/>
    <p:sldMasterId id="2147483941" r:id="rId6"/>
  </p:sldMasterIdLst>
  <p:notesMasterIdLst>
    <p:notesMasterId r:id="rId19"/>
  </p:notesMasterIdLst>
  <p:handoutMasterIdLst>
    <p:handoutMasterId r:id="rId20"/>
  </p:handoutMasterIdLst>
  <p:sldIdLst>
    <p:sldId id="256" r:id="rId7"/>
    <p:sldId id="300" r:id="rId8"/>
    <p:sldId id="284" r:id="rId9"/>
    <p:sldId id="270" r:id="rId10"/>
    <p:sldId id="292" r:id="rId11"/>
    <p:sldId id="277" r:id="rId12"/>
    <p:sldId id="279" r:id="rId13"/>
    <p:sldId id="295" r:id="rId14"/>
    <p:sldId id="296" r:id="rId15"/>
    <p:sldId id="301" r:id="rId16"/>
    <p:sldId id="285" r:id="rId17"/>
    <p:sldId id="268" r:id="rId18"/>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Lst>
        </p14:section>
        <p14:section name="Untitled Section" id="{5DA743D6-07A3-414C-A063-3BC9F63DA273}">
          <p14:sldIdLst>
            <p14:sldId id="300"/>
            <p14:sldId id="284"/>
            <p14:sldId id="270"/>
            <p14:sldId id="292"/>
            <p14:sldId id="277"/>
            <p14:sldId id="279"/>
            <p14:sldId id="295"/>
            <p14:sldId id="296"/>
            <p14:sldId id="301"/>
            <p14:sldId id="285"/>
          </p14:sldIdLst>
        </p14:section>
        <p14:section name="Untitled Section" id="{34F92363-0009-4F90-BC51-CE8F21BE82D3}">
          <p14:sldIdLst>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HAM,Craig" initials="L" lastIdx="15" clrIdx="0">
    <p:extLst>
      <p:ext uri="{19B8F6BF-5375-455C-9EA6-DF929625EA0E}">
        <p15:presenceInfo xmlns:p15="http://schemas.microsoft.com/office/powerpoint/2012/main" userId="S-1-5-21-515967899-1965331169-725345543-2059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ACD72"/>
    <a:srgbClr val="00A0AC"/>
    <a:srgbClr val="193264"/>
    <a:srgbClr val="000000"/>
    <a:srgbClr val="280E52"/>
    <a:srgbClr val="E2AB68"/>
    <a:srgbClr val="2D7983"/>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2197" autoAdjust="0"/>
  </p:normalViewPr>
  <p:slideViewPr>
    <p:cSldViewPr>
      <p:cViewPr varScale="1">
        <p:scale>
          <a:sx n="118" d="100"/>
          <a:sy n="118" d="100"/>
        </p:scale>
        <p:origin x="11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prod.protected.ind\group\ASBFEO\Sharepoint\Communications\Documents\Quarterly%20Reports\Quarterly%20report%20-%20assistance%20stats%20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B1622\AppData\Local\Microsoft\Windows\INetCache\Content.Outlook\OGFPO5SC\BRR%20June%20Stats%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400" b="1" dirty="0" smtClean="0"/>
              <a:t>Case Management</a:t>
            </a:r>
            <a:r>
              <a:rPr lang="en-AU" sz="1400" b="1" baseline="0" dirty="0" smtClean="0"/>
              <a:t> </a:t>
            </a:r>
            <a:r>
              <a:rPr lang="en-AU" sz="1400" b="1" dirty="0" smtClean="0"/>
              <a:t>Resolution </a:t>
            </a:r>
            <a:r>
              <a:rPr lang="en-AU" sz="1400" b="1" dirty="0"/>
              <a:t>Pathways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CDE-42F5-AF57-10F197F00ED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CDE-42F5-AF57-10F197F00ED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CDE-42F5-AF57-10F197F00ED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6F53-469B-9ECC-42FDE006B9FF}"/>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CDE-42F5-AF57-10F197F00ED9}"/>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3BBF-4EE5-AB50-102F17E3EF74}"/>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4572-426A-B467-6F2571872E29}"/>
              </c:ext>
            </c:extLst>
          </c:dPt>
          <c:dLbls>
            <c:dLbl>
              <c:idx val="4"/>
              <c:layout>
                <c:manualLayout>
                  <c:x val="-3.2011720526947944E-2"/>
                  <c:y val="0.12369902119275106"/>
                </c:manualLayout>
              </c:layout>
              <c:dLblPos val="bestFi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7818038860867433E-3"/>
                  <c:y val="0.11035406150178109"/>
                </c:manualLayout>
              </c:layout>
              <c:tx>
                <c:rich>
                  <a:bodyPr/>
                  <a:lstStyle/>
                  <a:p>
                    <a:fld id="{68B322F1-D3DF-4B54-A0A8-F733E70902C9}" type="VALUE">
                      <a:rPr lang="en-US" sz="1050" dirty="0"/>
                      <a:pPr/>
                      <a:t>[VALUE]</a:t>
                    </a:fld>
                    <a:endParaRPr lang="en-AU"/>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Sheet1!$A$18:$A$24</c:f>
              <c:strCache>
                <c:ptCount val="7"/>
                <c:pt idx="0">
                  <c:v>Referral to Small Business Commissioners</c:v>
                </c:pt>
                <c:pt idx="1">
                  <c:v>Referral to other appropriate Commonwealth or State agency</c:v>
                </c:pt>
                <c:pt idx="2">
                  <c:v>Referred to case management or advocacy</c:v>
                </c:pt>
                <c:pt idx="3">
                  <c:v>Information on dispute resolutions provided, NFA</c:v>
                </c:pt>
                <c:pt idx="4">
                  <c:v>Resolved by direct action (case management)</c:v>
                </c:pt>
                <c:pt idx="5">
                  <c:v>Referred to alternative dispute resolution</c:v>
                </c:pt>
                <c:pt idx="6">
                  <c:v>Referred to Small Business Tax Concierge lawyer</c:v>
                </c:pt>
              </c:strCache>
            </c:strRef>
          </c:cat>
          <c:val>
            <c:numRef>
              <c:f>Sheet1!$B$18:$B$24</c:f>
              <c:numCache>
                <c:formatCode>0%</c:formatCode>
                <c:ptCount val="7"/>
                <c:pt idx="0">
                  <c:v>0.11</c:v>
                </c:pt>
                <c:pt idx="1">
                  <c:v>0.2</c:v>
                </c:pt>
                <c:pt idx="2">
                  <c:v>0.23</c:v>
                </c:pt>
                <c:pt idx="3">
                  <c:v>0.43</c:v>
                </c:pt>
                <c:pt idx="4">
                  <c:v>0.02</c:v>
                </c:pt>
                <c:pt idx="5">
                  <c:v>5.0000000000000001E-3</c:v>
                </c:pt>
                <c:pt idx="6">
                  <c:v>0</c:v>
                </c:pt>
              </c:numCache>
            </c:numRef>
          </c:val>
          <c:extLst xmlns:c16r2="http://schemas.microsoft.com/office/drawing/2015/06/chart">
            <c:ext xmlns:c16="http://schemas.microsoft.com/office/drawing/2014/chart" uri="{C3380CC4-5D6E-409C-BE32-E72D297353CC}">
              <c16:uniqueId val="{00000000-6F53-469B-9ECC-42FDE006B9F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8372117966494408"/>
          <c:y val="0.12173893049301181"/>
          <c:w val="0.38977784251157488"/>
          <c:h val="0.8468221485650410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nchor="ctr"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dirty="0"/>
              <a:t>Businesses entering </a:t>
            </a:r>
            <a:r>
              <a:rPr lang="en-US" dirty="0" smtClean="0"/>
              <a:t>Voluntary Administration </a:t>
            </a:r>
            <a:r>
              <a:rPr lang="en-US" dirty="0"/>
              <a:t>in Australia</a:t>
            </a:r>
          </a:p>
        </c:rich>
      </c:tx>
      <c:layout/>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'[BRR June Stats 2021.xlsx]Monthly External Admins'!$F$1</c:f>
              <c:strCache>
                <c:ptCount val="1"/>
                <c:pt idx="0">
                  <c:v>Total</c:v>
                </c:pt>
              </c:strCache>
            </c:strRef>
          </c:tx>
          <c:spPr>
            <a:ln w="28575" cap="rnd">
              <a:solidFill>
                <a:srgbClr val="002060"/>
              </a:solidFill>
              <a:round/>
            </a:ln>
            <a:effectLst/>
          </c:spPr>
          <c:marker>
            <c:symbol val="none"/>
          </c:marker>
          <c:cat>
            <c:numRef>
              <c:f>'[BRR June Stats 2021.xlsx]Monthly External Admins'!$E$2:$E$43</c:f>
              <c:numCache>
                <c:formatCode>mmm\-yy</c:formatCode>
                <c:ptCount val="4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numCache>
            </c:numRef>
          </c:cat>
          <c:val>
            <c:numRef>
              <c:f>'[BRR June Stats 2021.xlsx]Monthly External Admins'!$F$2:$F$43</c:f>
              <c:numCache>
                <c:formatCode>General</c:formatCode>
                <c:ptCount val="42"/>
                <c:pt idx="0">
                  <c:v>590</c:v>
                </c:pt>
                <c:pt idx="1">
                  <c:v>843</c:v>
                </c:pt>
                <c:pt idx="2">
                  <c:v>878</c:v>
                </c:pt>
                <c:pt idx="3">
                  <c:v>770</c:v>
                </c:pt>
                <c:pt idx="4">
                  <c:v>946</c:v>
                </c:pt>
                <c:pt idx="5">
                  <c:v>878</c:v>
                </c:pt>
                <c:pt idx="6">
                  <c:v>909</c:v>
                </c:pt>
                <c:pt idx="7">
                  <c:v>930</c:v>
                </c:pt>
                <c:pt idx="8">
                  <c:v>731</c:v>
                </c:pt>
                <c:pt idx="9">
                  <c:v>885</c:v>
                </c:pt>
                <c:pt idx="10">
                  <c:v>851</c:v>
                </c:pt>
                <c:pt idx="11">
                  <c:v>730</c:v>
                </c:pt>
                <c:pt idx="12">
                  <c:v>582</c:v>
                </c:pt>
                <c:pt idx="13">
                  <c:v>779</c:v>
                </c:pt>
                <c:pt idx="14">
                  <c:v>879</c:v>
                </c:pt>
                <c:pt idx="15">
                  <c:v>756</c:v>
                </c:pt>
                <c:pt idx="16">
                  <c:v>924</c:v>
                </c:pt>
                <c:pt idx="17">
                  <c:v>897</c:v>
                </c:pt>
                <c:pt idx="18">
                  <c:v>999</c:v>
                </c:pt>
                <c:pt idx="19">
                  <c:v>944</c:v>
                </c:pt>
                <c:pt idx="20">
                  <c:v>833</c:v>
                </c:pt>
                <c:pt idx="21">
                  <c:v>895</c:v>
                </c:pt>
                <c:pt idx="22">
                  <c:v>863</c:v>
                </c:pt>
                <c:pt idx="23">
                  <c:v>782</c:v>
                </c:pt>
                <c:pt idx="24">
                  <c:v>482</c:v>
                </c:pt>
                <c:pt idx="25">
                  <c:v>824</c:v>
                </c:pt>
                <c:pt idx="26">
                  <c:v>864</c:v>
                </c:pt>
                <c:pt idx="27">
                  <c:v>539</c:v>
                </c:pt>
                <c:pt idx="28">
                  <c:v>567</c:v>
                </c:pt>
                <c:pt idx="29">
                  <c:v>596</c:v>
                </c:pt>
                <c:pt idx="30">
                  <c:v>541</c:v>
                </c:pt>
                <c:pt idx="31">
                  <c:v>396</c:v>
                </c:pt>
                <c:pt idx="32">
                  <c:v>462</c:v>
                </c:pt>
                <c:pt idx="33">
                  <c:v>413</c:v>
                </c:pt>
                <c:pt idx="34">
                  <c:v>436</c:v>
                </c:pt>
                <c:pt idx="35">
                  <c:v>626</c:v>
                </c:pt>
                <c:pt idx="36">
                  <c:v>260</c:v>
                </c:pt>
                <c:pt idx="37">
                  <c:v>439</c:v>
                </c:pt>
                <c:pt idx="38">
                  <c:v>598</c:v>
                </c:pt>
                <c:pt idx="39">
                  <c:v>516</c:v>
                </c:pt>
                <c:pt idx="40">
                  <c:v>609</c:v>
                </c:pt>
                <c:pt idx="41">
                  <c:v>471</c:v>
                </c:pt>
              </c:numCache>
            </c:numRef>
          </c:val>
          <c:smooth val="0"/>
        </c:ser>
        <c:dLbls>
          <c:showLegendKey val="0"/>
          <c:showVal val="0"/>
          <c:showCatName val="0"/>
          <c:showSerName val="0"/>
          <c:showPercent val="0"/>
          <c:showBubbleSize val="0"/>
        </c:dLbls>
        <c:smooth val="0"/>
        <c:axId val="418251712"/>
        <c:axId val="418252496"/>
      </c:lineChart>
      <c:dateAx>
        <c:axId val="418251712"/>
        <c:scaling>
          <c:orientation val="minMax"/>
        </c:scaling>
        <c:delete val="0"/>
        <c:axPos val="b"/>
        <c:title>
          <c:tx>
            <c:rich>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AU"/>
                  <a:t>Date</a:t>
                </a:r>
              </a:p>
            </c:rich>
          </c:tx>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18252496"/>
        <c:crosses val="autoZero"/>
        <c:auto val="1"/>
        <c:lblOffset val="100"/>
        <c:baseTimeUnit val="months"/>
      </c:dateAx>
      <c:valAx>
        <c:axId val="418252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AU"/>
                  <a:t>Businesses (No.)</a:t>
                </a:r>
              </a:p>
            </c:rich>
          </c:tx>
          <c:layout/>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418251712"/>
        <c:crosses val="autoZero"/>
        <c:crossBetween val="between"/>
      </c:valAx>
      <c:spPr>
        <a:noFill/>
        <a:ln>
          <a:noFill/>
        </a:ln>
        <a:effectLst/>
      </c:spPr>
    </c:plotArea>
    <c:plotVisOnly val="1"/>
    <c:dispBlanksAs val="gap"/>
    <c:showDLblsOverMax val="0"/>
  </c:chart>
  <c:spPr>
    <a:noFill/>
    <a:ln>
      <a:noFill/>
    </a:ln>
    <a:effectLst/>
  </c:spPr>
  <c:txPr>
    <a:bodyPr/>
    <a:lstStyle/>
    <a:p>
      <a:pPr>
        <a:defRPr sz="7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9098" cy="496967"/>
          </a:xfrm>
          <a:prstGeom prst="rect">
            <a:avLst/>
          </a:prstGeom>
        </p:spPr>
        <p:txBody>
          <a:bodyPr vert="horz" lIns="91507" tIns="45753" rIns="91507" bIns="45753" rtlCol="0"/>
          <a:lstStyle>
            <a:lvl1pPr algn="l">
              <a:defRPr sz="1200"/>
            </a:lvl1pPr>
          </a:lstStyle>
          <a:p>
            <a:endParaRPr lang="en-AU" dirty="0"/>
          </a:p>
        </p:txBody>
      </p:sp>
      <p:sp>
        <p:nvSpPr>
          <p:cNvPr id="3" name="Date Placeholder 2"/>
          <p:cNvSpPr>
            <a:spLocks noGrp="1"/>
          </p:cNvSpPr>
          <p:nvPr>
            <p:ph type="dt" sz="quarter" idx="1"/>
          </p:nvPr>
        </p:nvSpPr>
        <p:spPr>
          <a:xfrm>
            <a:off x="3854943" y="5"/>
            <a:ext cx="2949098" cy="496967"/>
          </a:xfrm>
          <a:prstGeom prst="rect">
            <a:avLst/>
          </a:prstGeom>
        </p:spPr>
        <p:txBody>
          <a:bodyPr vert="horz" lIns="91507" tIns="45753" rIns="91507" bIns="45753" rtlCol="0"/>
          <a:lstStyle>
            <a:lvl1pPr algn="r">
              <a:defRPr sz="1200"/>
            </a:lvl1pPr>
          </a:lstStyle>
          <a:p>
            <a:fld id="{8FA88C15-6818-4F25-A08D-1212A87DB615}" type="datetimeFigureOut">
              <a:rPr lang="en-AU" smtClean="0"/>
              <a:t>21/07/2021</a:t>
            </a:fld>
            <a:endParaRPr lang="en-AU" dirty="0"/>
          </a:p>
        </p:txBody>
      </p:sp>
      <p:sp>
        <p:nvSpPr>
          <p:cNvPr id="4" name="Footer Placeholder 3"/>
          <p:cNvSpPr>
            <a:spLocks noGrp="1"/>
          </p:cNvSpPr>
          <p:nvPr>
            <p:ph type="ftr" sz="quarter" idx="2"/>
          </p:nvPr>
        </p:nvSpPr>
        <p:spPr>
          <a:xfrm>
            <a:off x="5" y="9440652"/>
            <a:ext cx="2949098" cy="496967"/>
          </a:xfrm>
          <a:prstGeom prst="rect">
            <a:avLst/>
          </a:prstGeom>
        </p:spPr>
        <p:txBody>
          <a:bodyPr vert="horz" lIns="91507" tIns="45753" rIns="91507" bIns="45753"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4943" y="9440652"/>
            <a:ext cx="2949098" cy="496967"/>
          </a:xfrm>
          <a:prstGeom prst="rect">
            <a:avLst/>
          </a:prstGeom>
        </p:spPr>
        <p:txBody>
          <a:bodyPr vert="horz" lIns="91507" tIns="45753" rIns="91507" bIns="45753" rtlCol="0" anchor="b"/>
          <a:lstStyle>
            <a:lvl1pPr algn="r">
              <a:defRPr sz="1200"/>
            </a:lvl1pPr>
          </a:lstStyle>
          <a:p>
            <a:fld id="{854D3B3D-BBB5-42AC-9656-4E4782686D2F}" type="slidenum">
              <a:rPr lang="en-AU" smtClean="0"/>
              <a:t>‹#›</a:t>
            </a:fld>
            <a:endParaRPr lang="en-AU" dirty="0"/>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2949098" cy="496967"/>
          </a:xfrm>
          <a:prstGeom prst="rect">
            <a:avLst/>
          </a:prstGeom>
        </p:spPr>
        <p:txBody>
          <a:bodyPr vert="horz" lIns="91507" tIns="45753" rIns="91507" bIns="45753" rtlCol="0"/>
          <a:lstStyle>
            <a:lvl1pPr algn="l">
              <a:defRPr sz="1200"/>
            </a:lvl1pPr>
          </a:lstStyle>
          <a:p>
            <a:endParaRPr lang="en-AU" dirty="0"/>
          </a:p>
        </p:txBody>
      </p:sp>
      <p:sp>
        <p:nvSpPr>
          <p:cNvPr id="3" name="Date Placeholder 2"/>
          <p:cNvSpPr>
            <a:spLocks noGrp="1"/>
          </p:cNvSpPr>
          <p:nvPr>
            <p:ph type="dt" idx="1"/>
          </p:nvPr>
        </p:nvSpPr>
        <p:spPr>
          <a:xfrm>
            <a:off x="3854943" y="5"/>
            <a:ext cx="2949098" cy="496967"/>
          </a:xfrm>
          <a:prstGeom prst="rect">
            <a:avLst/>
          </a:prstGeom>
        </p:spPr>
        <p:txBody>
          <a:bodyPr vert="horz" lIns="91507" tIns="45753" rIns="91507" bIns="45753" rtlCol="0"/>
          <a:lstStyle>
            <a:lvl1pPr algn="r">
              <a:defRPr sz="1200"/>
            </a:lvl1pPr>
          </a:lstStyle>
          <a:p>
            <a:fld id="{F3359930-95F3-44AB-B114-F3AC4B0183E4}" type="datetimeFigureOut">
              <a:rPr lang="en-AU" smtClean="0"/>
              <a:t>21/07/2021</a:t>
            </a:fld>
            <a:endParaRPr lang="en-AU" dirty="0"/>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07" tIns="45753" rIns="91507" bIns="45753" rtlCol="0" anchor="ctr"/>
          <a:lstStyle/>
          <a:p>
            <a:endParaRPr lang="en-AU" dirty="0"/>
          </a:p>
        </p:txBody>
      </p:sp>
      <p:sp>
        <p:nvSpPr>
          <p:cNvPr id="5" name="Notes Placeholder 4"/>
          <p:cNvSpPr>
            <a:spLocks noGrp="1"/>
          </p:cNvSpPr>
          <p:nvPr>
            <p:ph type="body" sz="quarter" idx="3"/>
          </p:nvPr>
        </p:nvSpPr>
        <p:spPr>
          <a:xfrm>
            <a:off x="680564" y="4721187"/>
            <a:ext cx="5444490" cy="4472702"/>
          </a:xfrm>
          <a:prstGeom prst="rect">
            <a:avLst/>
          </a:prstGeom>
        </p:spPr>
        <p:txBody>
          <a:bodyPr vert="horz" lIns="91507" tIns="45753" rIns="91507" bIns="457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5" y="9440652"/>
            <a:ext cx="2949098" cy="496967"/>
          </a:xfrm>
          <a:prstGeom prst="rect">
            <a:avLst/>
          </a:prstGeom>
        </p:spPr>
        <p:txBody>
          <a:bodyPr vert="horz" lIns="91507" tIns="45753" rIns="91507" bIns="45753"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43" y="9440652"/>
            <a:ext cx="2949098" cy="496967"/>
          </a:xfrm>
          <a:prstGeom prst="rect">
            <a:avLst/>
          </a:prstGeom>
        </p:spPr>
        <p:txBody>
          <a:bodyPr vert="horz" lIns="91507" tIns="45753" rIns="91507" bIns="45753" rtlCol="0" anchor="b"/>
          <a:lstStyle>
            <a:lvl1pPr algn="r">
              <a:defRPr sz="1200"/>
            </a:lvl1pPr>
          </a:lstStyle>
          <a:p>
            <a:fld id="{19BD7D4B-DB05-4FD7-8478-0293294430FF}" type="slidenum">
              <a:rPr lang="en-AU" smtClean="0"/>
              <a:t>‹#›</a:t>
            </a:fld>
            <a:endParaRPr lang="en-AU" dirty="0"/>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2</a:t>
            </a:fld>
            <a:endParaRPr lang="en-AU" dirty="0"/>
          </a:p>
        </p:txBody>
      </p:sp>
    </p:spTree>
    <p:extLst>
      <p:ext uri="{BB962C8B-B14F-4D97-AF65-F5344CB8AC3E}">
        <p14:creationId xmlns:p14="http://schemas.microsoft.com/office/powerpoint/2010/main" val="148626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dirty="0"/>
          </a:p>
        </p:txBody>
      </p:sp>
    </p:spTree>
    <p:extLst>
      <p:ext uri="{BB962C8B-B14F-4D97-AF65-F5344CB8AC3E}">
        <p14:creationId xmlns:p14="http://schemas.microsoft.com/office/powerpoint/2010/main" val="289900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4</a:t>
            </a:fld>
            <a:endParaRPr lang="en-AU" dirty="0"/>
          </a:p>
        </p:txBody>
      </p:sp>
    </p:spTree>
    <p:extLst>
      <p:ext uri="{BB962C8B-B14F-4D97-AF65-F5344CB8AC3E}">
        <p14:creationId xmlns:p14="http://schemas.microsoft.com/office/powerpoint/2010/main" val="102919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5</a:t>
            </a:fld>
            <a:endParaRPr lang="en-AU" dirty="0"/>
          </a:p>
        </p:txBody>
      </p:sp>
    </p:spTree>
    <p:extLst>
      <p:ext uri="{BB962C8B-B14F-4D97-AF65-F5344CB8AC3E}">
        <p14:creationId xmlns:p14="http://schemas.microsoft.com/office/powerpoint/2010/main" val="306863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6</a:t>
            </a:fld>
            <a:endParaRPr lang="en-AU" dirty="0"/>
          </a:p>
        </p:txBody>
      </p:sp>
    </p:spTree>
    <p:extLst>
      <p:ext uri="{BB962C8B-B14F-4D97-AF65-F5344CB8AC3E}">
        <p14:creationId xmlns:p14="http://schemas.microsoft.com/office/powerpoint/2010/main" val="153711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a:t>
            </a:r>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7</a:t>
            </a:fld>
            <a:endParaRPr lang="en-AU" dirty="0"/>
          </a:p>
        </p:txBody>
      </p:sp>
    </p:spTree>
    <p:extLst>
      <p:ext uri="{BB962C8B-B14F-4D97-AF65-F5344CB8AC3E}">
        <p14:creationId xmlns:p14="http://schemas.microsoft.com/office/powerpoint/2010/main" val="2615708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8</a:t>
            </a:fld>
            <a:endParaRPr lang="en-AU" dirty="0"/>
          </a:p>
        </p:txBody>
      </p:sp>
    </p:spTree>
    <p:extLst>
      <p:ext uri="{BB962C8B-B14F-4D97-AF65-F5344CB8AC3E}">
        <p14:creationId xmlns:p14="http://schemas.microsoft.com/office/powerpoint/2010/main" val="180518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9</a:t>
            </a:fld>
            <a:endParaRPr lang="en-AU" dirty="0"/>
          </a:p>
        </p:txBody>
      </p:sp>
    </p:spTree>
    <p:extLst>
      <p:ext uri="{BB962C8B-B14F-4D97-AF65-F5344CB8AC3E}">
        <p14:creationId xmlns:p14="http://schemas.microsoft.com/office/powerpoint/2010/main" val="266925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a:t>Title</a:t>
            </a:r>
          </a:p>
          <a:p>
            <a:pPr lvl="3"/>
            <a:r>
              <a:rPr lang="en-AU" dirty="0"/>
              <a:t>Stats</a:t>
            </a:r>
          </a:p>
          <a:p>
            <a:pPr lvl="3"/>
            <a:r>
              <a:rPr lang="en-AU" dirty="0"/>
              <a:t>stats</a:t>
            </a:r>
            <a:br>
              <a:rPr lang="en-AU" dirty="0"/>
            </a:br>
            <a:endParaRPr lang="en-AU" dirty="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a:t>stats</a:t>
            </a:r>
            <a:br>
              <a:rPr lang="en-AU" dirty="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a:t>Cases in</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a:t>In Progress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a:t>Solved/Out</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a:t>Title</a:t>
            </a:r>
            <a:br>
              <a:rPr lang="en-US" dirty="0"/>
            </a:br>
            <a:r>
              <a:rPr lang="en-US" dirty="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a:t>Title</a:t>
            </a:r>
          </a:p>
        </p:txBody>
      </p:sp>
    </p:spTree>
    <p:extLst>
      <p:ext uri="{BB962C8B-B14F-4D97-AF65-F5344CB8AC3E}">
        <p14:creationId xmlns:p14="http://schemas.microsoft.com/office/powerpoint/2010/main" val="5171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795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reativecommons.org/licenses/by/3.0/au/"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mailto:media@asbfeo.gov.au" TargetMode="External"/><Relationship Id="rId4" Type="http://schemas.openxmlformats.org/officeDocument/2006/relationships/hyperlink" Target="http://thenounproje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chart" Target="../charts/chart1.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www.asbfeo.gov.au/news/news-articles/contracts-viewble-media-and-shoppers-networ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609" r="15165"/>
          <a:stretch/>
        </p:blipFill>
        <p:spPr>
          <a:xfrm>
            <a:off x="0" y="-27384"/>
            <a:ext cx="9180512" cy="6885384"/>
          </a:xfrm>
          <a:prstGeom prst="rect">
            <a:avLst/>
          </a:prstGeom>
        </p:spPr>
      </p:pic>
      <p:sp>
        <p:nvSpPr>
          <p:cNvPr id="14" name="Rounded Rectangle 40"/>
          <p:cNvSpPr/>
          <p:nvPr/>
        </p:nvSpPr>
        <p:spPr>
          <a:xfrm>
            <a:off x="251520" y="4869160"/>
            <a:ext cx="4536504" cy="18002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395536" y="4869160"/>
            <a:ext cx="4392488" cy="1754326"/>
          </a:xfrm>
          <a:prstGeom prst="rect">
            <a:avLst/>
          </a:prstGeom>
          <a:noFill/>
        </p:spPr>
        <p:txBody>
          <a:bodyPr wrap="square" rtlCol="0">
            <a:spAutoFit/>
          </a:bodyPr>
          <a:lstStyle/>
          <a:p>
            <a:r>
              <a:rPr lang="en-AU" sz="4000" b="1" kern="1200" dirty="0" smtClean="0">
                <a:solidFill>
                  <a:schemeClr val="bg1"/>
                </a:solidFill>
                <a:effectLst/>
              </a:rPr>
              <a:t>Quarterly Report</a:t>
            </a:r>
          </a:p>
          <a:p>
            <a:r>
              <a:rPr lang="en-AU" sz="2000" b="1" dirty="0" smtClean="0">
                <a:solidFill>
                  <a:schemeClr val="bg1"/>
                </a:solidFill>
              </a:rPr>
              <a:t>Q2 [April-June] 2021 </a:t>
            </a:r>
            <a:endParaRPr lang="en-AU" sz="2000" b="1" baseline="0" dirty="0" smtClean="0">
              <a:solidFill>
                <a:schemeClr val="bg1"/>
              </a:solidFill>
            </a:endParaRPr>
          </a:p>
          <a:p>
            <a:endParaRPr lang="en-AU" sz="1200" baseline="0" dirty="0" smtClean="0">
              <a:solidFill>
                <a:schemeClr val="bg1"/>
              </a:solidFill>
            </a:endParaRPr>
          </a:p>
          <a:p>
            <a:r>
              <a:rPr lang="en-AU" sz="1800" b="1" kern="1200" dirty="0" smtClean="0">
                <a:solidFill>
                  <a:schemeClr val="bg1"/>
                </a:solidFill>
                <a:effectLst/>
                <a:latin typeface="+mn-lt"/>
                <a:ea typeface="+mn-ea"/>
                <a:cs typeface="+mn-cs"/>
              </a:rPr>
              <a:t>Australian Small Business </a:t>
            </a:r>
            <a:br>
              <a:rPr lang="en-AU" sz="1800" b="1" kern="1200" dirty="0" smtClean="0">
                <a:solidFill>
                  <a:schemeClr val="bg1"/>
                </a:solidFill>
                <a:effectLst/>
                <a:latin typeface="+mn-lt"/>
                <a:ea typeface="+mn-ea"/>
                <a:cs typeface="+mn-cs"/>
              </a:rPr>
            </a:br>
            <a:r>
              <a:rPr lang="en-AU" sz="1800" b="1" kern="1200" dirty="0" smtClean="0">
                <a:solidFill>
                  <a:schemeClr val="bg1"/>
                </a:solidFill>
                <a:effectLst/>
                <a:latin typeface="+mn-lt"/>
                <a:ea typeface="+mn-ea"/>
                <a:cs typeface="+mn-cs"/>
              </a:rPr>
              <a:t>and Family Enterprise Ombudsman</a:t>
            </a:r>
            <a:endParaRPr lang="en-AU" sz="1800" b="1" kern="1200" dirty="0">
              <a:solidFill>
                <a:schemeClr val="bg1"/>
              </a:solidFill>
              <a:effectLst/>
              <a:latin typeface="+mn-lt"/>
              <a:ea typeface="+mn-ea"/>
              <a:cs typeface="+mn-cs"/>
            </a:endParaRPr>
          </a:p>
        </p:txBody>
      </p:sp>
      <p:sp>
        <p:nvSpPr>
          <p:cNvPr id="16" name="Rounded Rectangle 40"/>
          <p:cNvSpPr/>
          <p:nvPr/>
        </p:nvSpPr>
        <p:spPr>
          <a:xfrm>
            <a:off x="5796136" y="188640"/>
            <a:ext cx="3139217" cy="77148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086" y="214854"/>
            <a:ext cx="3041315" cy="677159"/>
          </a:xfrm>
          <a:prstGeom prst="rect">
            <a:avLst/>
          </a:prstGeom>
        </p:spPr>
      </p:pic>
    </p:spTree>
    <p:extLst>
      <p:ext uri="{BB962C8B-B14F-4D97-AF65-F5344CB8AC3E}">
        <p14:creationId xmlns:p14="http://schemas.microsoft.com/office/powerpoint/2010/main" val="2687812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124971" y="986807"/>
            <a:ext cx="1872208" cy="1866129"/>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5" name="TextBox 4"/>
          <p:cNvSpPr txBox="1"/>
          <p:nvPr/>
        </p:nvSpPr>
        <p:spPr>
          <a:xfrm>
            <a:off x="251520" y="200253"/>
            <a:ext cx="3384376" cy="492443"/>
          </a:xfrm>
          <a:prstGeom prst="rect">
            <a:avLst/>
          </a:prstGeom>
          <a:noFill/>
        </p:spPr>
        <p:txBody>
          <a:bodyPr wrap="square" rtlCol="0">
            <a:spAutoFit/>
          </a:bodyPr>
          <a:lstStyle/>
          <a:p>
            <a:r>
              <a:rPr lang="en-AU" sz="2600" b="1" dirty="0">
                <a:solidFill>
                  <a:srgbClr val="193264"/>
                </a:solidFill>
                <a:latin typeface="+mj-lt"/>
              </a:rPr>
              <a:t>Stats</a:t>
            </a:r>
            <a:r>
              <a:rPr lang="en-AU" dirty="0" smtClean="0"/>
              <a:t> </a:t>
            </a:r>
            <a:r>
              <a:rPr lang="en-AU" sz="2600" b="1" dirty="0">
                <a:solidFill>
                  <a:srgbClr val="193264"/>
                </a:solidFill>
                <a:latin typeface="+mj-lt"/>
              </a:rPr>
              <a:t>Snapshot</a:t>
            </a:r>
          </a:p>
        </p:txBody>
      </p:sp>
      <p:sp>
        <p:nvSpPr>
          <p:cNvPr id="9" name="TextBox 8"/>
          <p:cNvSpPr txBox="1"/>
          <p:nvPr/>
        </p:nvSpPr>
        <p:spPr>
          <a:xfrm>
            <a:off x="7216637" y="1051741"/>
            <a:ext cx="1728192" cy="1708160"/>
          </a:xfrm>
          <a:prstGeom prst="rect">
            <a:avLst/>
          </a:prstGeom>
          <a:noFill/>
        </p:spPr>
        <p:txBody>
          <a:bodyPr wrap="square" rtlCol="0">
            <a:spAutoFit/>
          </a:bodyPr>
          <a:lstStyle/>
          <a:p>
            <a:r>
              <a:rPr lang="en-AU" sz="1050" dirty="0" smtClean="0">
                <a:solidFill>
                  <a:srgbClr val="FFFFFF"/>
                </a:solidFill>
              </a:rPr>
              <a:t>The latest ASIC data </a:t>
            </a:r>
            <a:r>
              <a:rPr lang="en-AU" sz="1050" dirty="0">
                <a:solidFill>
                  <a:srgbClr val="FFFFFF"/>
                </a:solidFill>
              </a:rPr>
              <a:t>shows external administrator </a:t>
            </a:r>
            <a:r>
              <a:rPr lang="en-AU" sz="1050" dirty="0" smtClean="0">
                <a:solidFill>
                  <a:srgbClr val="FFFFFF"/>
                </a:solidFill>
              </a:rPr>
              <a:t>appointments in June 2021 are down 22% compared to May 2021. External administrations in June 2021 are also down 21% down compared to June 2020.</a:t>
            </a:r>
            <a:endParaRPr lang="en-AU" sz="1050" dirty="0">
              <a:solidFill>
                <a:srgbClr val="FFFFFF"/>
              </a:solidFill>
            </a:endParaRPr>
          </a:p>
        </p:txBody>
      </p:sp>
      <p:sp>
        <p:nvSpPr>
          <p:cNvPr id="10" name="TextBox 9"/>
          <p:cNvSpPr txBox="1"/>
          <p:nvPr/>
        </p:nvSpPr>
        <p:spPr>
          <a:xfrm>
            <a:off x="329003" y="3308685"/>
            <a:ext cx="2952328" cy="200055"/>
          </a:xfrm>
          <a:prstGeom prst="rect">
            <a:avLst/>
          </a:prstGeom>
          <a:noFill/>
        </p:spPr>
        <p:txBody>
          <a:bodyPr wrap="square" rtlCol="0">
            <a:spAutoFit/>
          </a:bodyPr>
          <a:lstStyle/>
          <a:p>
            <a:r>
              <a:rPr lang="en-AU" sz="700" i="1" dirty="0" smtClean="0"/>
              <a:t>Source: </a:t>
            </a:r>
            <a:r>
              <a:rPr lang="en-AU" sz="700" i="1" dirty="0" err="1" smtClean="0"/>
              <a:t>CreditorWatch</a:t>
            </a:r>
            <a:r>
              <a:rPr lang="en-AU" sz="700" i="1" dirty="0" smtClean="0"/>
              <a:t> calculations of </a:t>
            </a:r>
            <a:r>
              <a:rPr lang="en-AU" sz="700" i="1" dirty="0"/>
              <a:t>ASIC </a:t>
            </a:r>
            <a:r>
              <a:rPr lang="en-AU" sz="700" i="1" dirty="0" smtClean="0"/>
              <a:t>data, June 2021</a:t>
            </a:r>
            <a:endParaRPr lang="en-AU" sz="700" dirty="0"/>
          </a:p>
        </p:txBody>
      </p:sp>
      <p:sp>
        <p:nvSpPr>
          <p:cNvPr id="20" name="Rounded Rectangle 19"/>
          <p:cNvSpPr/>
          <p:nvPr/>
        </p:nvSpPr>
        <p:spPr>
          <a:xfrm>
            <a:off x="7092280" y="3674170"/>
            <a:ext cx="1885867" cy="227511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1" name="TextBox 20"/>
          <p:cNvSpPr txBox="1"/>
          <p:nvPr/>
        </p:nvSpPr>
        <p:spPr>
          <a:xfrm>
            <a:off x="7164288" y="3789586"/>
            <a:ext cx="1728192" cy="2031325"/>
          </a:xfrm>
          <a:prstGeom prst="rect">
            <a:avLst/>
          </a:prstGeom>
          <a:noFill/>
        </p:spPr>
        <p:txBody>
          <a:bodyPr wrap="square" rtlCol="0">
            <a:spAutoFit/>
          </a:bodyPr>
          <a:lstStyle/>
          <a:p>
            <a:r>
              <a:rPr lang="en-AU" sz="1050" dirty="0" err="1" smtClean="0">
                <a:solidFill>
                  <a:srgbClr val="FFFFFF"/>
                </a:solidFill>
              </a:rPr>
              <a:t>CreditorWatch</a:t>
            </a:r>
            <a:r>
              <a:rPr lang="en-AU" sz="1050" dirty="0" smtClean="0">
                <a:solidFill>
                  <a:srgbClr val="FFFFFF"/>
                </a:solidFill>
              </a:rPr>
              <a:t> payment times have increased 5.7% in June 2021 compared to May 2021.</a:t>
            </a:r>
          </a:p>
          <a:p>
            <a:r>
              <a:rPr lang="en-AU" sz="1050" dirty="0" smtClean="0">
                <a:solidFill>
                  <a:srgbClr val="FFFFFF"/>
                </a:solidFill>
              </a:rPr>
              <a:t>Payment times have </a:t>
            </a:r>
            <a:r>
              <a:rPr lang="en-AU" sz="1050" dirty="0">
                <a:solidFill>
                  <a:srgbClr val="FFFFFF"/>
                </a:solidFill>
              </a:rPr>
              <a:t>steadily increased over </a:t>
            </a:r>
            <a:r>
              <a:rPr lang="en-AU" sz="1050" dirty="0" smtClean="0">
                <a:solidFill>
                  <a:srgbClr val="FFFFFF"/>
                </a:solidFill>
              </a:rPr>
              <a:t>the last 12 months. </a:t>
            </a:r>
          </a:p>
          <a:p>
            <a:r>
              <a:rPr lang="en-AU" sz="1050" dirty="0" smtClean="0">
                <a:solidFill>
                  <a:srgbClr val="FFFFFF"/>
                </a:solidFill>
              </a:rPr>
              <a:t> </a:t>
            </a:r>
          </a:p>
          <a:p>
            <a:r>
              <a:rPr lang="en-AU" sz="1050" dirty="0" smtClean="0">
                <a:solidFill>
                  <a:srgbClr val="FFFFFF"/>
                </a:solidFill>
              </a:rPr>
              <a:t>The short tem spike in payment times in April 2021 has been identified as an anomaly. </a:t>
            </a:r>
            <a:endParaRPr lang="en-AU" sz="1050" dirty="0">
              <a:solidFill>
                <a:srgbClr val="FFFFFF"/>
              </a:solidFill>
            </a:endParaRPr>
          </a:p>
        </p:txBody>
      </p:sp>
      <p:graphicFrame>
        <p:nvGraphicFramePr>
          <p:cNvPr id="11" name="Chart 10"/>
          <p:cNvGraphicFramePr>
            <a:graphicFrameLocks/>
          </p:cNvGraphicFramePr>
          <p:nvPr>
            <p:extLst/>
          </p:nvPr>
        </p:nvGraphicFramePr>
        <p:xfrm>
          <a:off x="395536" y="692696"/>
          <a:ext cx="6768752" cy="2604447"/>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p:cNvPicPr>
          <p:nvPr/>
        </p:nvPicPr>
        <p:blipFill>
          <a:blip r:embed="rId3"/>
          <a:stretch>
            <a:fillRect/>
          </a:stretch>
        </p:blipFill>
        <p:spPr>
          <a:xfrm>
            <a:off x="285056" y="3645024"/>
            <a:ext cx="6203596" cy="2736304"/>
          </a:xfrm>
          <a:prstGeom prst="rect">
            <a:avLst/>
          </a:prstGeom>
        </p:spPr>
      </p:pic>
      <p:sp>
        <p:nvSpPr>
          <p:cNvPr id="12" name="TextBox 11"/>
          <p:cNvSpPr txBox="1"/>
          <p:nvPr/>
        </p:nvSpPr>
        <p:spPr>
          <a:xfrm>
            <a:off x="232411" y="6317557"/>
            <a:ext cx="2952328" cy="200055"/>
          </a:xfrm>
          <a:prstGeom prst="rect">
            <a:avLst/>
          </a:prstGeom>
          <a:noFill/>
        </p:spPr>
        <p:txBody>
          <a:bodyPr wrap="square" rtlCol="0">
            <a:spAutoFit/>
          </a:bodyPr>
          <a:lstStyle/>
          <a:p>
            <a:r>
              <a:rPr lang="en-AU" sz="700" i="1" dirty="0" smtClean="0"/>
              <a:t>Source: </a:t>
            </a:r>
            <a:r>
              <a:rPr lang="en-AU" sz="700" i="1" dirty="0" err="1" smtClean="0"/>
              <a:t>CreditorWatch</a:t>
            </a:r>
            <a:r>
              <a:rPr lang="en-AU" sz="700" i="1" dirty="0" smtClean="0"/>
              <a:t> Payment Trends, Obtained July 2021</a:t>
            </a:r>
            <a:endParaRPr lang="en-AU" sz="700" dirty="0"/>
          </a:p>
        </p:txBody>
      </p:sp>
      <p:sp>
        <p:nvSpPr>
          <p:cNvPr id="4" name="TextBox 3"/>
          <p:cNvSpPr txBox="1"/>
          <p:nvPr/>
        </p:nvSpPr>
        <p:spPr>
          <a:xfrm>
            <a:off x="2627784" y="3674170"/>
            <a:ext cx="2376264" cy="221599"/>
          </a:xfrm>
          <a:prstGeom prst="rect">
            <a:avLst/>
          </a:prstGeom>
          <a:noFill/>
        </p:spPr>
        <p:txBody>
          <a:bodyPr wrap="square" rtlCol="0">
            <a:spAutoFit/>
          </a:bodyPr>
          <a:lstStyle/>
          <a:p>
            <a:r>
              <a:rPr lang="en-AU" sz="840" dirty="0" smtClean="0">
                <a:solidFill>
                  <a:schemeClr val="tx1">
                    <a:lumMod val="65000"/>
                    <a:lumOff val="35000"/>
                  </a:schemeClr>
                </a:solidFill>
              </a:rPr>
              <a:t>Business Payment Times (All Industries) </a:t>
            </a:r>
            <a:endParaRPr lang="en-AU" sz="840" dirty="0">
              <a:solidFill>
                <a:schemeClr val="tx1">
                  <a:lumMod val="65000"/>
                  <a:lumOff val="35000"/>
                </a:schemeClr>
              </a:solidFill>
            </a:endParaRPr>
          </a:p>
        </p:txBody>
      </p:sp>
    </p:spTree>
    <p:extLst>
      <p:ext uri="{BB962C8B-B14F-4D97-AF65-F5344CB8AC3E}">
        <p14:creationId xmlns:p14="http://schemas.microsoft.com/office/powerpoint/2010/main" val="3809618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1553" y="128244"/>
            <a:ext cx="2026192" cy="492443"/>
          </a:xfrm>
          <a:prstGeom prst="rect">
            <a:avLst/>
          </a:prstGeom>
          <a:noFill/>
        </p:spPr>
        <p:txBody>
          <a:bodyPr wrap="square" rtlCol="0">
            <a:spAutoFit/>
          </a:bodyPr>
          <a:lstStyle/>
          <a:p>
            <a:r>
              <a:rPr lang="en-AU" sz="2600" b="1" dirty="0">
                <a:solidFill>
                  <a:srgbClr val="193264"/>
                </a:solidFill>
                <a:latin typeface="+mj-lt"/>
              </a:rPr>
              <a:t>Next steps</a:t>
            </a:r>
            <a:endParaRPr lang="en-AU" sz="2600" b="1" dirty="0">
              <a:solidFill>
                <a:srgbClr val="FF0000"/>
              </a:solidFill>
              <a:latin typeface="+mj-lt"/>
            </a:endParaRPr>
          </a:p>
        </p:txBody>
      </p:sp>
      <p:sp>
        <p:nvSpPr>
          <p:cNvPr id="6" name="Rounded Rectangle 5"/>
          <p:cNvSpPr/>
          <p:nvPr/>
        </p:nvSpPr>
        <p:spPr>
          <a:xfrm>
            <a:off x="960183" y="667262"/>
            <a:ext cx="7810261" cy="2185674"/>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7" name="Rounded Rectangle 6"/>
          <p:cNvSpPr/>
          <p:nvPr/>
        </p:nvSpPr>
        <p:spPr>
          <a:xfrm>
            <a:off x="255906" y="705823"/>
            <a:ext cx="585615" cy="2147109"/>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7"/>
          <p:cNvSpPr txBox="1"/>
          <p:nvPr/>
        </p:nvSpPr>
        <p:spPr>
          <a:xfrm rot="16200000">
            <a:off x="-295443" y="1607107"/>
            <a:ext cx="1688312" cy="369332"/>
          </a:xfrm>
          <a:prstGeom prst="rect">
            <a:avLst/>
          </a:prstGeom>
          <a:noFill/>
        </p:spPr>
        <p:txBody>
          <a:bodyPr wrap="square" rtlCol="0">
            <a:spAutoFit/>
          </a:bodyPr>
          <a:lstStyle/>
          <a:p>
            <a:pPr algn="ctr"/>
            <a:r>
              <a:rPr lang="en-AU" b="1" dirty="0">
                <a:solidFill>
                  <a:schemeClr val="bg1"/>
                </a:solidFill>
              </a:rPr>
              <a:t>OUTREACH</a:t>
            </a:r>
          </a:p>
        </p:txBody>
      </p:sp>
      <p:sp>
        <p:nvSpPr>
          <p:cNvPr id="9" name="Rounded Rectangle 8"/>
          <p:cNvSpPr/>
          <p:nvPr/>
        </p:nvSpPr>
        <p:spPr>
          <a:xfrm>
            <a:off x="260139" y="2996950"/>
            <a:ext cx="585615" cy="150433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0" name="Rounded Rectangle 9"/>
          <p:cNvSpPr/>
          <p:nvPr/>
        </p:nvSpPr>
        <p:spPr>
          <a:xfrm>
            <a:off x="970047" y="2996952"/>
            <a:ext cx="7777955" cy="1504330"/>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1" name="TextBox 10"/>
          <p:cNvSpPr txBox="1"/>
          <p:nvPr/>
        </p:nvSpPr>
        <p:spPr>
          <a:xfrm rot="16200000">
            <a:off x="-177059" y="3558443"/>
            <a:ext cx="1492316" cy="369332"/>
          </a:xfrm>
          <a:prstGeom prst="rect">
            <a:avLst/>
          </a:prstGeom>
          <a:noFill/>
        </p:spPr>
        <p:txBody>
          <a:bodyPr wrap="square" rtlCol="0">
            <a:spAutoFit/>
          </a:bodyPr>
          <a:lstStyle/>
          <a:p>
            <a:pPr algn="ctr"/>
            <a:r>
              <a:rPr lang="en-AU" b="1" dirty="0">
                <a:solidFill>
                  <a:schemeClr val="bg1"/>
                </a:solidFill>
              </a:rPr>
              <a:t>ADVOCACY</a:t>
            </a:r>
          </a:p>
        </p:txBody>
      </p:sp>
      <p:sp>
        <p:nvSpPr>
          <p:cNvPr id="12" name="TextBox 11"/>
          <p:cNvSpPr txBox="1"/>
          <p:nvPr/>
        </p:nvSpPr>
        <p:spPr>
          <a:xfrm>
            <a:off x="1024938" y="4725144"/>
            <a:ext cx="7745222" cy="1677382"/>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100" dirty="0" smtClean="0"/>
              <a:t>Promote the new changes to the Franchising Code of Conduct and encourage small businesses in dispute to seek assistance using the dispute resolution options under the Code, including agreed arbitration.</a:t>
            </a:r>
          </a:p>
          <a:p>
            <a:pPr marL="171450" lvl="0" indent="-171450">
              <a:spcAft>
                <a:spcPts val="600"/>
              </a:spcAft>
              <a:buFont typeface="Arial" panose="020B0604020202020204" pitchFamily="34" charset="0"/>
              <a:buChar char="•"/>
            </a:pPr>
            <a:r>
              <a:rPr lang="en-US" sz="1100" dirty="0" smtClean="0"/>
              <a:t>Continue to assist relevant small </a:t>
            </a:r>
            <a:r>
              <a:rPr lang="en-US" sz="1100" smtClean="0"/>
              <a:t>businesses with the </a:t>
            </a:r>
            <a:r>
              <a:rPr lang="en-US" sz="1100" dirty="0" smtClean="0"/>
              <a:t>dispute resolution options available under </a:t>
            </a:r>
            <a:r>
              <a:rPr lang="en-US" sz="1100" dirty="0"/>
              <a:t>the Dairy</a:t>
            </a:r>
            <a:r>
              <a:rPr lang="en-US" sz="1100" dirty="0" smtClean="0"/>
              <a:t>, </a:t>
            </a:r>
            <a:r>
              <a:rPr lang="en-US" sz="1100" dirty="0"/>
              <a:t>Horticulture and Oil Codes of </a:t>
            </a:r>
            <a:r>
              <a:rPr lang="en-US" sz="1100" dirty="0" smtClean="0"/>
              <a:t>Conduct, including encouraging industry participants to contact our office for assistance early in a dispute.</a:t>
            </a:r>
          </a:p>
          <a:p>
            <a:pPr marL="171450" lvl="0" indent="-171450">
              <a:spcAft>
                <a:spcPts val="600"/>
              </a:spcAft>
              <a:buFont typeface="Arial" panose="020B0604020202020204" pitchFamily="34" charset="0"/>
              <a:buChar char="•"/>
            </a:pPr>
            <a:r>
              <a:rPr lang="en-US" sz="1100" dirty="0" smtClean="0"/>
              <a:t>Examine processes, systems and technologies used by other dispute resolution agencies to develop a ‘best practice’ model for dispute resolution processes, case management and data analysis.</a:t>
            </a:r>
          </a:p>
          <a:p>
            <a:pPr marL="171450" lvl="0" indent="-171450">
              <a:spcAft>
                <a:spcPts val="600"/>
              </a:spcAft>
              <a:buFont typeface="Arial" panose="020B0604020202020204" pitchFamily="34" charset="0"/>
              <a:buChar char="•"/>
            </a:pPr>
            <a:endParaRPr lang="en-US" sz="1100" dirty="0"/>
          </a:p>
        </p:txBody>
      </p:sp>
      <p:sp>
        <p:nvSpPr>
          <p:cNvPr id="13" name="Rounded Rectangle 12"/>
          <p:cNvSpPr/>
          <p:nvPr/>
        </p:nvSpPr>
        <p:spPr>
          <a:xfrm>
            <a:off x="268991" y="4645299"/>
            <a:ext cx="585615" cy="1872208"/>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4" name="Rounded Rectangle 13"/>
          <p:cNvSpPr/>
          <p:nvPr/>
        </p:nvSpPr>
        <p:spPr>
          <a:xfrm>
            <a:off x="971599" y="4645299"/>
            <a:ext cx="7810261" cy="1872208"/>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rot="16200000">
            <a:off x="-292100" y="5423922"/>
            <a:ext cx="1702929" cy="369332"/>
          </a:xfrm>
          <a:prstGeom prst="rect">
            <a:avLst/>
          </a:prstGeom>
          <a:noFill/>
        </p:spPr>
        <p:txBody>
          <a:bodyPr wrap="square" rtlCol="0">
            <a:spAutoFit/>
          </a:bodyPr>
          <a:lstStyle/>
          <a:p>
            <a:pPr algn="ctr"/>
            <a:r>
              <a:rPr lang="en-AU" b="1" dirty="0">
                <a:solidFill>
                  <a:schemeClr val="bg1"/>
                </a:solidFill>
              </a:rPr>
              <a:t>ASSISTANCE</a:t>
            </a:r>
          </a:p>
        </p:txBody>
      </p:sp>
      <p:sp>
        <p:nvSpPr>
          <p:cNvPr id="16" name="Rectangle 15"/>
          <p:cNvSpPr/>
          <p:nvPr/>
        </p:nvSpPr>
        <p:spPr>
          <a:xfrm>
            <a:off x="1077640" y="726653"/>
            <a:ext cx="7639818" cy="2414315"/>
          </a:xfrm>
          <a:prstGeom prst="rect">
            <a:avLst/>
          </a:prstGeom>
        </p:spPr>
        <p:txBody>
          <a:bodyPr wrap="square">
            <a:spAutoFit/>
          </a:bodyPr>
          <a:lstStyle/>
          <a:p>
            <a:pPr marL="144000" lvl="0" indent="-144000">
              <a:lnSpc>
                <a:spcPct val="112000"/>
              </a:lnSpc>
              <a:spcAft>
                <a:spcPts val="600"/>
              </a:spcAft>
              <a:buFont typeface="Arial" panose="020B0604020202020204" pitchFamily="34" charset="0"/>
              <a:buChar char="•"/>
            </a:pPr>
            <a:r>
              <a:rPr lang="en-US" sz="1050" dirty="0" smtClean="0"/>
              <a:t>Commence a redevelopment of the ASBFEO website, following extensive user testing.</a:t>
            </a:r>
          </a:p>
          <a:p>
            <a:pPr marL="144000" lvl="0" indent="-144000">
              <a:lnSpc>
                <a:spcPct val="112000"/>
              </a:lnSpc>
              <a:spcAft>
                <a:spcPts val="600"/>
              </a:spcAft>
              <a:buFont typeface="Arial" panose="020B0604020202020204" pitchFamily="34" charset="0"/>
              <a:buChar char="•"/>
            </a:pPr>
            <a:r>
              <a:rPr lang="en-US" sz="1050" dirty="0" smtClean="0"/>
              <a:t>Continue to promote the My Business Health portal via </a:t>
            </a:r>
            <a:r>
              <a:rPr lang="en-US" sz="1050" dirty="0"/>
              <a:t>social </a:t>
            </a:r>
            <a:r>
              <a:rPr lang="en-US" sz="1050" dirty="0" smtClean="0"/>
              <a:t>media advertising.</a:t>
            </a:r>
          </a:p>
          <a:p>
            <a:pPr marL="144000" lvl="0" indent="-144000">
              <a:lnSpc>
                <a:spcPct val="112000"/>
              </a:lnSpc>
              <a:spcAft>
                <a:spcPts val="600"/>
              </a:spcAft>
              <a:buFont typeface="Arial" panose="020B0604020202020204" pitchFamily="34" charset="0"/>
              <a:buChar char="•"/>
            </a:pPr>
            <a:r>
              <a:rPr lang="en-US" sz="1050" dirty="0" smtClean="0"/>
              <a:t>Continue to promote Beyond Blue’s </a:t>
            </a:r>
            <a:r>
              <a:rPr lang="en-US" sz="1050" i="1" dirty="0" err="1" smtClean="0"/>
              <a:t>NewAccess</a:t>
            </a:r>
            <a:r>
              <a:rPr lang="en-US" sz="1050" i="1" dirty="0" smtClean="0"/>
              <a:t> for Small Business Owners program</a:t>
            </a:r>
            <a:r>
              <a:rPr lang="en-US" sz="1050" dirty="0" smtClean="0"/>
              <a:t>.</a:t>
            </a:r>
            <a:endParaRPr lang="en-US" sz="1050" dirty="0"/>
          </a:p>
          <a:p>
            <a:pPr marL="144000" lvl="0" indent="-144000">
              <a:lnSpc>
                <a:spcPct val="112000"/>
              </a:lnSpc>
              <a:spcAft>
                <a:spcPts val="600"/>
              </a:spcAft>
              <a:buFont typeface="Arial" panose="020B0604020202020204" pitchFamily="34" charset="0"/>
              <a:buChar char="•"/>
            </a:pPr>
            <a:r>
              <a:rPr lang="en-US" sz="1050" dirty="0" smtClean="0"/>
              <a:t>Focus </a:t>
            </a:r>
            <a:r>
              <a:rPr lang="en-US" sz="1050" dirty="0"/>
              <a:t>on social media and developing ASBFEO’s persona and brand </a:t>
            </a:r>
            <a:r>
              <a:rPr lang="en-US" sz="1050" dirty="0" smtClean="0"/>
              <a:t>identity.</a:t>
            </a:r>
          </a:p>
          <a:p>
            <a:pPr marL="144000" lvl="0" indent="-144000">
              <a:lnSpc>
                <a:spcPct val="112000"/>
              </a:lnSpc>
              <a:spcAft>
                <a:spcPts val="600"/>
              </a:spcAft>
              <a:buFont typeface="Arial" panose="020B0604020202020204" pitchFamily="34" charset="0"/>
              <a:buChar char="•"/>
            </a:pPr>
            <a:r>
              <a:rPr lang="en-US" sz="1050" dirty="0"/>
              <a:t>Continue to </a:t>
            </a:r>
            <a:r>
              <a:rPr lang="en-US" sz="1050" dirty="0" smtClean="0"/>
              <a:t>promote awareness about the Horticulture</a:t>
            </a:r>
            <a:r>
              <a:rPr lang="en-US" sz="1050" dirty="0"/>
              <a:t>, Dairy, Oil and </a:t>
            </a:r>
            <a:r>
              <a:rPr lang="en-US" sz="1050" dirty="0" smtClean="0"/>
              <a:t>Franchising Codes</a:t>
            </a:r>
            <a:r>
              <a:rPr lang="en-US" sz="1050" dirty="0"/>
              <a:t> </a:t>
            </a:r>
            <a:r>
              <a:rPr lang="en-US" sz="1050" dirty="0" smtClean="0"/>
              <a:t>of Conduct.</a:t>
            </a:r>
          </a:p>
          <a:p>
            <a:pPr marL="144000" lvl="0" indent="-144000">
              <a:lnSpc>
                <a:spcPct val="112000"/>
              </a:lnSpc>
              <a:spcAft>
                <a:spcPts val="600"/>
              </a:spcAft>
              <a:buFont typeface="Arial" panose="020B0604020202020204" pitchFamily="34" charset="0"/>
              <a:buChar char="•"/>
            </a:pPr>
            <a:r>
              <a:rPr lang="en-US" sz="1050" dirty="0" smtClean="0"/>
              <a:t>Support </a:t>
            </a:r>
            <a:r>
              <a:rPr lang="en-US" sz="1050" dirty="0"/>
              <a:t>t</a:t>
            </a:r>
            <a:r>
              <a:rPr lang="en-US" sz="1050" dirty="0" smtClean="0"/>
              <a:t>he work of the Advocacy team through media and social media promotion.</a:t>
            </a:r>
          </a:p>
          <a:p>
            <a:pPr marL="144000" lvl="0" indent="-144000">
              <a:lnSpc>
                <a:spcPct val="112000"/>
              </a:lnSpc>
              <a:spcAft>
                <a:spcPts val="600"/>
              </a:spcAft>
              <a:buFont typeface="Arial" panose="020B0604020202020204" pitchFamily="34" charset="0"/>
              <a:buChar char="•"/>
            </a:pPr>
            <a:r>
              <a:rPr lang="en-AU" sz="1050" dirty="0" smtClean="0"/>
              <a:t>Conduct an awareness </a:t>
            </a:r>
            <a:r>
              <a:rPr lang="en-AU" sz="1050" dirty="0"/>
              <a:t>campaign for small business owners from diverse cultural </a:t>
            </a:r>
            <a:r>
              <a:rPr lang="en-AU" sz="1050" dirty="0" smtClean="0"/>
              <a:t>backgrounds.</a:t>
            </a:r>
            <a:endParaRPr lang="en-AU" sz="1050" dirty="0"/>
          </a:p>
          <a:p>
            <a:pPr marL="144000" lvl="0" indent="-144000">
              <a:lnSpc>
                <a:spcPct val="112000"/>
              </a:lnSpc>
              <a:spcAft>
                <a:spcPts val="600"/>
              </a:spcAft>
              <a:buFont typeface="Arial" panose="020B0604020202020204" pitchFamily="34" charset="0"/>
              <a:buChar char="•"/>
            </a:pPr>
            <a:r>
              <a:rPr lang="en-AU" sz="1050" dirty="0" smtClean="0"/>
              <a:t>Promote </a:t>
            </a:r>
            <a:r>
              <a:rPr lang="en-AU" sz="1050" dirty="0"/>
              <a:t>the work of ASBFEO’s assistance team through </a:t>
            </a:r>
            <a:r>
              <a:rPr lang="en-AU" sz="1050" dirty="0" smtClean="0"/>
              <a:t>testimonials.</a:t>
            </a:r>
            <a:endParaRPr lang="en-AU" sz="1050" dirty="0"/>
          </a:p>
          <a:p>
            <a:pPr marL="144000" lvl="0" indent="-144000">
              <a:lnSpc>
                <a:spcPct val="112000"/>
              </a:lnSpc>
              <a:spcAft>
                <a:spcPts val="600"/>
              </a:spcAft>
              <a:buFont typeface="Arial" panose="020B0604020202020204" pitchFamily="34" charset="0"/>
              <a:buChar char="•"/>
            </a:pPr>
            <a:endParaRPr lang="en-US" sz="1100" dirty="0"/>
          </a:p>
        </p:txBody>
      </p:sp>
      <p:sp>
        <p:nvSpPr>
          <p:cNvPr id="17" name="Rectangle 16"/>
          <p:cNvSpPr/>
          <p:nvPr/>
        </p:nvSpPr>
        <p:spPr>
          <a:xfrm>
            <a:off x="1070944" y="3068960"/>
            <a:ext cx="7732404" cy="1415772"/>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00" dirty="0" smtClean="0"/>
              <a:t>Finalise </a:t>
            </a:r>
            <a:r>
              <a:rPr lang="en-AU" sz="1100" dirty="0"/>
              <a:t>review of the Discretionary Mutual Fund and monitor the broader insurance market for challenges for small businesses. </a:t>
            </a:r>
          </a:p>
          <a:p>
            <a:pPr marL="171450" lvl="0" indent="-171450">
              <a:spcAft>
                <a:spcPts val="600"/>
              </a:spcAft>
              <a:buFont typeface="Arial" panose="020B0604020202020204" pitchFamily="34" charset="0"/>
              <a:buChar char="•"/>
            </a:pPr>
            <a:r>
              <a:rPr lang="en-AU" sz="1100" dirty="0" smtClean="0"/>
              <a:t>Continue </a:t>
            </a:r>
            <a:r>
              <a:rPr lang="en-AU" sz="1100" dirty="0"/>
              <a:t>to monitor the impact of cost-recovered regulation. </a:t>
            </a:r>
          </a:p>
          <a:p>
            <a:pPr marL="171450" lvl="0" indent="-171450">
              <a:spcAft>
                <a:spcPts val="600"/>
              </a:spcAft>
              <a:buFont typeface="Arial" panose="020B0604020202020204" pitchFamily="34" charset="0"/>
              <a:buChar char="•"/>
            </a:pPr>
            <a:r>
              <a:rPr lang="en-AU" sz="1100" dirty="0" smtClean="0"/>
              <a:t>Review </a:t>
            </a:r>
            <a:r>
              <a:rPr lang="en-AU" sz="1100" dirty="0"/>
              <a:t>the first reporting quarter of the Payment Times Reporting Scheme. </a:t>
            </a:r>
          </a:p>
          <a:p>
            <a:pPr marL="171450" lvl="0" indent="-171450">
              <a:spcAft>
                <a:spcPts val="600"/>
              </a:spcAft>
              <a:buFont typeface="Arial" panose="020B0604020202020204" pitchFamily="34" charset="0"/>
              <a:buChar char="•"/>
            </a:pPr>
            <a:r>
              <a:rPr lang="en-AU" sz="1100" dirty="0" smtClean="0"/>
              <a:t>Continue </a:t>
            </a:r>
            <a:r>
              <a:rPr lang="en-AU" sz="1100" dirty="0"/>
              <a:t>work with Australia Post on delivery of perishable goods. </a:t>
            </a:r>
            <a:endParaRPr lang="en-AU" sz="1100" dirty="0" smtClean="0"/>
          </a:p>
          <a:p>
            <a:pPr marL="171450" lvl="0" indent="-171450">
              <a:spcAft>
                <a:spcPts val="600"/>
              </a:spcAft>
              <a:buFont typeface="Arial" panose="020B0604020202020204" pitchFamily="34" charset="0"/>
              <a:buChar char="•"/>
            </a:pPr>
            <a:r>
              <a:rPr lang="en-AU" sz="1100" dirty="0"/>
              <a:t>Consult on and develop plan for possible self-initiated and Government-referral </a:t>
            </a:r>
            <a:r>
              <a:rPr lang="en-AU" sz="1100" dirty="0" smtClean="0"/>
              <a:t>inquiries.</a:t>
            </a:r>
            <a:endParaRPr lang="en-AU" sz="1100" dirty="0"/>
          </a:p>
        </p:txBody>
      </p:sp>
      <p:sp>
        <p:nvSpPr>
          <p:cNvPr id="18" name="TextBox 17"/>
          <p:cNvSpPr txBox="1"/>
          <p:nvPr/>
        </p:nvSpPr>
        <p:spPr>
          <a:xfrm>
            <a:off x="8676273" y="6597352"/>
            <a:ext cx="467544" cy="200055"/>
          </a:xfrm>
          <a:prstGeom prst="rect">
            <a:avLst/>
          </a:prstGeom>
          <a:noFill/>
        </p:spPr>
        <p:txBody>
          <a:bodyPr wrap="square" rtlCol="0">
            <a:spAutoFit/>
          </a:bodyPr>
          <a:lstStyle/>
          <a:p>
            <a:pPr algn="ctr"/>
            <a:fld id="{4AF07FE0-AE2A-41EE-8105-776AF3157FF3}" type="slidenum">
              <a:rPr lang="en-AU" sz="700" dirty="0"/>
              <a:t>11</a:t>
            </a:fld>
            <a:endParaRPr lang="en-AU" sz="1050" dirty="0"/>
          </a:p>
        </p:txBody>
      </p:sp>
    </p:spTree>
    <p:extLst>
      <p:ext uri="{BB962C8B-B14F-4D97-AF65-F5344CB8AC3E}">
        <p14:creationId xmlns:p14="http://schemas.microsoft.com/office/powerpoint/2010/main" val="2532774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3264"/>
        </a:solidFill>
        <a:effectLst/>
      </p:bgPr>
    </p:bg>
    <p:spTree>
      <p:nvGrpSpPr>
        <p:cNvPr id="1" name=""/>
        <p:cNvGrpSpPr/>
        <p:nvPr/>
      </p:nvGrpSpPr>
      <p:grpSpPr>
        <a:xfrm>
          <a:off x="0" y="0"/>
          <a:ext cx="0" cy="0"/>
          <a:chOff x="0" y="0"/>
          <a:chExt cx="0" cy="0"/>
        </a:xfrm>
      </p:grpSpPr>
      <p:sp>
        <p:nvSpPr>
          <p:cNvPr id="4" name="TextBox 3"/>
          <p:cNvSpPr txBox="1"/>
          <p:nvPr/>
        </p:nvSpPr>
        <p:spPr>
          <a:xfrm>
            <a:off x="454248" y="512948"/>
            <a:ext cx="3541687" cy="3200876"/>
          </a:xfrm>
          <a:prstGeom prst="rect">
            <a:avLst/>
          </a:prstGeom>
          <a:noFill/>
        </p:spPr>
        <p:txBody>
          <a:bodyPr wrap="square" rtlCol="0">
            <a:spAutoFit/>
          </a:bodyPr>
          <a:lstStyle/>
          <a:p>
            <a:r>
              <a:rPr lang="en-AU" sz="800" b="1" dirty="0">
                <a:solidFill>
                  <a:schemeClr val="bg1"/>
                </a:solidFill>
              </a:rPr>
              <a:t>Canberra		</a:t>
            </a:r>
          </a:p>
          <a:p>
            <a:r>
              <a:rPr lang="en-AU" sz="800" dirty="0">
                <a:solidFill>
                  <a:schemeClr val="bg1"/>
                </a:solidFill>
              </a:rPr>
              <a:t>Level 2	</a:t>
            </a:r>
          </a:p>
          <a:p>
            <a:r>
              <a:rPr lang="en-AU" sz="800" dirty="0">
                <a:solidFill>
                  <a:schemeClr val="bg1"/>
                </a:solidFill>
              </a:rPr>
              <a:t>15 Moore Street		</a:t>
            </a:r>
          </a:p>
          <a:p>
            <a:r>
              <a:rPr lang="en-AU" sz="800" dirty="0">
                <a:solidFill>
                  <a:schemeClr val="bg1"/>
                </a:solidFill>
              </a:rPr>
              <a:t>Canberra ACT		</a:t>
            </a:r>
          </a:p>
          <a:p>
            <a:endParaRPr lang="en-AU" sz="800" dirty="0">
              <a:solidFill>
                <a:schemeClr val="bg1"/>
              </a:solidFill>
            </a:endParaRPr>
          </a:p>
          <a:p>
            <a:r>
              <a:rPr lang="en-AU" sz="800" b="1" dirty="0">
                <a:solidFill>
                  <a:schemeClr val="bg1"/>
                </a:solidFill>
              </a:rPr>
              <a:t>Sydney</a:t>
            </a:r>
          </a:p>
          <a:p>
            <a:r>
              <a:rPr lang="en-AU" sz="800" dirty="0">
                <a:solidFill>
                  <a:schemeClr val="bg1"/>
                </a:solidFill>
              </a:rPr>
              <a:t>Level 9</a:t>
            </a:r>
          </a:p>
          <a:p>
            <a:r>
              <a:rPr lang="en-AU" sz="800" dirty="0">
                <a:solidFill>
                  <a:schemeClr val="bg1"/>
                </a:solidFill>
              </a:rPr>
              <a:t>255 Elizabeth Street</a:t>
            </a:r>
          </a:p>
          <a:p>
            <a:r>
              <a:rPr lang="en-AU" sz="800" dirty="0">
                <a:solidFill>
                  <a:schemeClr val="bg1"/>
                </a:solidFill>
              </a:rPr>
              <a:t>Sydney NSW 2000</a:t>
            </a:r>
          </a:p>
          <a:p>
            <a:endParaRPr lang="en-AU" sz="800" dirty="0">
              <a:solidFill>
                <a:schemeClr val="bg1"/>
              </a:solidFill>
            </a:endParaRPr>
          </a:p>
          <a:p>
            <a:r>
              <a:rPr lang="en-AU" sz="800" dirty="0">
                <a:solidFill>
                  <a:schemeClr val="bg1"/>
                </a:solidFill>
              </a:rPr>
              <a:t>GPO Box 1791 </a:t>
            </a:r>
          </a:p>
          <a:p>
            <a:r>
              <a:rPr lang="en-AU" sz="800" dirty="0">
                <a:solidFill>
                  <a:schemeClr val="bg1"/>
                </a:solidFill>
              </a:rPr>
              <a:t>Canberra City ACT 2601</a:t>
            </a:r>
            <a:br>
              <a:rPr lang="en-AU" sz="800" dirty="0">
                <a:solidFill>
                  <a:schemeClr val="bg1"/>
                </a:solidFill>
              </a:rPr>
            </a:br>
            <a:endParaRPr lang="en-AU" sz="800" dirty="0">
              <a:solidFill>
                <a:schemeClr val="bg1"/>
              </a:solidFill>
            </a:endParaRPr>
          </a:p>
          <a:p>
            <a:r>
              <a:rPr lang="en-AU" sz="800" dirty="0">
                <a:solidFill>
                  <a:schemeClr val="bg1"/>
                </a:solidFill>
              </a:rPr>
              <a:t>T  1300 650 460</a:t>
            </a:r>
            <a:br>
              <a:rPr lang="en-AU" sz="800" dirty="0">
                <a:solidFill>
                  <a:schemeClr val="bg1"/>
                </a:solidFill>
              </a:rPr>
            </a:br>
            <a:r>
              <a:rPr lang="en-AU" sz="800" dirty="0">
                <a:solidFill>
                  <a:schemeClr val="bg1"/>
                </a:solidFill>
              </a:rPr>
              <a:t>E  info@asbfeo.gov.au</a:t>
            </a:r>
          </a:p>
          <a:p>
            <a:endParaRPr lang="en-AU" sz="800" dirty="0">
              <a:solidFill>
                <a:schemeClr val="bg1"/>
              </a:solidFill>
            </a:endParaRPr>
          </a:p>
          <a:p>
            <a:r>
              <a:rPr lang="en-AU" sz="800" dirty="0">
                <a:solidFill>
                  <a:schemeClr val="bg1"/>
                </a:solidFill>
              </a:rPr>
              <a:t>Twitter : @ASBFEO</a:t>
            </a:r>
          </a:p>
          <a:p>
            <a:r>
              <a:rPr lang="en-AU" sz="800" dirty="0">
                <a:solidFill>
                  <a:schemeClr val="bg1"/>
                </a:solidFill>
              </a:rPr>
              <a:t>Facebook: @ASBFEO</a:t>
            </a:r>
          </a:p>
          <a:p>
            <a:r>
              <a:rPr lang="en-AU" sz="800" dirty="0">
                <a:solidFill>
                  <a:schemeClr val="bg1"/>
                </a:solidFill>
              </a:rPr>
              <a:t>LinkedIn: Australian Small Business and Family Enterprise Ombudsman</a:t>
            </a:r>
          </a:p>
          <a:p>
            <a:r>
              <a:rPr lang="en-AU" sz="800" dirty="0">
                <a:solidFill>
                  <a:schemeClr val="bg1"/>
                </a:solidFill>
              </a:rPr>
              <a:t>YouTube : Australian Small Business and Family Enterprise Ombudsman</a:t>
            </a:r>
            <a:br>
              <a:rPr lang="en-AU" sz="800" dirty="0">
                <a:solidFill>
                  <a:schemeClr val="bg1"/>
                </a:solidFill>
              </a:rPr>
            </a:br>
            <a:r>
              <a:rPr lang="en-AU" sz="800" dirty="0">
                <a:solidFill>
                  <a:schemeClr val="bg1"/>
                </a:solidFill>
              </a:rPr>
              <a:t>Instagram: @</a:t>
            </a:r>
            <a:r>
              <a:rPr lang="en-AU" sz="800" dirty="0" err="1">
                <a:solidFill>
                  <a:schemeClr val="bg1"/>
                </a:solidFill>
              </a:rPr>
              <a:t>asbfeo</a:t>
            </a:r>
            <a:endParaRPr lang="en-AU" sz="800" dirty="0">
              <a:solidFill>
                <a:schemeClr val="bg1"/>
              </a:solidFill>
            </a:endParaRP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pic>
        <p:nvPicPr>
          <p:cNvPr id="7" name="Picture 2" descr="\\tweb\DavWWWRoot\sites\mg\asbfeo\comm\LOGOS\PNG\ASBFEO Logo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998" y="5733256"/>
            <a:ext cx="3396004" cy="756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98087" y="512948"/>
            <a:ext cx="4392488" cy="2800767"/>
          </a:xfrm>
          <a:prstGeom prst="rect">
            <a:avLst/>
          </a:prstGeom>
          <a:noFill/>
        </p:spPr>
        <p:txBody>
          <a:bodyPr wrap="square" rtlCol="0">
            <a:spAutoFit/>
          </a:bodyPr>
          <a:lstStyle/>
          <a:p>
            <a:pPr algn="r"/>
            <a:r>
              <a:rPr lang="en-AU" sz="800" b="1" dirty="0">
                <a:solidFill>
                  <a:schemeClr val="bg1"/>
                </a:solidFill>
              </a:rPr>
              <a:t>Copyright notice</a:t>
            </a:r>
          </a:p>
          <a:p>
            <a:pPr algn="r"/>
            <a:endParaRPr lang="en-AU" sz="800" b="1" dirty="0">
              <a:solidFill>
                <a:schemeClr val="bg1"/>
              </a:solidFill>
            </a:endParaRPr>
          </a:p>
          <a:p>
            <a:pPr algn="r"/>
            <a:r>
              <a:rPr lang="en-AU" sz="800" u="sng" dirty="0">
                <a:solidFill>
                  <a:schemeClr val="bg1"/>
                </a:solidFill>
              </a:rPr>
              <a:t>creativecommons.org/licenses/by/3.0/au/</a:t>
            </a:r>
          </a:p>
          <a:p>
            <a:pPr algn="r"/>
            <a:endParaRPr lang="en-AU" sz="800" dirty="0">
              <a:solidFill>
                <a:schemeClr val="bg1"/>
              </a:solidFill>
            </a:endParaRPr>
          </a:p>
          <a:p>
            <a:pPr algn="r"/>
            <a:r>
              <a:rPr lang="en-AU" sz="800" dirty="0">
                <a:solidFill>
                  <a:schemeClr val="bg1"/>
                </a:solidFill>
              </a:rPr>
              <a:t>With the exception of coats of arms, logos, emblems, images, other third-party material or devices protected by a trademark, this content is licensed under the </a:t>
            </a:r>
            <a:br>
              <a:rPr lang="en-AU" sz="800" dirty="0">
                <a:solidFill>
                  <a:schemeClr val="bg1"/>
                </a:solidFill>
              </a:rPr>
            </a:br>
            <a:r>
              <a:rPr lang="en-AU" sz="800" dirty="0">
                <a:solidFill>
                  <a:schemeClr val="bg1"/>
                </a:solidFill>
              </a:rPr>
              <a:t>Creative Commons Australia Attribution 3.0 Licence. </a:t>
            </a:r>
          </a:p>
          <a:p>
            <a:pPr algn="r"/>
            <a:endParaRPr lang="en-AU" sz="800" dirty="0">
              <a:solidFill>
                <a:schemeClr val="bg1"/>
              </a:solidFill>
            </a:endParaRPr>
          </a:p>
          <a:p>
            <a:pPr algn="r"/>
            <a:r>
              <a:rPr lang="en-AU" sz="800" dirty="0">
                <a:solidFill>
                  <a:schemeClr val="bg1"/>
                </a:solidFill>
              </a:rPr>
              <a:t>We request attribution as © Commonwealth of Australia </a:t>
            </a:r>
            <a:br>
              <a:rPr lang="en-AU" sz="800" dirty="0">
                <a:solidFill>
                  <a:schemeClr val="bg1"/>
                </a:solidFill>
              </a:rPr>
            </a:br>
            <a:r>
              <a:rPr lang="en-AU" sz="800" dirty="0">
                <a:solidFill>
                  <a:schemeClr val="bg1"/>
                </a:solidFill>
              </a:rPr>
              <a:t>(Australian Small Business and Family Enterprise Ombudsman) 2020.</a:t>
            </a:r>
          </a:p>
          <a:p>
            <a:pPr algn="r"/>
            <a:endParaRPr lang="en-AU" sz="800" dirty="0">
              <a:solidFill>
                <a:schemeClr val="bg1"/>
              </a:solidFill>
            </a:endParaRPr>
          </a:p>
          <a:p>
            <a:pPr algn="r"/>
            <a:r>
              <a:rPr lang="en-AU" sz="800" dirty="0">
                <a:solidFill>
                  <a:schemeClr val="bg1"/>
                </a:solidFill>
              </a:rPr>
              <a:t>All other rights are reserved.</a:t>
            </a:r>
          </a:p>
          <a:p>
            <a:pPr algn="r"/>
            <a:endParaRPr lang="en-AU" sz="800" dirty="0">
              <a:solidFill>
                <a:schemeClr val="bg1"/>
              </a:solidFill>
            </a:endParaRPr>
          </a:p>
          <a:p>
            <a:pPr algn="r"/>
            <a:r>
              <a:rPr lang="en-AU" sz="800" dirty="0">
                <a:solidFill>
                  <a:schemeClr val="bg1"/>
                </a:solidFill>
              </a:rPr>
              <a:t>Icons in this document were used under a Creative Commons license from </a:t>
            </a:r>
            <a:br>
              <a:rPr lang="en-AU" sz="800" dirty="0">
                <a:solidFill>
                  <a:schemeClr val="bg1"/>
                </a:solidFill>
              </a:rPr>
            </a:br>
            <a:r>
              <a:rPr lang="en-AU" sz="800" dirty="0">
                <a:solidFill>
                  <a:schemeClr val="bg1"/>
                </a:solidFill>
              </a:rPr>
              <a:t>the Noun Project (thenounproject.com). </a:t>
            </a:r>
          </a:p>
          <a:p>
            <a:pPr algn="r"/>
            <a:r>
              <a:rPr lang="en-AU" sz="800" dirty="0">
                <a:solidFill>
                  <a:schemeClr val="bg1"/>
                </a:solidFill>
              </a:rPr>
              <a:t>Permission may need to be obtained from third parties to re-use their material. </a:t>
            </a:r>
          </a:p>
          <a:p>
            <a:pPr algn="r"/>
            <a:endParaRPr lang="en-AU" sz="800" dirty="0">
              <a:solidFill>
                <a:schemeClr val="bg1"/>
              </a:solidFill>
            </a:endParaRPr>
          </a:p>
          <a:p>
            <a:pPr algn="r"/>
            <a:r>
              <a:rPr lang="en-AU" sz="800" dirty="0">
                <a:solidFill>
                  <a:schemeClr val="bg1"/>
                </a:solidFill>
              </a:rPr>
              <a:t>Written enquiries may be sent to:</a:t>
            </a:r>
          </a:p>
          <a:p>
            <a:pPr algn="r"/>
            <a:endParaRPr lang="en-AU" sz="800" dirty="0">
              <a:solidFill>
                <a:schemeClr val="bg1"/>
              </a:solidFill>
            </a:endParaRPr>
          </a:p>
          <a:p>
            <a:pPr algn="r"/>
            <a:r>
              <a:rPr lang="en-AU" sz="800" dirty="0" smtClean="0">
                <a:solidFill>
                  <a:schemeClr val="bg1"/>
                </a:solidFill>
              </a:rPr>
              <a:t>Media </a:t>
            </a:r>
            <a:r>
              <a:rPr lang="en-AU" sz="800" dirty="0">
                <a:solidFill>
                  <a:schemeClr val="bg1"/>
                </a:solidFill>
              </a:rPr>
              <a:t>and Communications</a:t>
            </a:r>
            <a:br>
              <a:rPr lang="en-AU" sz="800" dirty="0">
                <a:solidFill>
                  <a:schemeClr val="bg1"/>
                </a:solidFill>
              </a:rPr>
            </a:br>
            <a:r>
              <a:rPr lang="en-AU" sz="800" dirty="0">
                <a:solidFill>
                  <a:schemeClr val="bg1"/>
                </a:solidFill>
              </a:rPr>
              <a:t>Australian Small Business and Family Enterprise Ombudsman</a:t>
            </a:r>
            <a:br>
              <a:rPr lang="en-AU" sz="800" dirty="0">
                <a:solidFill>
                  <a:schemeClr val="bg1"/>
                </a:solidFill>
              </a:rPr>
            </a:br>
            <a:r>
              <a:rPr lang="en-AU" sz="800" u="sng" dirty="0">
                <a:solidFill>
                  <a:schemeClr val="bg1"/>
                </a:solidFill>
              </a:rPr>
              <a:t>media@asbfeo.gov.au</a:t>
            </a:r>
            <a:endParaRPr lang="en-AU" sz="800" dirty="0">
              <a:solidFill>
                <a:schemeClr val="bg1"/>
              </a:solidFill>
            </a:endParaRPr>
          </a:p>
        </p:txBody>
      </p:sp>
      <p:sp>
        <p:nvSpPr>
          <p:cNvPr id="2" name="Rectangle 1">
            <a:hlinkClick r:id="rId3"/>
          </p:cNvPr>
          <p:cNvSpPr/>
          <p:nvPr/>
        </p:nvSpPr>
        <p:spPr>
          <a:xfrm>
            <a:off x="6930216" y="542664"/>
            <a:ext cx="1944216" cy="16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rId4"/>
          </p:cNvPr>
          <p:cNvSpPr/>
          <p:nvPr/>
        </p:nvSpPr>
        <p:spPr>
          <a:xfrm>
            <a:off x="7740352" y="2000872"/>
            <a:ext cx="1080120"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hlinkClick r:id="rId5"/>
          </p:cNvPr>
          <p:cNvSpPr/>
          <p:nvPr/>
        </p:nvSpPr>
        <p:spPr>
          <a:xfrm>
            <a:off x="7710272" y="3112213"/>
            <a:ext cx="1134080" cy="155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140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 Diagonal Corner Rectangle 30"/>
          <p:cNvSpPr/>
          <p:nvPr/>
        </p:nvSpPr>
        <p:spPr>
          <a:xfrm>
            <a:off x="251520" y="504822"/>
            <a:ext cx="8712968" cy="6236546"/>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4" name="TextBox 31"/>
          <p:cNvSpPr txBox="1"/>
          <p:nvPr/>
        </p:nvSpPr>
        <p:spPr>
          <a:xfrm>
            <a:off x="303994" y="627684"/>
            <a:ext cx="8660494" cy="6113684"/>
          </a:xfrm>
          <a:prstGeom prst="rect">
            <a:avLst/>
          </a:prstGeom>
          <a:noFill/>
        </p:spPr>
        <p:txBody>
          <a:bodyPr wrap="square" numCol="2" spcCol="180000" rtlCol="0">
            <a:spAutoFit/>
          </a:bodyPr>
          <a:lstStyle/>
          <a:p>
            <a:r>
              <a:rPr lang="en-AU" sz="1050" dirty="0" smtClean="0"/>
              <a:t>		</a:t>
            </a:r>
            <a:r>
              <a:rPr lang="en-AU" sz="900" dirty="0"/>
              <a:t>The June quarter has been challenging 		for small businesses, with lockdowns 		impacting many Australian capital cities. 		</a:t>
            </a:r>
          </a:p>
          <a:p>
            <a:r>
              <a:rPr lang="en-AU" sz="900" dirty="0"/>
              <a:t>	</a:t>
            </a:r>
            <a:r>
              <a:rPr lang="en-AU" sz="900" dirty="0" smtClean="0"/>
              <a:t>	This </a:t>
            </a:r>
            <a:r>
              <a:rPr lang="en-AU" sz="900" dirty="0"/>
              <a:t>outbreak again highlighted the need </a:t>
            </a:r>
            <a:r>
              <a:rPr lang="en-AU" sz="900" dirty="0" smtClean="0"/>
              <a:t>		for </a:t>
            </a:r>
            <a:r>
              <a:rPr lang="en-AU" sz="900" dirty="0"/>
              <a:t>greater predictability regarding the </a:t>
            </a:r>
            <a:r>
              <a:rPr lang="en-AU" sz="900" dirty="0" smtClean="0"/>
              <a:t>		support </a:t>
            </a:r>
            <a:r>
              <a:rPr lang="en-AU" sz="900" dirty="0"/>
              <a:t>small business and family </a:t>
            </a:r>
            <a:r>
              <a:rPr lang="en-AU" sz="900" dirty="0" smtClean="0"/>
              <a:t>			enterprises </a:t>
            </a:r>
            <a:r>
              <a:rPr lang="en-AU" sz="900" dirty="0"/>
              <a:t>can could count on receiving </a:t>
            </a:r>
            <a:r>
              <a:rPr lang="en-AU" sz="900" dirty="0" smtClean="0"/>
              <a:t>		and </a:t>
            </a:r>
            <a:r>
              <a:rPr lang="en-AU" sz="900" dirty="0"/>
              <a:t>when this support would be activated, </a:t>
            </a:r>
            <a:r>
              <a:rPr lang="en-AU" sz="900" dirty="0" smtClean="0"/>
              <a:t>		under </a:t>
            </a:r>
            <a:r>
              <a:rPr lang="en-AU" sz="900" dirty="0"/>
              <a:t>various COVID-containing economic </a:t>
            </a:r>
            <a:r>
              <a:rPr lang="en-AU" sz="900" dirty="0" smtClean="0"/>
              <a:t>		constraints </a:t>
            </a:r>
            <a:r>
              <a:rPr lang="en-AU" sz="900" dirty="0"/>
              <a:t>and lockdown scenarios. This clear framework would be invaluable in helping smaller enterprises and the self-employed navigate and adapt to these challenging times.  The September quarter has started </a:t>
            </a:r>
            <a:r>
              <a:rPr lang="en-AU" sz="900" dirty="0" smtClean="0"/>
              <a:t>with </a:t>
            </a:r>
            <a:r>
              <a:rPr lang="en-AU" sz="900" dirty="0"/>
              <a:t>some encouraging news in terms of such a framework with the uplifting of the Commonwealth-State business support partnership and the banking sector announcing its approach to managing small business finance during the current outbreak-containment phase.</a:t>
            </a:r>
          </a:p>
          <a:p>
            <a:endParaRPr lang="en-AU" sz="900" dirty="0"/>
          </a:p>
          <a:p>
            <a:r>
              <a:rPr lang="en-AU" sz="900" dirty="0" smtClean="0"/>
              <a:t>There is little doubt this latest wave of lockdowns has been a cause of psychological distress for some small business owners. Recent research released by </a:t>
            </a:r>
            <a:r>
              <a:rPr lang="en-AU" sz="900" dirty="0" err="1" smtClean="0"/>
              <a:t>Xero</a:t>
            </a:r>
            <a:r>
              <a:rPr lang="en-AU" sz="900" dirty="0" smtClean="0"/>
              <a:t> found almost 7 out of 10 of the 500 small business owners surveyed reported the past 12 months have been more emotionally draining than any other year they’ve been in business. </a:t>
            </a:r>
          </a:p>
          <a:p>
            <a:endParaRPr lang="en-AU" sz="900" dirty="0"/>
          </a:p>
          <a:p>
            <a:r>
              <a:rPr lang="en-AU" sz="900" dirty="0"/>
              <a:t>Throughout this quarter, my </a:t>
            </a:r>
            <a:r>
              <a:rPr lang="en-AU" sz="900" dirty="0" smtClean="0"/>
              <a:t>Office </a:t>
            </a:r>
            <a:r>
              <a:rPr lang="en-AU" sz="900" dirty="0"/>
              <a:t>has been encouraging small and family business owners to reach out for help if they are struggling to cope. In June, we launched a national awareness campaign about Beyond Blue’s </a:t>
            </a:r>
            <a:r>
              <a:rPr lang="en-AU" sz="900" i="1" dirty="0" err="1" smtClean="0"/>
              <a:t>NewAccess</a:t>
            </a:r>
            <a:r>
              <a:rPr lang="en-AU" sz="900" i="1" dirty="0" smtClean="0"/>
              <a:t> </a:t>
            </a:r>
            <a:r>
              <a:rPr lang="en-AU" sz="900" i="1" dirty="0"/>
              <a:t>for Small Business Owners program</a:t>
            </a:r>
            <a:r>
              <a:rPr lang="en-AU" sz="900" dirty="0"/>
              <a:t>, which offers free one-on-one telehealth sessions with specially trained mental health coaches. </a:t>
            </a:r>
          </a:p>
          <a:p>
            <a:endParaRPr lang="en-AU" sz="900" dirty="0"/>
          </a:p>
          <a:p>
            <a:r>
              <a:rPr lang="en-AU" sz="900" dirty="0"/>
              <a:t>That campaign also promoted our My Business Health web portal, which links to mental health support </a:t>
            </a:r>
            <a:r>
              <a:rPr lang="en-AU" sz="900" dirty="0" smtClean="0"/>
              <a:t>services, </a:t>
            </a:r>
            <a:r>
              <a:rPr lang="en-AU" sz="900" dirty="0"/>
              <a:t>while also providing simple, practical tips on the day-to-day tasks of running a small business.</a:t>
            </a:r>
          </a:p>
          <a:p>
            <a:endParaRPr lang="en-AU" sz="900" dirty="0"/>
          </a:p>
          <a:p>
            <a:r>
              <a:rPr lang="en-AU" sz="900" dirty="0"/>
              <a:t>In these uncertain and difficult periods, disputes inevitably arise. Over the course of the June quarter, </a:t>
            </a:r>
            <a:r>
              <a:rPr lang="en-AU" sz="900" dirty="0" smtClean="0"/>
              <a:t>my Office </a:t>
            </a:r>
            <a:r>
              <a:rPr lang="en-AU" sz="900" dirty="0"/>
              <a:t>provided more than 600 small businesses in dispute with information about alternative dispute resolution pathways. </a:t>
            </a:r>
            <a:endParaRPr lang="en-AU" sz="900" dirty="0" smtClean="0"/>
          </a:p>
          <a:p>
            <a:endParaRPr lang="en-AU" sz="900" dirty="0"/>
          </a:p>
          <a:p>
            <a:r>
              <a:rPr lang="en-AU" sz="900" dirty="0"/>
              <a:t>Our assistance team received over 100 calls regarding changes to the Franchising Code of Conduct. The reforms to the Code, most of which came into effect from 1 July 2021, will help level the playing field across the sector.</a:t>
            </a:r>
          </a:p>
          <a:p>
            <a:endParaRPr lang="en-AU" sz="900" dirty="0" smtClean="0"/>
          </a:p>
          <a:p>
            <a:endParaRPr lang="en-AU" sz="900" dirty="0" smtClean="0"/>
          </a:p>
          <a:p>
            <a:r>
              <a:rPr lang="en-AU" sz="900" dirty="0" smtClean="0"/>
              <a:t>Access </a:t>
            </a:r>
            <a:r>
              <a:rPr lang="en-AU" sz="900" dirty="0"/>
              <a:t>to insurance continued to be a major hurdle for small and family businesses throughout the June quarter. In particular, small businesses in the amusement, leisure and recreation sectors have been unable to secure essential insurance coverage – threatening the future of country shows as we know them. </a:t>
            </a:r>
            <a:endParaRPr lang="en-AU" sz="900" dirty="0" smtClean="0"/>
          </a:p>
          <a:p>
            <a:endParaRPr lang="en-AU" sz="900" dirty="0"/>
          </a:p>
          <a:p>
            <a:r>
              <a:rPr lang="en-AU" sz="900" dirty="0" smtClean="0"/>
              <a:t>That </a:t>
            </a:r>
            <a:r>
              <a:rPr lang="en-AU" sz="900" dirty="0"/>
              <a:t>is why my </a:t>
            </a:r>
            <a:r>
              <a:rPr lang="en-AU" sz="900" dirty="0" smtClean="0"/>
              <a:t>Office </a:t>
            </a:r>
            <a:r>
              <a:rPr lang="en-AU" sz="900" dirty="0"/>
              <a:t>has launched a Review of the Discretionary Mutual Fund proposed by the Australian Amusement, Leisure and Recreation Association (AALARA) on behalf of its members – many of whom face imminent closure without adequate insurance coverage. </a:t>
            </a:r>
            <a:endParaRPr lang="en-AU" sz="900" dirty="0" smtClean="0"/>
          </a:p>
          <a:p>
            <a:endParaRPr lang="en-AU" sz="900" dirty="0"/>
          </a:p>
          <a:p>
            <a:r>
              <a:rPr lang="en-AU" sz="900" dirty="0" smtClean="0"/>
              <a:t>Our </a:t>
            </a:r>
            <a:r>
              <a:rPr lang="en-AU" sz="900" dirty="0"/>
              <a:t>Review will be a deep dive into the inaccessibility of insurance for amusement, leisure and recreation businesses, so that we can provide further advice to the Australian Government on what measures could help these small businesses secure the insurance products needed to remain in operation. </a:t>
            </a:r>
            <a:endParaRPr lang="en-AU" sz="900" dirty="0" smtClean="0"/>
          </a:p>
          <a:p>
            <a:endParaRPr lang="en-AU" sz="900" dirty="0"/>
          </a:p>
          <a:p>
            <a:r>
              <a:rPr lang="en-AU" sz="900" dirty="0" smtClean="0"/>
              <a:t>At </a:t>
            </a:r>
            <a:r>
              <a:rPr lang="en-AU" sz="900" dirty="0"/>
              <a:t>the core of this Review, my </a:t>
            </a:r>
            <a:r>
              <a:rPr lang="en-AU" sz="900" dirty="0" smtClean="0"/>
              <a:t>Office </a:t>
            </a:r>
            <a:r>
              <a:rPr lang="en-AU" sz="900" dirty="0"/>
              <a:t>will independently examine AALARA’s proposal to establish an industry-owned and operated Discretionary Mutual Fund as the most effective and durable solution to the sector’s insurance crisis. We will consider if this proposal will resolve the insurance issues in the sector, the responsibilities and obligations it would impose, its adequacy in satisfying regulatory requirements as well as other options that may assist these businesses</a:t>
            </a:r>
            <a:r>
              <a:rPr lang="en-AU" sz="900" dirty="0" smtClean="0"/>
              <a:t>.</a:t>
            </a:r>
          </a:p>
          <a:p>
            <a:endParaRPr lang="en-AU" sz="900" dirty="0"/>
          </a:p>
          <a:p>
            <a:r>
              <a:rPr lang="en-AU" sz="900" dirty="0"/>
              <a:t>This kind of high-value, ‘dial shifting’, evidence-based public policy analysis and robust recommendations to Government will be supported by the welcome additional resources allocated to the Office as part of the 2021/22 Federal </a:t>
            </a:r>
            <a:r>
              <a:rPr lang="en-AU" sz="900" dirty="0" smtClean="0"/>
              <a:t>Budget.</a:t>
            </a:r>
          </a:p>
          <a:p>
            <a:endParaRPr lang="en-AU" sz="900" dirty="0"/>
          </a:p>
          <a:p>
            <a:r>
              <a:rPr lang="en-AU" sz="900" dirty="0"/>
              <a:t>Finally, it was World MSME Day on June 27 – a great opportunity to thank all small and family businesses for their vital contribution to Australia’s prosperity, wellbeing and community. It is the intention to uplift the focus on this day in coming years to add to the recognition and appreciation of the vital contribution small and family businesses make to our economy and communities</a:t>
            </a:r>
            <a:r>
              <a:rPr lang="en-AU" sz="900" dirty="0" smtClean="0"/>
              <a:t>. </a:t>
            </a:r>
          </a:p>
          <a:p>
            <a:endParaRPr lang="en-AU" sz="900" dirty="0"/>
          </a:p>
          <a:p>
            <a:r>
              <a:rPr lang="en-AU" sz="900" dirty="0" smtClean="0"/>
              <a:t>The </a:t>
            </a:r>
            <a:r>
              <a:rPr lang="en-AU" sz="900" dirty="0"/>
              <a:t>past 18 months have been incredibly challenging for small businesses, but it has been inspiring to bear witness to the courage, resilience and agility shown by the small business community</a:t>
            </a:r>
            <a:r>
              <a:rPr lang="en-AU" sz="900" dirty="0" smtClean="0"/>
              <a:t>.</a:t>
            </a:r>
            <a:endParaRPr lang="en-AU" sz="900" dirty="0"/>
          </a:p>
        </p:txBody>
      </p:sp>
      <p:sp>
        <p:nvSpPr>
          <p:cNvPr id="9" name="Rectangle 8"/>
          <p:cNvSpPr/>
          <p:nvPr/>
        </p:nvSpPr>
        <p:spPr>
          <a:xfrm>
            <a:off x="107504" y="12379"/>
            <a:ext cx="5190694" cy="492443"/>
          </a:xfrm>
          <a:prstGeom prst="rect">
            <a:avLst/>
          </a:prstGeom>
        </p:spPr>
        <p:txBody>
          <a:bodyPr wrap="square">
            <a:spAutoFit/>
          </a:bodyPr>
          <a:lstStyle/>
          <a:p>
            <a:r>
              <a:rPr lang="en-AU" sz="2600" b="1" dirty="0">
                <a:solidFill>
                  <a:srgbClr val="193264"/>
                </a:solidFill>
              </a:rPr>
              <a:t>Message from the Ombudsman</a:t>
            </a: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fld id="{772A3BAB-E5F2-4DBA-9973-B05B60FF4C6E}" type="slidenum">
              <a:rPr lang="en-AU" sz="700" smtClean="0"/>
              <a:t>2</a:t>
            </a:fld>
            <a:endParaRPr lang="en-AU" sz="700" dirty="0"/>
          </a:p>
        </p:txBody>
      </p:sp>
      <p:sp>
        <p:nvSpPr>
          <p:cNvPr id="38" name="Rectangle 37"/>
          <p:cNvSpPr/>
          <p:nvPr/>
        </p:nvSpPr>
        <p:spPr>
          <a:xfrm>
            <a:off x="2289664" y="1988840"/>
            <a:ext cx="2160000" cy="246221"/>
          </a:xfrm>
          <a:prstGeom prst="rect">
            <a:avLst/>
          </a:prstGeom>
        </p:spPr>
        <p:txBody>
          <a:bodyPr wrap="square">
            <a:spAutoFit/>
          </a:bodyPr>
          <a:lstStyle/>
          <a:p>
            <a:r>
              <a:rPr lang="en-AU" sz="1000" dirty="0"/>
              <a:t> </a:t>
            </a:r>
            <a:endParaRPr lang="en-US" sz="1000" dirty="0"/>
          </a:p>
        </p:txBody>
      </p:sp>
      <p:sp>
        <p:nvSpPr>
          <p:cNvPr id="10" name="Rectangle 9"/>
          <p:cNvSpPr/>
          <p:nvPr/>
        </p:nvSpPr>
        <p:spPr>
          <a:xfrm>
            <a:off x="303994" y="381961"/>
            <a:ext cx="4032448" cy="3480505"/>
          </a:xfrm>
          <a:prstGeom prst="rect">
            <a:avLst/>
          </a:prstGeom>
        </p:spPr>
        <p:txBody>
          <a:bodyPr wrap="square">
            <a:spAutoFit/>
          </a:bodyPr>
          <a:lstStyle/>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a:p>
            <a:pPr>
              <a:lnSpc>
                <a:spcPct val="112000"/>
              </a:lnSpc>
              <a:spcBef>
                <a:spcPts val="300"/>
              </a:spcBef>
              <a:spcAft>
                <a:spcPts val="300"/>
              </a:spcAft>
            </a:pPr>
            <a:endParaRPr lang="en-AU" sz="1100" dirty="0"/>
          </a:p>
        </p:txBody>
      </p:sp>
      <p:sp>
        <p:nvSpPr>
          <p:cNvPr id="11" name="Rectangle 10"/>
          <p:cNvSpPr/>
          <p:nvPr/>
        </p:nvSpPr>
        <p:spPr>
          <a:xfrm>
            <a:off x="4644008" y="5733256"/>
            <a:ext cx="3960440" cy="407804"/>
          </a:xfrm>
          <a:prstGeom prst="rect">
            <a:avLst/>
          </a:prstGeom>
        </p:spPr>
        <p:txBody>
          <a:bodyPr wrap="square">
            <a:spAutoFit/>
          </a:bodyPr>
          <a:lstStyle/>
          <a:p>
            <a:r>
              <a:rPr lang="en-AU" sz="1050" b="1" dirty="0" smtClean="0">
                <a:solidFill>
                  <a:srgbClr val="193264"/>
                </a:solidFill>
              </a:rPr>
              <a:t>Bruce Billson</a:t>
            </a:r>
            <a:r>
              <a:rPr lang="en-AU" sz="1050" b="1" dirty="0">
                <a:solidFill>
                  <a:srgbClr val="193264"/>
                </a:solidFill>
              </a:rPr>
              <a:t/>
            </a:r>
            <a:br>
              <a:rPr lang="en-AU" sz="1050" b="1" dirty="0">
                <a:solidFill>
                  <a:srgbClr val="193264"/>
                </a:solidFill>
              </a:rPr>
            </a:br>
            <a:r>
              <a:rPr lang="en-AU" sz="1000" dirty="0">
                <a:solidFill>
                  <a:srgbClr val="193264"/>
                </a:solidFill>
              </a:rPr>
              <a:t>Australian Small Business and Family Enterprise Ombudsman</a:t>
            </a:r>
            <a:endParaRPr lang="en-US" sz="1050" dirty="0">
              <a:solidFill>
                <a:srgbClr val="193264"/>
              </a:solidFill>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9721"/>
          <a:stretch/>
        </p:blipFill>
        <p:spPr>
          <a:xfrm>
            <a:off x="691623" y="712622"/>
            <a:ext cx="1272570" cy="1409591"/>
          </a:xfrm>
          <a:prstGeom prst="rect">
            <a:avLst/>
          </a:prstGeom>
        </p:spPr>
      </p:pic>
    </p:spTree>
    <p:extLst>
      <p:ext uri="{BB962C8B-B14F-4D97-AF65-F5344CB8AC3E}">
        <p14:creationId xmlns:p14="http://schemas.microsoft.com/office/powerpoint/2010/main" val="70546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1"/>
          <p:cNvSpPr txBox="1"/>
          <p:nvPr/>
        </p:nvSpPr>
        <p:spPr>
          <a:xfrm>
            <a:off x="1375822" y="5063986"/>
            <a:ext cx="7509768" cy="1169551"/>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a:t>Received </a:t>
            </a:r>
            <a:r>
              <a:rPr lang="en-AU" sz="1100" dirty="0" smtClean="0"/>
              <a:t>1,712 </a:t>
            </a:r>
            <a:r>
              <a:rPr lang="en-AU" sz="1100" dirty="0"/>
              <a:t>contacts – </a:t>
            </a:r>
            <a:r>
              <a:rPr lang="en-AU" sz="1100" dirty="0" smtClean="0"/>
              <a:t>85</a:t>
            </a:r>
            <a:r>
              <a:rPr lang="en-US" sz="1100" dirty="0" smtClean="0"/>
              <a:t>% </a:t>
            </a:r>
            <a:r>
              <a:rPr lang="en-US" sz="1100" dirty="0"/>
              <a:t>were requests for assistance </a:t>
            </a:r>
            <a:r>
              <a:rPr lang="en-US" sz="1100" dirty="0" smtClean="0"/>
              <a:t>from small and family businesses.</a:t>
            </a:r>
            <a:endParaRPr lang="en-US" sz="1100" dirty="0"/>
          </a:p>
          <a:p>
            <a:pPr marL="171450" lvl="0" indent="-171450">
              <a:spcAft>
                <a:spcPts val="600"/>
              </a:spcAft>
              <a:buFont typeface="Arial" panose="020B0604020202020204" pitchFamily="34" charset="0"/>
              <a:buChar char="•"/>
            </a:pPr>
            <a:r>
              <a:rPr lang="en-US" sz="1100" dirty="0" smtClean="0"/>
              <a:t>Provided 607 small businesses in dispute with further information on alternative dispute resolution pathways.</a:t>
            </a:r>
          </a:p>
          <a:p>
            <a:pPr marL="171450" lvl="0" indent="-171450">
              <a:spcAft>
                <a:spcPts val="600"/>
              </a:spcAft>
              <a:buFont typeface="Arial" panose="020B0604020202020204" pitchFamily="34" charset="0"/>
              <a:buChar char="•"/>
            </a:pPr>
            <a:r>
              <a:rPr lang="en-US" sz="1100" dirty="0" smtClean="0"/>
              <a:t>Many COVID-19 related disputes including requests for assistance from 502 small businesses owed money.</a:t>
            </a:r>
            <a:endParaRPr lang="en-US" sz="1100" dirty="0"/>
          </a:p>
          <a:p>
            <a:pPr marL="171450" lvl="0" indent="-171450">
              <a:spcAft>
                <a:spcPts val="600"/>
              </a:spcAft>
              <a:buFont typeface="Arial" panose="020B0604020202020204" pitchFamily="34" charset="0"/>
              <a:buChar char="•"/>
            </a:pPr>
            <a:r>
              <a:rPr lang="en-US" sz="1100" dirty="0" smtClean="0"/>
              <a:t>Main </a:t>
            </a:r>
            <a:r>
              <a:rPr lang="en-US" sz="1100" dirty="0"/>
              <a:t>issues </a:t>
            </a:r>
            <a:r>
              <a:rPr lang="en-US" sz="1100" dirty="0" smtClean="0"/>
              <a:t>– Industry Code disputes (predominantly franchising disputes, many seeking assistance with exit arrangements), payment disputes, contract disputes, lease disputes.</a:t>
            </a:r>
            <a:endParaRPr lang="en-US" sz="1100" dirty="0"/>
          </a:p>
        </p:txBody>
      </p:sp>
      <p:sp>
        <p:nvSpPr>
          <p:cNvPr id="9" name="Rectangle 8"/>
          <p:cNvSpPr/>
          <p:nvPr/>
        </p:nvSpPr>
        <p:spPr>
          <a:xfrm>
            <a:off x="539552" y="44624"/>
            <a:ext cx="2504281" cy="492443"/>
          </a:xfrm>
          <a:prstGeom prst="rect">
            <a:avLst/>
          </a:prstGeom>
        </p:spPr>
        <p:txBody>
          <a:bodyPr wrap="square">
            <a:spAutoFit/>
          </a:bodyPr>
          <a:lstStyle/>
          <a:p>
            <a:r>
              <a:rPr lang="en-AU" sz="2600" b="1" dirty="0">
                <a:solidFill>
                  <a:srgbClr val="193264"/>
                </a:solidFill>
              </a:rPr>
              <a:t>Key activities</a:t>
            </a:r>
          </a:p>
        </p:txBody>
      </p:sp>
      <p:sp>
        <p:nvSpPr>
          <p:cNvPr id="4" name="Rounded Rectangle 26"/>
          <p:cNvSpPr/>
          <p:nvPr/>
        </p:nvSpPr>
        <p:spPr>
          <a:xfrm>
            <a:off x="1251876" y="548680"/>
            <a:ext cx="7640604" cy="1335235"/>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2" name="Group 1"/>
          <p:cNvGrpSpPr/>
          <p:nvPr/>
        </p:nvGrpSpPr>
        <p:grpSpPr>
          <a:xfrm>
            <a:off x="608480" y="568345"/>
            <a:ext cx="430887" cy="1460733"/>
            <a:chOff x="400212" y="995753"/>
            <a:chExt cx="430887" cy="1730081"/>
          </a:xfrm>
        </p:grpSpPr>
        <p:sp>
          <p:nvSpPr>
            <p:cNvPr id="3" name="Rounded Rectangle 21"/>
            <p:cNvSpPr/>
            <p:nvPr/>
          </p:nvSpPr>
          <p:spPr>
            <a:xfrm>
              <a:off x="400212" y="995753"/>
              <a:ext cx="430887" cy="1730081"/>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8" name="TextBox 13"/>
            <p:cNvSpPr txBox="1"/>
            <p:nvPr/>
          </p:nvSpPr>
          <p:spPr>
            <a:xfrm rot="16200000">
              <a:off x="-203274" y="1709991"/>
              <a:ext cx="1637860" cy="338554"/>
            </a:xfrm>
            <a:prstGeom prst="rect">
              <a:avLst/>
            </a:prstGeom>
            <a:noFill/>
          </p:spPr>
          <p:txBody>
            <a:bodyPr wrap="square" rtlCol="0">
              <a:spAutoFit/>
            </a:bodyPr>
            <a:lstStyle/>
            <a:p>
              <a:pPr algn="ctr"/>
              <a:r>
                <a:rPr lang="en-AU" sz="1600" b="1" dirty="0">
                  <a:solidFill>
                    <a:schemeClr val="bg1"/>
                  </a:solidFill>
                </a:rPr>
                <a:t>OUTREACH</a:t>
              </a:r>
            </a:p>
          </p:txBody>
        </p:sp>
      </p:grpSp>
      <p:sp>
        <p:nvSpPr>
          <p:cNvPr id="22" name="TextBox 31"/>
          <p:cNvSpPr txBox="1"/>
          <p:nvPr/>
        </p:nvSpPr>
        <p:spPr>
          <a:xfrm>
            <a:off x="1375822" y="2029079"/>
            <a:ext cx="7523548" cy="2885405"/>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050" dirty="0" smtClean="0"/>
              <a:t>Provided </a:t>
            </a:r>
            <a:r>
              <a:rPr lang="en-AU" sz="1050" dirty="0"/>
              <a:t>significant advice to the Department of Industry on the implementation of the Payment Times Procurement Connected Policy and appropriate dispute resolution mechanisms.</a:t>
            </a:r>
          </a:p>
          <a:p>
            <a:pPr marL="171450" lvl="0" indent="-171450">
              <a:spcAft>
                <a:spcPts val="600"/>
              </a:spcAft>
              <a:buFont typeface="Arial" panose="020B0604020202020204" pitchFamily="34" charset="0"/>
              <a:buChar char="•"/>
            </a:pPr>
            <a:r>
              <a:rPr lang="en-AU" sz="1050" dirty="0" smtClean="0"/>
              <a:t>Continued </a:t>
            </a:r>
            <a:r>
              <a:rPr lang="en-AU" sz="1050" dirty="0"/>
              <a:t>to provide feedback on changes to the Franchising Code of Conduct.</a:t>
            </a:r>
          </a:p>
          <a:p>
            <a:pPr marL="171450" lvl="0" indent="-171450">
              <a:spcAft>
                <a:spcPts val="600"/>
              </a:spcAft>
              <a:buFont typeface="Arial" panose="020B0604020202020204" pitchFamily="34" charset="0"/>
              <a:buChar char="•"/>
            </a:pPr>
            <a:r>
              <a:rPr lang="en-AU" sz="1050" dirty="0" smtClean="0"/>
              <a:t>Provided </a:t>
            </a:r>
            <a:r>
              <a:rPr lang="en-AU" sz="1050" dirty="0"/>
              <a:t>advice on the development of the Contract Builder Tool. </a:t>
            </a:r>
          </a:p>
          <a:p>
            <a:pPr marL="171450" lvl="0" indent="-171450">
              <a:spcAft>
                <a:spcPts val="600"/>
              </a:spcAft>
              <a:buFont typeface="Arial" panose="020B0604020202020204" pitchFamily="34" charset="0"/>
              <a:buChar char="•"/>
            </a:pPr>
            <a:r>
              <a:rPr lang="en-AU" sz="1050" dirty="0" smtClean="0"/>
              <a:t>Worked </a:t>
            </a:r>
            <a:r>
              <a:rPr lang="en-AU" sz="1050" dirty="0"/>
              <a:t>with Australia Post to address issues with delivery of perishable goods from small producers. </a:t>
            </a:r>
          </a:p>
          <a:p>
            <a:pPr marL="171450" lvl="0" indent="-171450">
              <a:spcAft>
                <a:spcPts val="600"/>
              </a:spcAft>
              <a:buFont typeface="Arial" panose="020B0604020202020204" pitchFamily="34" charset="0"/>
              <a:buChar char="•"/>
            </a:pPr>
            <a:r>
              <a:rPr lang="en-AU" sz="1050" dirty="0" smtClean="0"/>
              <a:t>Provided </a:t>
            </a:r>
            <a:r>
              <a:rPr lang="en-AU" sz="1050" dirty="0"/>
              <a:t>advice on amendments to requirements for children’s contact services. </a:t>
            </a:r>
          </a:p>
          <a:p>
            <a:pPr marL="171450" lvl="0" indent="-171450">
              <a:spcAft>
                <a:spcPts val="600"/>
              </a:spcAft>
              <a:buFont typeface="Arial" panose="020B0604020202020204" pitchFamily="34" charset="0"/>
              <a:buChar char="•"/>
            </a:pPr>
            <a:r>
              <a:rPr lang="en-AU" sz="1050" dirty="0" smtClean="0"/>
              <a:t>Engaged </a:t>
            </a:r>
            <a:r>
              <a:rPr lang="en-AU" sz="1050" dirty="0"/>
              <a:t>with Federal Parliamentarians to raise awareness of the services of the Ombudsman for small businesses. </a:t>
            </a:r>
          </a:p>
          <a:p>
            <a:pPr marL="171450" lvl="0" indent="-171450">
              <a:spcAft>
                <a:spcPts val="600"/>
              </a:spcAft>
              <a:buFont typeface="Arial" panose="020B0604020202020204" pitchFamily="34" charset="0"/>
              <a:buChar char="•"/>
            </a:pPr>
            <a:r>
              <a:rPr lang="en-AU" sz="1050" dirty="0" smtClean="0"/>
              <a:t>Provided </a:t>
            </a:r>
            <a:r>
              <a:rPr lang="en-AU" sz="1050" dirty="0"/>
              <a:t>feedback to the Department of Finance on procurement and cost recovery processes and the impact these have on small businesses. </a:t>
            </a:r>
          </a:p>
          <a:p>
            <a:pPr marL="171450" lvl="0" indent="-171450">
              <a:spcAft>
                <a:spcPts val="600"/>
              </a:spcAft>
              <a:buFont typeface="Arial" panose="020B0604020202020204" pitchFamily="34" charset="0"/>
              <a:buChar char="•"/>
            </a:pPr>
            <a:r>
              <a:rPr lang="en-AU" sz="1050" dirty="0" smtClean="0"/>
              <a:t>Examined </a:t>
            </a:r>
            <a:r>
              <a:rPr lang="en-AU" sz="1050" dirty="0"/>
              <a:t>opportunities to increase participation by women owned, women led businesses in government procurement. </a:t>
            </a:r>
          </a:p>
          <a:p>
            <a:pPr marL="171450" lvl="0" indent="-171450">
              <a:spcAft>
                <a:spcPts val="600"/>
              </a:spcAft>
              <a:buFont typeface="Arial" panose="020B0604020202020204" pitchFamily="34" charset="0"/>
              <a:buChar char="•"/>
            </a:pPr>
            <a:r>
              <a:rPr lang="en-AU" sz="1050" dirty="0" smtClean="0"/>
              <a:t>Worked </a:t>
            </a:r>
            <a:r>
              <a:rPr lang="en-AU" sz="1050" dirty="0"/>
              <a:t>with the amusement, leisure, and recreation sector, along with the mutual insurance sector, to examine the feasibility of a discretionary mutual fund for the sector. </a:t>
            </a:r>
          </a:p>
          <a:p>
            <a:pPr marL="171450" lvl="0" indent="-171450">
              <a:spcAft>
                <a:spcPts val="600"/>
              </a:spcAft>
              <a:buFont typeface="Arial" panose="020B0604020202020204" pitchFamily="34" charset="0"/>
              <a:buChar char="•"/>
            </a:pPr>
            <a:r>
              <a:rPr lang="en-AU" sz="1050" dirty="0" smtClean="0"/>
              <a:t>Engaged </a:t>
            </a:r>
            <a:r>
              <a:rPr lang="en-AU" sz="1050" dirty="0"/>
              <a:t>with the Federal Regulatory Agencies Group about the effects of cumulative regulation on small businesses. </a:t>
            </a:r>
          </a:p>
        </p:txBody>
      </p:sp>
      <p:sp>
        <p:nvSpPr>
          <p:cNvPr id="17" name="Rounded Rectangle 41"/>
          <p:cNvSpPr/>
          <p:nvPr/>
        </p:nvSpPr>
        <p:spPr>
          <a:xfrm>
            <a:off x="1251876" y="1981184"/>
            <a:ext cx="7622515" cy="2949078"/>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7" name="Group 6"/>
          <p:cNvGrpSpPr/>
          <p:nvPr/>
        </p:nvGrpSpPr>
        <p:grpSpPr>
          <a:xfrm>
            <a:off x="599860" y="2743849"/>
            <a:ext cx="439507" cy="1605365"/>
            <a:chOff x="4733374" y="2303622"/>
            <a:chExt cx="439507" cy="1773450"/>
          </a:xfrm>
        </p:grpSpPr>
        <p:sp>
          <p:nvSpPr>
            <p:cNvPr id="15" name="Rounded Rectangle 38"/>
            <p:cNvSpPr/>
            <p:nvPr/>
          </p:nvSpPr>
          <p:spPr>
            <a:xfrm>
              <a:off x="4733374" y="2327031"/>
              <a:ext cx="439507" cy="175004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TextBox 42"/>
            <p:cNvSpPr txBox="1"/>
            <p:nvPr/>
          </p:nvSpPr>
          <p:spPr>
            <a:xfrm rot="16200000">
              <a:off x="4078108" y="3009366"/>
              <a:ext cx="1750041" cy="338554"/>
            </a:xfrm>
            <a:prstGeom prst="rect">
              <a:avLst/>
            </a:prstGeom>
            <a:noFill/>
          </p:spPr>
          <p:txBody>
            <a:bodyPr wrap="square" rtlCol="0">
              <a:spAutoFit/>
            </a:bodyPr>
            <a:lstStyle/>
            <a:p>
              <a:pPr algn="ctr"/>
              <a:r>
                <a:rPr lang="en-AU" sz="1600" b="1" dirty="0">
                  <a:solidFill>
                    <a:schemeClr val="bg1"/>
                  </a:solidFill>
                </a:rPr>
                <a:t>ADVOCACY</a:t>
              </a:r>
            </a:p>
          </p:txBody>
        </p:sp>
      </p:grpSp>
      <p:sp>
        <p:nvSpPr>
          <p:cNvPr id="25" name="Rounded Rectangle 33"/>
          <p:cNvSpPr/>
          <p:nvPr/>
        </p:nvSpPr>
        <p:spPr>
          <a:xfrm>
            <a:off x="1259632" y="5027531"/>
            <a:ext cx="7632848" cy="1713836"/>
          </a:xfrm>
          <a:custGeom>
            <a:avLst/>
            <a:gdLst>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493914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2704"/>
              <a:gd name="connsiteX1" fmla="*/ 298790 w 4474047"/>
              <a:gd name="connsiteY1" fmla="*/ 0 h 1792704"/>
              <a:gd name="connsiteX2" fmla="*/ 4175257 w 4474047"/>
              <a:gd name="connsiteY2" fmla="*/ 0 h 1792704"/>
              <a:gd name="connsiteX3" fmla="*/ 4474047 w 4474047"/>
              <a:gd name="connsiteY3" fmla="*/ 298790 h 1792704"/>
              <a:gd name="connsiteX4" fmla="*/ 4474047 w 4474047"/>
              <a:gd name="connsiteY4" fmla="*/ 1355551 h 1792704"/>
              <a:gd name="connsiteX5" fmla="*/ 4175257 w 4474047"/>
              <a:gd name="connsiteY5" fmla="*/ 1792704 h 1792704"/>
              <a:gd name="connsiteX6" fmla="*/ 298790 w 4474047"/>
              <a:gd name="connsiteY6" fmla="*/ 1792704 h 1792704"/>
              <a:gd name="connsiteX7" fmla="*/ 0 w 4474047"/>
              <a:gd name="connsiteY7" fmla="*/ 1493914 h 1792704"/>
              <a:gd name="connsiteX8" fmla="*/ 0 w 4474047"/>
              <a:gd name="connsiteY8" fmla="*/ 298790 h 1792704"/>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3994783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355551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 name="connsiteX0" fmla="*/ 0 w 4474047"/>
              <a:gd name="connsiteY0" fmla="*/ 298790 h 1798720"/>
              <a:gd name="connsiteX1" fmla="*/ 298790 w 4474047"/>
              <a:gd name="connsiteY1" fmla="*/ 0 h 1798720"/>
              <a:gd name="connsiteX2" fmla="*/ 4175257 w 4474047"/>
              <a:gd name="connsiteY2" fmla="*/ 0 h 1798720"/>
              <a:gd name="connsiteX3" fmla="*/ 4474047 w 4474047"/>
              <a:gd name="connsiteY3" fmla="*/ 298790 h 1798720"/>
              <a:gd name="connsiteX4" fmla="*/ 4474047 w 4474047"/>
              <a:gd name="connsiteY4" fmla="*/ 1445788 h 1798720"/>
              <a:gd name="connsiteX5" fmla="*/ 4097051 w 4474047"/>
              <a:gd name="connsiteY5" fmla="*/ 1798720 h 1798720"/>
              <a:gd name="connsiteX6" fmla="*/ 298790 w 4474047"/>
              <a:gd name="connsiteY6" fmla="*/ 1792704 h 1798720"/>
              <a:gd name="connsiteX7" fmla="*/ 0 w 4474047"/>
              <a:gd name="connsiteY7" fmla="*/ 1493914 h 1798720"/>
              <a:gd name="connsiteX8" fmla="*/ 0 w 4474047"/>
              <a:gd name="connsiteY8" fmla="*/ 298790 h 17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4047" h="1798720">
                <a:moveTo>
                  <a:pt x="0" y="298790"/>
                </a:moveTo>
                <a:cubicBezTo>
                  <a:pt x="0" y="133773"/>
                  <a:pt x="133773" y="0"/>
                  <a:pt x="298790" y="0"/>
                </a:cubicBezTo>
                <a:lnTo>
                  <a:pt x="4175257" y="0"/>
                </a:lnTo>
                <a:cubicBezTo>
                  <a:pt x="4340274" y="0"/>
                  <a:pt x="4474047" y="133773"/>
                  <a:pt x="4474047" y="298790"/>
                </a:cubicBezTo>
                <a:lnTo>
                  <a:pt x="4474047" y="1445788"/>
                </a:lnTo>
                <a:cubicBezTo>
                  <a:pt x="4474047" y="1610805"/>
                  <a:pt x="4262068" y="1798720"/>
                  <a:pt x="4097051" y="1798720"/>
                </a:cubicBezTo>
                <a:lnTo>
                  <a:pt x="298790" y="1792704"/>
                </a:lnTo>
                <a:cubicBezTo>
                  <a:pt x="133773" y="1792704"/>
                  <a:pt x="0" y="1658931"/>
                  <a:pt x="0" y="1493914"/>
                </a:cubicBezTo>
                <a:lnTo>
                  <a:pt x="0" y="298790"/>
                </a:lnTo>
                <a:close/>
              </a:path>
            </a:pathLst>
          </a:cu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nvGrpSpPr>
          <p:cNvPr id="5" name="Group 4"/>
          <p:cNvGrpSpPr/>
          <p:nvPr/>
        </p:nvGrpSpPr>
        <p:grpSpPr>
          <a:xfrm>
            <a:off x="610142" y="5027532"/>
            <a:ext cx="453287" cy="1713836"/>
            <a:chOff x="4729991" y="4162239"/>
            <a:chExt cx="453287" cy="2151989"/>
          </a:xfrm>
        </p:grpSpPr>
        <p:sp>
          <p:nvSpPr>
            <p:cNvPr id="24" name="Rounded Rectangle 32"/>
            <p:cNvSpPr/>
            <p:nvPr/>
          </p:nvSpPr>
          <p:spPr>
            <a:xfrm>
              <a:off x="4729991" y="4162239"/>
              <a:ext cx="453287" cy="2151989"/>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6" name="TextBox 35"/>
            <p:cNvSpPr txBox="1"/>
            <p:nvPr/>
          </p:nvSpPr>
          <p:spPr>
            <a:xfrm rot="16200000">
              <a:off x="3931355" y="5105414"/>
              <a:ext cx="2050556" cy="318924"/>
            </a:xfrm>
            <a:prstGeom prst="rect">
              <a:avLst/>
            </a:prstGeom>
            <a:noFill/>
          </p:spPr>
          <p:txBody>
            <a:bodyPr wrap="square" lIns="36000" tIns="36000" rIns="36000" bIns="36000" rtlCol="0">
              <a:spAutoFit/>
            </a:bodyPr>
            <a:lstStyle/>
            <a:p>
              <a:pPr algn="ctr"/>
              <a:r>
                <a:rPr lang="en-AU" sz="1600" b="1" dirty="0">
                  <a:solidFill>
                    <a:schemeClr val="bg1"/>
                  </a:solidFill>
                </a:rPr>
                <a:t>ASSISTANCE</a:t>
              </a:r>
            </a:p>
          </p:txBody>
        </p:sp>
      </p:grpSp>
      <p:sp>
        <p:nvSpPr>
          <p:cNvPr id="38" name="Rectangle 37"/>
          <p:cNvSpPr/>
          <p:nvPr/>
        </p:nvSpPr>
        <p:spPr>
          <a:xfrm>
            <a:off x="2497932" y="1988840"/>
            <a:ext cx="2160000" cy="246221"/>
          </a:xfrm>
          <a:prstGeom prst="rect">
            <a:avLst/>
          </a:prstGeom>
        </p:spPr>
        <p:txBody>
          <a:bodyPr wrap="square">
            <a:spAutoFit/>
          </a:bodyPr>
          <a:lstStyle/>
          <a:p>
            <a:r>
              <a:rPr lang="en-AU" sz="1000" dirty="0"/>
              <a:t> </a:t>
            </a:r>
            <a:endParaRPr lang="en-US" sz="1000" dirty="0"/>
          </a:p>
        </p:txBody>
      </p:sp>
      <p:sp>
        <p:nvSpPr>
          <p:cNvPr id="6" name="Rectangle 3"/>
          <p:cNvSpPr/>
          <p:nvPr/>
        </p:nvSpPr>
        <p:spPr>
          <a:xfrm>
            <a:off x="1381354" y="588511"/>
            <a:ext cx="7532592" cy="1215717"/>
          </a:xfrm>
          <a:prstGeom prst="rect">
            <a:avLst/>
          </a:prstGeom>
        </p:spPr>
        <p:txBody>
          <a:bodyPr wrap="square">
            <a:spAutoFit/>
          </a:bodyPr>
          <a:lstStyle/>
          <a:p>
            <a:pPr marL="171450" indent="-171450">
              <a:spcAft>
                <a:spcPts val="600"/>
              </a:spcAft>
              <a:buFont typeface="Arial" panose="020B0604020202020204" pitchFamily="34" charset="0"/>
              <a:buChar char="•"/>
            </a:pPr>
            <a:r>
              <a:rPr lang="en-US" sz="1050" dirty="0"/>
              <a:t>Major media </a:t>
            </a:r>
            <a:r>
              <a:rPr lang="en-US" sz="1050" dirty="0" smtClean="0"/>
              <a:t>appearances and mentions: </a:t>
            </a:r>
            <a:r>
              <a:rPr lang="en-AU" sz="1050" dirty="0"/>
              <a:t>The Australian, AFR, Sky News, </a:t>
            </a:r>
            <a:r>
              <a:rPr lang="en-AU" sz="1050" dirty="0" err="1"/>
              <a:t>SmartCompany</a:t>
            </a:r>
            <a:r>
              <a:rPr lang="en-AU" sz="1050" dirty="0"/>
              <a:t>, </a:t>
            </a:r>
            <a:r>
              <a:rPr lang="en-AU" sz="1050" dirty="0" smtClean="0"/>
              <a:t>Channel 9, SBS and </a:t>
            </a:r>
            <a:r>
              <a:rPr lang="en-AU" sz="1050" dirty="0"/>
              <a:t>Money News with Brooke Corte</a:t>
            </a:r>
            <a:r>
              <a:rPr lang="en-AU" sz="1050" dirty="0" smtClean="0"/>
              <a:t>.</a:t>
            </a:r>
          </a:p>
          <a:p>
            <a:pPr marL="171450" indent="-171450">
              <a:spcAft>
                <a:spcPts val="600"/>
              </a:spcAft>
              <a:buFont typeface="Arial" panose="020B0604020202020204" pitchFamily="34" charset="0"/>
              <a:buChar char="•"/>
            </a:pPr>
            <a:r>
              <a:rPr lang="en-US" sz="1050" dirty="0" smtClean="0"/>
              <a:t>Key </a:t>
            </a:r>
            <a:r>
              <a:rPr lang="en-US" sz="1050" dirty="0"/>
              <a:t>media topics: D</a:t>
            </a:r>
            <a:r>
              <a:rPr lang="en-AU" sz="1050" dirty="0" err="1" smtClean="0"/>
              <a:t>igitisation</a:t>
            </a:r>
            <a:r>
              <a:rPr lang="en-AU" sz="1050" dirty="0"/>
              <a:t>, franchising reforms, </a:t>
            </a:r>
            <a:r>
              <a:rPr lang="en-AU" sz="1050" dirty="0" smtClean="0"/>
              <a:t>Discretionary Mutual Fund Review, Australia Post, insurance, mental </a:t>
            </a:r>
            <a:r>
              <a:rPr lang="en-AU" sz="1050" dirty="0"/>
              <a:t>health, My Business Health, </a:t>
            </a:r>
            <a:r>
              <a:rPr lang="en-AU" sz="1050" i="1" dirty="0" err="1" smtClean="0"/>
              <a:t>NewAccess</a:t>
            </a:r>
            <a:r>
              <a:rPr lang="en-AU" sz="1050" i="1" dirty="0" smtClean="0"/>
              <a:t> </a:t>
            </a:r>
            <a:r>
              <a:rPr lang="en-AU" sz="1050" i="1" dirty="0"/>
              <a:t>for Small Business Owners </a:t>
            </a:r>
            <a:r>
              <a:rPr lang="en-AU" sz="1050" i="1" dirty="0" smtClean="0"/>
              <a:t>program</a:t>
            </a:r>
            <a:r>
              <a:rPr lang="en-AU" sz="1050" dirty="0" smtClean="0"/>
              <a:t> and COVID support and recovery.</a:t>
            </a:r>
          </a:p>
          <a:p>
            <a:pPr marL="171450" indent="-171450">
              <a:spcAft>
                <a:spcPts val="600"/>
              </a:spcAft>
              <a:buFont typeface="Arial" panose="020B0604020202020204" pitchFamily="34" charset="0"/>
              <a:buChar char="•"/>
            </a:pPr>
            <a:r>
              <a:rPr lang="en-US" sz="1050" dirty="0" smtClean="0"/>
              <a:t>Events</a:t>
            </a:r>
            <a:r>
              <a:rPr lang="en-US" sz="1050" dirty="0"/>
              <a:t>: The Ombudsman participated </a:t>
            </a:r>
            <a:r>
              <a:rPr lang="en-US" sz="1050" dirty="0" smtClean="0"/>
              <a:t>in </a:t>
            </a:r>
            <a:r>
              <a:rPr lang="en-US" sz="1050" dirty="0"/>
              <a:t>7</a:t>
            </a:r>
            <a:r>
              <a:rPr lang="en-US" sz="1050" dirty="0" smtClean="0"/>
              <a:t> webinars/events, </a:t>
            </a:r>
            <a:r>
              <a:rPr lang="en-US" sz="1050" dirty="0"/>
              <a:t>including </a:t>
            </a:r>
            <a:r>
              <a:rPr lang="en-US" sz="1050" dirty="0" smtClean="0"/>
              <a:t>the Financial Counselling Australia Conference, Australian Financial Industry Association Conference and </a:t>
            </a:r>
            <a:r>
              <a:rPr lang="en-US" sz="1050" dirty="0" err="1" smtClean="0"/>
              <a:t>Moorabbin</a:t>
            </a:r>
            <a:r>
              <a:rPr lang="en-US" sz="1050" dirty="0" smtClean="0"/>
              <a:t> Chamber of Commerce event.</a:t>
            </a:r>
            <a:endParaRPr lang="en-US" sz="1050" dirty="0"/>
          </a:p>
        </p:txBody>
      </p:sp>
      <p:sp>
        <p:nvSpPr>
          <p:cNvPr id="21" name="TextBox 20"/>
          <p:cNvSpPr txBox="1"/>
          <p:nvPr/>
        </p:nvSpPr>
        <p:spPr>
          <a:xfrm>
            <a:off x="8676456" y="6660307"/>
            <a:ext cx="467544" cy="200055"/>
          </a:xfrm>
          <a:prstGeom prst="rect">
            <a:avLst/>
          </a:prstGeom>
          <a:noFill/>
        </p:spPr>
        <p:txBody>
          <a:bodyPr wrap="square" rtlCol="0">
            <a:spAutoFit/>
          </a:bodyPr>
          <a:lstStyle/>
          <a:p>
            <a:pPr algn="ctr"/>
            <a:r>
              <a:rPr lang="en-AU" sz="700" dirty="0" smtClean="0"/>
              <a:t>3</a:t>
            </a:r>
            <a:endParaRPr lang="en-AU" sz="700" dirty="0"/>
          </a:p>
        </p:txBody>
      </p:sp>
    </p:spTree>
    <p:extLst>
      <p:ext uri="{BB962C8B-B14F-4D97-AF65-F5344CB8AC3E}">
        <p14:creationId xmlns:p14="http://schemas.microsoft.com/office/powerpoint/2010/main" val="388376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51520" y="4471061"/>
            <a:ext cx="8621589" cy="21956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32" name="Textfeld 287"/>
          <p:cNvSpPr txBox="1"/>
          <p:nvPr/>
        </p:nvSpPr>
        <p:spPr bwMode="gray">
          <a:xfrm>
            <a:off x="6032959" y="4698762"/>
            <a:ext cx="1803367" cy="615553"/>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900" dirty="0">
                <a:solidFill>
                  <a:srgbClr val="193264"/>
                </a:solidFill>
              </a:rPr>
              <a:t>Ombudsman</a:t>
            </a:r>
          </a:p>
          <a:p>
            <a:pPr algn="ctr"/>
            <a:r>
              <a:rPr lang="en-US" sz="900" dirty="0" smtClean="0">
                <a:solidFill>
                  <a:srgbClr val="193264"/>
                </a:solidFill>
              </a:rPr>
              <a:t>7,386 </a:t>
            </a:r>
            <a:r>
              <a:rPr lang="en-US" sz="900" dirty="0">
                <a:solidFill>
                  <a:srgbClr val="193264"/>
                </a:solidFill>
              </a:rPr>
              <a:t>followers </a:t>
            </a:r>
            <a:r>
              <a:rPr lang="en-US" sz="900" dirty="0" smtClean="0">
                <a:solidFill>
                  <a:srgbClr val="193264"/>
                </a:solidFill>
              </a:rPr>
              <a:t>|</a:t>
            </a:r>
            <a:r>
              <a:rPr lang="en-US" sz="900" dirty="0">
                <a:solidFill>
                  <a:srgbClr val="193264"/>
                </a:solidFill>
              </a:rPr>
              <a:t> </a:t>
            </a:r>
            <a:r>
              <a:rPr lang="en-US" sz="900" dirty="0" smtClean="0">
                <a:solidFill>
                  <a:srgbClr val="193264"/>
                </a:solidFill>
              </a:rPr>
              <a:t>28 tweets</a:t>
            </a:r>
          </a:p>
          <a:p>
            <a:pPr algn="ctr"/>
            <a:endParaRPr lang="en-US" sz="400" dirty="0">
              <a:solidFill>
                <a:srgbClr val="193264"/>
              </a:solidFill>
            </a:endParaRPr>
          </a:p>
          <a:p>
            <a:pPr algn="ctr"/>
            <a:r>
              <a:rPr lang="en-US" sz="900" dirty="0">
                <a:solidFill>
                  <a:srgbClr val="193264"/>
                </a:solidFill>
              </a:rPr>
              <a:t>ASBFEO</a:t>
            </a:r>
          </a:p>
          <a:p>
            <a:pPr algn="ctr"/>
            <a:r>
              <a:rPr lang="en-US" sz="900" dirty="0" smtClean="0">
                <a:solidFill>
                  <a:srgbClr val="193264"/>
                </a:solidFill>
              </a:rPr>
              <a:t>2,032 </a:t>
            </a:r>
            <a:r>
              <a:rPr lang="en-US" sz="900" dirty="0">
                <a:solidFill>
                  <a:srgbClr val="193264"/>
                </a:solidFill>
              </a:rPr>
              <a:t>followers | </a:t>
            </a:r>
            <a:r>
              <a:rPr lang="en-US" sz="900" dirty="0" smtClean="0">
                <a:solidFill>
                  <a:srgbClr val="193264"/>
                </a:solidFill>
              </a:rPr>
              <a:t>44 </a:t>
            </a:r>
            <a:r>
              <a:rPr lang="en-US" sz="900" dirty="0">
                <a:solidFill>
                  <a:srgbClr val="193264"/>
                </a:solidFill>
              </a:rPr>
              <a:t>tweets</a:t>
            </a:r>
          </a:p>
        </p:txBody>
      </p:sp>
      <p:sp>
        <p:nvSpPr>
          <p:cNvPr id="3" name="TextBox 2"/>
          <p:cNvSpPr txBox="1"/>
          <p:nvPr/>
        </p:nvSpPr>
        <p:spPr>
          <a:xfrm>
            <a:off x="268018" y="114135"/>
            <a:ext cx="8658708" cy="492443"/>
          </a:xfrm>
          <a:prstGeom prst="rect">
            <a:avLst/>
          </a:prstGeom>
          <a:noFill/>
          <a:ln>
            <a:noFill/>
          </a:ln>
        </p:spPr>
        <p:txBody>
          <a:bodyPr wrap="square" rtlCol="0">
            <a:spAutoFit/>
          </a:bodyPr>
          <a:lstStyle/>
          <a:p>
            <a:r>
              <a:rPr lang="en-AU" sz="2600" b="1" dirty="0">
                <a:solidFill>
                  <a:srgbClr val="193264"/>
                </a:solidFill>
                <a:latin typeface="Arial" panose="020B0604020202020204" pitchFamily="34" charset="0"/>
                <a:cs typeface="Arial" panose="020B0604020202020204" pitchFamily="34" charset="0"/>
              </a:rPr>
              <a:t>Outreach: </a:t>
            </a:r>
            <a:r>
              <a:rPr lang="en-US" sz="2400" b="1" dirty="0">
                <a:solidFill>
                  <a:srgbClr val="193264"/>
                </a:solidFill>
                <a:latin typeface="Arial" panose="020B0604020202020204" pitchFamily="34" charset="0"/>
                <a:cs typeface="Arial" panose="020B0604020202020204" pitchFamily="34" charset="0"/>
              </a:rPr>
              <a:t>communications and stakeholder engagement</a:t>
            </a:r>
          </a:p>
        </p:txBody>
      </p:sp>
      <p:sp>
        <p:nvSpPr>
          <p:cNvPr id="41" name="Rectangle 40"/>
          <p:cNvSpPr/>
          <p:nvPr/>
        </p:nvSpPr>
        <p:spPr>
          <a:xfrm>
            <a:off x="187217" y="620688"/>
            <a:ext cx="8564576" cy="3483005"/>
          </a:xfrm>
          <a:prstGeom prst="rect">
            <a:avLst/>
          </a:prstGeom>
        </p:spPr>
        <p:txBody>
          <a:bodyPr wrap="square">
            <a:spAutoFit/>
          </a:bodyPr>
          <a:lstStyle/>
          <a:p>
            <a:pPr marL="171450" lvl="0" indent="-171450">
              <a:spcAft>
                <a:spcPts val="800"/>
              </a:spcAft>
              <a:buFont typeface="Arial" panose="020B0604020202020204" pitchFamily="34" charset="0"/>
              <a:buChar char="•"/>
            </a:pPr>
            <a:r>
              <a:rPr lang="en-US" sz="1100" dirty="0"/>
              <a:t>Representing Australia’s small and family businesses, the Ombudsman attended </a:t>
            </a:r>
            <a:r>
              <a:rPr lang="en-US" sz="1100" dirty="0" smtClean="0"/>
              <a:t>47 </a:t>
            </a:r>
            <a:r>
              <a:rPr lang="en-US" sz="1100" dirty="0"/>
              <a:t>meetings with government and engaged with </a:t>
            </a:r>
            <a:r>
              <a:rPr lang="en-US" sz="1100" dirty="0" smtClean="0"/>
              <a:t>72 </a:t>
            </a:r>
            <a:r>
              <a:rPr lang="en-US" sz="1100" dirty="0"/>
              <a:t>key external stakeholders</a:t>
            </a:r>
            <a:r>
              <a:rPr lang="en-US" sz="1100" dirty="0" smtClean="0"/>
              <a:t>.</a:t>
            </a:r>
          </a:p>
          <a:p>
            <a:pPr marL="171450" lvl="0" indent="-171450">
              <a:spcAft>
                <a:spcPts val="800"/>
              </a:spcAft>
              <a:buFont typeface="Arial" panose="020B0604020202020204" pitchFamily="34" charset="0"/>
              <a:buChar char="•"/>
            </a:pPr>
            <a:r>
              <a:rPr lang="en-US" sz="1100" dirty="0" smtClean="0"/>
              <a:t>Continued to publish articles in industry magazines to promote the office’s role in providing assistance to those in dispute under the Horticulture, Dairy, Oil and Franchising Codes of Conduct. The office has placed ads in Australian Fruit Grower magazine, Citrus News magazine, Vegetables Australia, Fruit and Vegetable News and The Australian </a:t>
            </a:r>
            <a:br>
              <a:rPr lang="en-US" sz="1100" dirty="0" smtClean="0"/>
            </a:br>
            <a:r>
              <a:rPr lang="en-US" sz="1100" dirty="0" smtClean="0"/>
              <a:t>Dairy Farmer. The social media campaign has attracted over 70,000 views and </a:t>
            </a:r>
            <a:br>
              <a:rPr lang="en-US" sz="1100" dirty="0" smtClean="0"/>
            </a:br>
            <a:r>
              <a:rPr lang="en-US" sz="1100" dirty="0" smtClean="0"/>
              <a:t>resulted in more than 1,600 clicks for more information.</a:t>
            </a:r>
            <a:endParaRPr lang="en-US" sz="1100" dirty="0"/>
          </a:p>
          <a:p>
            <a:pPr marL="171450" indent="-171450">
              <a:spcAft>
                <a:spcPts val="800"/>
              </a:spcAft>
              <a:buFont typeface="Arial" panose="020B0604020202020204" pitchFamily="34" charset="0"/>
              <a:buChar char="•"/>
            </a:pPr>
            <a:r>
              <a:rPr lang="en-US" sz="1100" dirty="0"/>
              <a:t>The Ombudsman participated in </a:t>
            </a:r>
            <a:r>
              <a:rPr lang="en-US" sz="1100" dirty="0" smtClean="0"/>
              <a:t>38 </a:t>
            </a:r>
            <a:r>
              <a:rPr lang="en-US" sz="1100" dirty="0"/>
              <a:t>media interviews, which resulted in </a:t>
            </a:r>
            <a:r>
              <a:rPr lang="en-US" sz="1100" dirty="0" smtClean="0"/>
              <a:t>482 </a:t>
            </a:r>
            <a:r>
              <a:rPr lang="en-US" sz="1100" dirty="0"/>
              <a:t>media </a:t>
            </a:r>
            <a:r>
              <a:rPr lang="en-US" sz="1100" dirty="0" smtClean="0"/>
              <a:t/>
            </a:r>
            <a:br>
              <a:rPr lang="en-US" sz="1100" dirty="0" smtClean="0"/>
            </a:br>
            <a:r>
              <a:rPr lang="en-US" sz="1100" dirty="0" smtClean="0"/>
              <a:t>mentions across </a:t>
            </a:r>
            <a:r>
              <a:rPr lang="en-US" sz="1100" dirty="0"/>
              <a:t>TV, radio, print and </a:t>
            </a:r>
            <a:r>
              <a:rPr lang="en-US" sz="1100" dirty="0" smtClean="0"/>
              <a:t>online.</a:t>
            </a:r>
          </a:p>
          <a:p>
            <a:pPr marL="171450" indent="-171450">
              <a:spcAft>
                <a:spcPts val="800"/>
              </a:spcAft>
              <a:buFont typeface="Arial" panose="020B0604020202020204" pitchFamily="34" charset="0"/>
              <a:buChar char="•"/>
            </a:pPr>
            <a:r>
              <a:rPr lang="en-US" sz="1100" dirty="0" smtClean="0"/>
              <a:t>One </a:t>
            </a:r>
            <a:r>
              <a:rPr lang="en-US" sz="1100" dirty="0"/>
              <a:t>opinion </a:t>
            </a:r>
            <a:r>
              <a:rPr lang="en-US" sz="1100" dirty="0" smtClean="0"/>
              <a:t>piece was published on LinkedI</a:t>
            </a:r>
            <a:r>
              <a:rPr lang="en-US" sz="1100" dirty="0"/>
              <a:t>n</a:t>
            </a:r>
            <a:r>
              <a:rPr lang="en-US" sz="1100" dirty="0" smtClean="0"/>
              <a:t>. 17 </a:t>
            </a:r>
            <a:r>
              <a:rPr lang="en-US" sz="1100" dirty="0"/>
              <a:t>videos were </a:t>
            </a:r>
            <a:r>
              <a:rPr lang="en-US" sz="1100" dirty="0" smtClean="0"/>
              <a:t>published on </a:t>
            </a:r>
            <a:br>
              <a:rPr lang="en-US" sz="1100" dirty="0" smtClean="0"/>
            </a:br>
            <a:r>
              <a:rPr lang="en-US" sz="1100" dirty="0" smtClean="0"/>
              <a:t>YouTube.</a:t>
            </a:r>
            <a:endParaRPr lang="en-US" sz="1100" dirty="0"/>
          </a:p>
          <a:p>
            <a:pPr marL="171450" lvl="0" indent="-171450">
              <a:spcAft>
                <a:spcPts val="800"/>
              </a:spcAft>
              <a:buFont typeface="Arial" panose="020B0604020202020204" pitchFamily="34" charset="0"/>
              <a:buChar char="•"/>
            </a:pPr>
            <a:r>
              <a:rPr lang="en-US" sz="1100" dirty="0" smtClean="0"/>
              <a:t>Appeared </a:t>
            </a:r>
            <a:r>
              <a:rPr lang="en-US" sz="1100" dirty="0"/>
              <a:t>in </a:t>
            </a:r>
            <a:r>
              <a:rPr lang="en-AU" sz="1100" dirty="0"/>
              <a:t>The Australian, AFR, Sky News, </a:t>
            </a:r>
            <a:r>
              <a:rPr lang="en-AU" sz="1100" dirty="0" err="1"/>
              <a:t>SmartCompany</a:t>
            </a:r>
            <a:r>
              <a:rPr lang="en-AU" sz="1100" dirty="0"/>
              <a:t>, </a:t>
            </a:r>
            <a:r>
              <a:rPr lang="en-AU" sz="1100" dirty="0" smtClean="0"/>
              <a:t>Channel 9, SBS and </a:t>
            </a:r>
            <a:r>
              <a:rPr lang="en-AU" sz="1100" dirty="0"/>
              <a:t>Money </a:t>
            </a:r>
            <a:r>
              <a:rPr lang="en-AU" sz="1100" dirty="0" smtClean="0"/>
              <a:t/>
            </a:r>
            <a:br>
              <a:rPr lang="en-AU" sz="1100" dirty="0" smtClean="0"/>
            </a:br>
            <a:r>
              <a:rPr lang="en-AU" sz="1100" dirty="0" smtClean="0"/>
              <a:t>News </a:t>
            </a:r>
            <a:r>
              <a:rPr lang="en-AU" sz="1100" dirty="0"/>
              <a:t>with Brooke Corte</a:t>
            </a:r>
            <a:r>
              <a:rPr lang="en-AU" sz="1100" dirty="0" smtClean="0"/>
              <a:t>.</a:t>
            </a:r>
          </a:p>
          <a:p>
            <a:pPr marL="171450" lvl="0" indent="-171450">
              <a:spcAft>
                <a:spcPts val="800"/>
              </a:spcAft>
              <a:buFont typeface="Arial" panose="020B0604020202020204" pitchFamily="34" charset="0"/>
              <a:buChar char="•"/>
            </a:pPr>
            <a:r>
              <a:rPr lang="en-US" sz="1100" dirty="0" smtClean="0"/>
              <a:t>Ran a national marketing campaign via social media and radio to raise awareness </a:t>
            </a:r>
            <a:br>
              <a:rPr lang="en-US" sz="1100" dirty="0" smtClean="0"/>
            </a:br>
            <a:r>
              <a:rPr lang="en-US" sz="1100" dirty="0" smtClean="0"/>
              <a:t>about Beyond Blue’s </a:t>
            </a:r>
            <a:r>
              <a:rPr lang="en-US" sz="1100" i="1" dirty="0" err="1" smtClean="0"/>
              <a:t>NewAccess</a:t>
            </a:r>
            <a:r>
              <a:rPr lang="en-US" sz="1100" i="1" dirty="0" smtClean="0"/>
              <a:t> for Small Business Owners </a:t>
            </a:r>
            <a:r>
              <a:rPr lang="en-US" sz="1100" dirty="0" smtClean="0"/>
              <a:t>program which drove </a:t>
            </a:r>
            <a:br>
              <a:rPr lang="en-US" sz="1100" dirty="0" smtClean="0"/>
            </a:br>
            <a:r>
              <a:rPr lang="en-US" sz="1100" dirty="0" smtClean="0"/>
              <a:t>traffic to the My Business Health portal. During </a:t>
            </a:r>
            <a:r>
              <a:rPr lang="en-US" sz="1100" dirty="0"/>
              <a:t>this reporting period there were </a:t>
            </a:r>
            <a:r>
              <a:rPr lang="en-US" sz="1100" dirty="0" smtClean="0"/>
              <a:t/>
            </a:r>
            <a:br>
              <a:rPr lang="en-US" sz="1100" dirty="0" smtClean="0"/>
            </a:br>
            <a:r>
              <a:rPr lang="en-US" sz="1100" dirty="0" smtClean="0"/>
              <a:t>11,017 </a:t>
            </a:r>
            <a:r>
              <a:rPr lang="en-US" sz="1100" dirty="0"/>
              <a:t>visits to the </a:t>
            </a:r>
            <a:r>
              <a:rPr lang="en-US" sz="1100" dirty="0" smtClean="0"/>
              <a:t>portal</a:t>
            </a:r>
            <a:r>
              <a:rPr lang="en-US" sz="1100" dirty="0"/>
              <a:t>.</a:t>
            </a:r>
            <a:endParaRPr lang="en-AU" sz="1100" dirty="0"/>
          </a:p>
        </p:txBody>
      </p:sp>
      <p:sp>
        <p:nvSpPr>
          <p:cNvPr id="30" name="Textfeld 307"/>
          <p:cNvSpPr txBox="1"/>
          <p:nvPr/>
        </p:nvSpPr>
        <p:spPr bwMode="gray">
          <a:xfrm>
            <a:off x="2996698" y="4573730"/>
            <a:ext cx="3168352" cy="184666"/>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spcAft>
                <a:spcPts val="0"/>
              </a:spcAft>
            </a:pPr>
            <a:r>
              <a:rPr lang="en-US" b="1" dirty="0">
                <a:solidFill>
                  <a:srgbClr val="193264"/>
                </a:solidFill>
              </a:rPr>
              <a:t>Traditional and Social Media</a:t>
            </a:r>
            <a:endParaRPr lang="de-DE" b="1" noProof="1">
              <a:solidFill>
                <a:srgbClr val="193264"/>
              </a:solidFill>
            </a:endParaRPr>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fld id="{F4F9E115-A8E6-48A3-846B-441DD4FBC079}" type="slidenum">
              <a:rPr lang="en-AU" sz="700" dirty="0"/>
              <a:t>4</a:t>
            </a:fld>
            <a:endParaRPr lang="en-AU" sz="1050" dirty="0"/>
          </a:p>
        </p:txBody>
      </p:sp>
      <p:sp>
        <p:nvSpPr>
          <p:cNvPr id="16" name="Rectangle 15"/>
          <p:cNvSpPr/>
          <p:nvPr/>
        </p:nvSpPr>
        <p:spPr>
          <a:xfrm>
            <a:off x="2412947" y="4915256"/>
            <a:ext cx="1044000" cy="553998"/>
          </a:xfrm>
          <a:prstGeom prst="rect">
            <a:avLst/>
          </a:prstGeom>
        </p:spPr>
        <p:txBody>
          <a:bodyPr wrap="square">
            <a:spAutoFit/>
          </a:bodyPr>
          <a:lstStyle/>
          <a:p>
            <a:pPr algn="ctr"/>
            <a:r>
              <a:rPr lang="en-US" sz="1000" b="1" dirty="0" smtClean="0">
                <a:solidFill>
                  <a:srgbClr val="193264"/>
                </a:solidFill>
              </a:rPr>
              <a:t>3,152 </a:t>
            </a:r>
            <a:r>
              <a:rPr lang="en-US" sz="1000" b="1" dirty="0">
                <a:solidFill>
                  <a:srgbClr val="193264"/>
                </a:solidFill>
              </a:rPr>
              <a:t>newsletter subscribers</a:t>
            </a:r>
            <a:endParaRPr lang="en-AU" sz="1000" b="1" dirty="0">
              <a:solidFill>
                <a:srgbClr val="193264"/>
              </a:solidFill>
            </a:endParaRPr>
          </a:p>
        </p:txBody>
      </p:sp>
      <p:sp>
        <p:nvSpPr>
          <p:cNvPr id="12" name="Rectangle 11"/>
          <p:cNvSpPr/>
          <p:nvPr/>
        </p:nvSpPr>
        <p:spPr>
          <a:xfrm>
            <a:off x="871699" y="4966380"/>
            <a:ext cx="1060029" cy="400110"/>
          </a:xfrm>
          <a:prstGeom prst="rect">
            <a:avLst/>
          </a:prstGeom>
        </p:spPr>
        <p:txBody>
          <a:bodyPr wrap="square">
            <a:spAutoFit/>
          </a:bodyPr>
          <a:lstStyle/>
          <a:p>
            <a:pPr algn="ctr"/>
            <a:r>
              <a:rPr lang="en-AU" sz="1000" b="1" dirty="0" smtClean="0">
                <a:solidFill>
                  <a:srgbClr val="193264"/>
                </a:solidFill>
              </a:rPr>
              <a:t>18 </a:t>
            </a:r>
            <a:r>
              <a:rPr lang="en-AU" sz="1000" b="1" dirty="0">
                <a:solidFill>
                  <a:srgbClr val="193264"/>
                </a:solidFill>
              </a:rPr>
              <a:t>media releases</a:t>
            </a:r>
          </a:p>
        </p:txBody>
      </p:sp>
      <p:sp>
        <p:nvSpPr>
          <p:cNvPr id="33" name="Rectangle 32"/>
          <p:cNvSpPr/>
          <p:nvPr/>
        </p:nvSpPr>
        <p:spPr>
          <a:xfrm>
            <a:off x="2432027" y="5906768"/>
            <a:ext cx="1122574" cy="415498"/>
          </a:xfrm>
          <a:prstGeom prst="rect">
            <a:avLst/>
          </a:prstGeom>
        </p:spPr>
        <p:txBody>
          <a:bodyPr wrap="square">
            <a:spAutoFit/>
          </a:bodyPr>
          <a:lstStyle/>
          <a:p>
            <a:pPr algn="ctr"/>
            <a:r>
              <a:rPr lang="en-AU" sz="1050" b="1" dirty="0" smtClean="0">
                <a:solidFill>
                  <a:srgbClr val="193264"/>
                </a:solidFill>
              </a:rPr>
              <a:t>69,979 </a:t>
            </a:r>
            <a:r>
              <a:rPr lang="en-AU" sz="1050" b="1" dirty="0">
                <a:solidFill>
                  <a:srgbClr val="193264"/>
                </a:solidFill>
              </a:rPr>
              <a:t>visits to website</a:t>
            </a:r>
            <a:endParaRPr lang="en-US" sz="1050" b="1" dirty="0">
              <a:solidFill>
                <a:srgbClr val="193264"/>
              </a:solidFill>
            </a:endParaRPr>
          </a:p>
        </p:txBody>
      </p:sp>
      <p:sp>
        <p:nvSpPr>
          <p:cNvPr id="52" name="Rectangle 51"/>
          <p:cNvSpPr/>
          <p:nvPr/>
        </p:nvSpPr>
        <p:spPr>
          <a:xfrm>
            <a:off x="950704" y="5893713"/>
            <a:ext cx="849187" cy="400110"/>
          </a:xfrm>
          <a:prstGeom prst="rect">
            <a:avLst/>
          </a:prstGeom>
        </p:spPr>
        <p:txBody>
          <a:bodyPr wrap="square">
            <a:spAutoFit/>
          </a:bodyPr>
          <a:lstStyle/>
          <a:p>
            <a:pPr algn="ctr"/>
            <a:r>
              <a:rPr lang="de-DE" sz="1000" b="1" noProof="1" smtClean="0">
                <a:solidFill>
                  <a:srgbClr val="193264"/>
                </a:solidFill>
              </a:rPr>
              <a:t>482 </a:t>
            </a:r>
            <a:r>
              <a:rPr lang="de-DE" sz="1000" b="1" noProof="1">
                <a:solidFill>
                  <a:srgbClr val="193264"/>
                </a:solidFill>
              </a:rPr>
              <a:t>mentions</a:t>
            </a:r>
          </a:p>
        </p:txBody>
      </p:sp>
      <p:sp>
        <p:nvSpPr>
          <p:cNvPr id="36" name="Textfeld 287"/>
          <p:cNvSpPr txBox="1"/>
          <p:nvPr/>
        </p:nvSpPr>
        <p:spPr bwMode="gray">
          <a:xfrm>
            <a:off x="4211960" y="5883685"/>
            <a:ext cx="1084081" cy="46166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19 </a:t>
            </a:r>
            <a:r>
              <a:rPr lang="en-US" sz="1000" dirty="0">
                <a:solidFill>
                  <a:srgbClr val="193264"/>
                </a:solidFill>
              </a:rPr>
              <a:t>videos published</a:t>
            </a:r>
          </a:p>
          <a:p>
            <a:pPr algn="ctr"/>
            <a:r>
              <a:rPr lang="en-US" sz="1000" dirty="0" smtClean="0">
                <a:solidFill>
                  <a:srgbClr val="193264"/>
                </a:solidFill>
              </a:rPr>
              <a:t>435 </a:t>
            </a:r>
            <a:r>
              <a:rPr lang="en-US" sz="1000" dirty="0">
                <a:solidFill>
                  <a:srgbClr val="193264"/>
                </a:solidFill>
              </a:rPr>
              <a:t>subscribers </a:t>
            </a:r>
          </a:p>
        </p:txBody>
      </p:sp>
      <p:sp>
        <p:nvSpPr>
          <p:cNvPr id="35" name="Textfeld 287"/>
          <p:cNvSpPr txBox="1"/>
          <p:nvPr/>
        </p:nvSpPr>
        <p:spPr bwMode="gray">
          <a:xfrm>
            <a:off x="4211960" y="5024751"/>
            <a:ext cx="994438"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5,800 </a:t>
            </a:r>
            <a:r>
              <a:rPr lang="en-US" sz="1000" dirty="0">
                <a:solidFill>
                  <a:srgbClr val="193264"/>
                </a:solidFill>
              </a:rPr>
              <a:t>followers </a:t>
            </a:r>
          </a:p>
          <a:p>
            <a:pPr algn="ctr"/>
            <a:r>
              <a:rPr lang="en-US" sz="1000" dirty="0" smtClean="0">
                <a:solidFill>
                  <a:srgbClr val="193264"/>
                </a:solidFill>
              </a:rPr>
              <a:t>81 </a:t>
            </a:r>
            <a:r>
              <a:rPr lang="en-US" sz="1000" dirty="0">
                <a:solidFill>
                  <a:srgbClr val="193264"/>
                </a:solidFill>
              </a:rPr>
              <a:t>posts</a:t>
            </a:r>
          </a:p>
        </p:txBody>
      </p:sp>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5682517"/>
            <a:ext cx="864000" cy="864000"/>
          </a:xfrm>
          <a:prstGeom prst="rect">
            <a:avLst/>
          </a:prstGeom>
        </p:spPr>
      </p:pic>
      <p:pic>
        <p:nvPicPr>
          <p:cNvPr id="20" name="Picture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5699" y="4745513"/>
            <a:ext cx="864000" cy="864000"/>
          </a:xfrm>
          <a:prstGeom prst="rect">
            <a:avLst/>
          </a:prstGeom>
        </p:spPr>
      </p:pic>
      <p:pic>
        <p:nvPicPr>
          <p:cNvPr id="22" name="Picture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1642" y="5672832"/>
            <a:ext cx="864000" cy="864000"/>
          </a:xfrm>
          <a:prstGeom prst="rect">
            <a:avLst/>
          </a:prstGeom>
        </p:spPr>
      </p:pic>
      <p:pic>
        <p:nvPicPr>
          <p:cNvPr id="23" name="Picture 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4746639"/>
            <a:ext cx="864000" cy="864000"/>
          </a:xfrm>
          <a:prstGeom prst="rect">
            <a:avLst/>
          </a:prstGeom>
        </p:spPr>
      </p:pic>
      <p:pic>
        <p:nvPicPr>
          <p:cNvPr id="26" name="Picture 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5682517"/>
            <a:ext cx="864000" cy="864000"/>
          </a:xfrm>
          <a:prstGeom prst="rect">
            <a:avLst/>
          </a:prstGeom>
        </p:spPr>
      </p:pic>
      <p:pic>
        <p:nvPicPr>
          <p:cNvPr id="27" name="Picture 2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490" y="4745513"/>
            <a:ext cx="864000" cy="864000"/>
          </a:xfrm>
          <a:prstGeom prst="rect">
            <a:avLst/>
          </a:prstGeom>
        </p:spPr>
      </p:pic>
      <p:pic>
        <p:nvPicPr>
          <p:cNvPr id="28" name="Picture 2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683" y="5672832"/>
            <a:ext cx="864000" cy="864000"/>
          </a:xfrm>
          <a:prstGeom prst="rect">
            <a:avLst/>
          </a:prstGeom>
        </p:spPr>
      </p:pic>
      <p:pic>
        <p:nvPicPr>
          <p:cNvPr id="29" name="Picture 2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4749668"/>
            <a:ext cx="864000" cy="864000"/>
          </a:xfrm>
          <a:prstGeom prst="rect">
            <a:avLst/>
          </a:prstGeom>
        </p:spPr>
      </p:pic>
      <p:sp>
        <p:nvSpPr>
          <p:cNvPr id="31" name="Textfeld 287"/>
          <p:cNvSpPr txBox="1"/>
          <p:nvPr/>
        </p:nvSpPr>
        <p:spPr bwMode="gray">
          <a:xfrm>
            <a:off x="6000844" y="5688185"/>
            <a:ext cx="1803367" cy="615553"/>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900" dirty="0">
                <a:solidFill>
                  <a:srgbClr val="193264"/>
                </a:solidFill>
              </a:rPr>
              <a:t>Ombudsman</a:t>
            </a:r>
          </a:p>
          <a:p>
            <a:pPr algn="ctr"/>
            <a:r>
              <a:rPr lang="en-US" sz="900" dirty="0" smtClean="0">
                <a:solidFill>
                  <a:srgbClr val="193264"/>
                </a:solidFill>
              </a:rPr>
              <a:t>3,064 </a:t>
            </a:r>
            <a:r>
              <a:rPr lang="en-US" sz="900" dirty="0">
                <a:solidFill>
                  <a:srgbClr val="193264"/>
                </a:solidFill>
              </a:rPr>
              <a:t>followers | </a:t>
            </a:r>
            <a:r>
              <a:rPr lang="en-US" sz="900" dirty="0" smtClean="0">
                <a:solidFill>
                  <a:srgbClr val="193264"/>
                </a:solidFill>
              </a:rPr>
              <a:t>37 </a:t>
            </a:r>
            <a:r>
              <a:rPr lang="en-US" sz="900" dirty="0">
                <a:solidFill>
                  <a:srgbClr val="193264"/>
                </a:solidFill>
              </a:rPr>
              <a:t>posts</a:t>
            </a:r>
          </a:p>
          <a:p>
            <a:pPr algn="ctr"/>
            <a:endParaRPr lang="en-US" sz="400" dirty="0">
              <a:solidFill>
                <a:srgbClr val="193264"/>
              </a:solidFill>
            </a:endParaRPr>
          </a:p>
          <a:p>
            <a:pPr algn="ctr"/>
            <a:r>
              <a:rPr lang="en-US" sz="900" dirty="0">
                <a:solidFill>
                  <a:srgbClr val="193264"/>
                </a:solidFill>
              </a:rPr>
              <a:t>ASBFEO</a:t>
            </a:r>
          </a:p>
          <a:p>
            <a:pPr algn="ctr"/>
            <a:r>
              <a:rPr lang="en-US" sz="900" dirty="0" smtClean="0">
                <a:solidFill>
                  <a:srgbClr val="193264"/>
                </a:solidFill>
              </a:rPr>
              <a:t>3,283 </a:t>
            </a:r>
            <a:r>
              <a:rPr lang="en-US" sz="900" dirty="0">
                <a:solidFill>
                  <a:srgbClr val="193264"/>
                </a:solidFill>
              </a:rPr>
              <a:t>followers | </a:t>
            </a:r>
            <a:r>
              <a:rPr lang="en-US" sz="900" dirty="0" smtClean="0">
                <a:solidFill>
                  <a:srgbClr val="193264"/>
                </a:solidFill>
              </a:rPr>
              <a:t>46 </a:t>
            </a:r>
            <a:r>
              <a:rPr lang="en-US" sz="900" dirty="0">
                <a:solidFill>
                  <a:srgbClr val="193264"/>
                </a:solidFill>
              </a:rPr>
              <a:t>posts</a:t>
            </a:r>
          </a:p>
        </p:txBody>
      </p:sp>
      <p:sp>
        <p:nvSpPr>
          <p:cNvPr id="25" name="Textfeld 287"/>
          <p:cNvSpPr txBox="1"/>
          <p:nvPr/>
        </p:nvSpPr>
        <p:spPr bwMode="gray">
          <a:xfrm>
            <a:off x="7738114" y="5582959"/>
            <a:ext cx="1129214" cy="384721"/>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rgbClr val="193264"/>
                </a:solidFill>
              </a:rPr>
              <a:t>253 </a:t>
            </a:r>
            <a:r>
              <a:rPr lang="en-US" sz="1000" dirty="0">
                <a:solidFill>
                  <a:srgbClr val="193264"/>
                </a:solidFill>
              </a:rPr>
              <a:t>followers </a:t>
            </a:r>
            <a:br>
              <a:rPr lang="en-US" sz="1000" dirty="0">
                <a:solidFill>
                  <a:srgbClr val="193264"/>
                </a:solidFill>
              </a:rPr>
            </a:br>
            <a:r>
              <a:rPr lang="en-US" sz="1000" dirty="0" smtClean="0">
                <a:solidFill>
                  <a:srgbClr val="193264"/>
                </a:solidFill>
              </a:rPr>
              <a:t>50 </a:t>
            </a:r>
            <a:r>
              <a:rPr lang="en-US" sz="1000" dirty="0">
                <a:solidFill>
                  <a:srgbClr val="193264"/>
                </a:solidFill>
              </a:rPr>
              <a:t>posts</a:t>
            </a:r>
          </a:p>
          <a:p>
            <a:pPr algn="ctr"/>
            <a:endParaRPr lang="en-US" sz="500" dirty="0">
              <a:solidFill>
                <a:srgbClr val="193264"/>
              </a:solidFill>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74119" y="4753418"/>
            <a:ext cx="877674" cy="877674"/>
          </a:xfrm>
          <a:prstGeom prst="rect">
            <a:avLst/>
          </a:prstGeom>
        </p:spPr>
      </p:pic>
      <p:sp>
        <p:nvSpPr>
          <p:cNvPr id="34" name="Rectangle 33"/>
          <p:cNvSpPr/>
          <p:nvPr/>
        </p:nvSpPr>
        <p:spPr>
          <a:xfrm>
            <a:off x="6300192" y="3817175"/>
            <a:ext cx="2376264" cy="567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rgbClr val="193264"/>
                </a:solidFill>
              </a:rPr>
              <a:t>Ombudsman </a:t>
            </a:r>
            <a:r>
              <a:rPr lang="en-AU" sz="1000" dirty="0" smtClean="0">
                <a:solidFill>
                  <a:srgbClr val="193264"/>
                </a:solidFill>
              </a:rPr>
              <a:t>Bruce Billson with small business owner Angus </a:t>
            </a:r>
            <a:r>
              <a:rPr lang="en-AU" sz="1000" dirty="0" err="1" smtClean="0">
                <a:solidFill>
                  <a:srgbClr val="193264"/>
                </a:solidFill>
              </a:rPr>
              <a:t>Copelin</a:t>
            </a:r>
            <a:r>
              <a:rPr lang="en-AU" sz="1000" dirty="0" smtClean="0">
                <a:solidFill>
                  <a:srgbClr val="193264"/>
                </a:solidFill>
              </a:rPr>
              <a:t>-Walters from Croc Candy</a:t>
            </a:r>
            <a:endParaRPr lang="en-AU" sz="1000" dirty="0">
              <a:solidFill>
                <a:srgbClr val="193264"/>
              </a:solidFill>
            </a:endParaRPr>
          </a:p>
        </p:txBody>
      </p:sp>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l="12343" r="10722"/>
          <a:stretch/>
        </p:blipFill>
        <p:spPr>
          <a:xfrm>
            <a:off x="6266009" y="1623424"/>
            <a:ext cx="2520280" cy="2183904"/>
          </a:xfrm>
          <a:prstGeom prst="rect">
            <a:avLst/>
          </a:prstGeom>
        </p:spPr>
      </p:pic>
    </p:spTree>
    <p:extLst>
      <p:ext uri="{BB962C8B-B14F-4D97-AF65-F5344CB8AC3E}">
        <p14:creationId xmlns:p14="http://schemas.microsoft.com/office/powerpoint/2010/main" val="2791125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23344" y="692696"/>
            <a:ext cx="8497128" cy="280024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5</a:t>
            </a:fld>
            <a:endParaRPr lang="en-AU" sz="1050" dirty="0"/>
          </a:p>
        </p:txBody>
      </p:sp>
      <p:sp>
        <p:nvSpPr>
          <p:cNvPr id="11" name="Rounded Rectangle 10"/>
          <p:cNvSpPr/>
          <p:nvPr/>
        </p:nvSpPr>
        <p:spPr>
          <a:xfrm>
            <a:off x="323345" y="3789040"/>
            <a:ext cx="8497127" cy="2849057"/>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2" name="Rectangle 11"/>
          <p:cNvSpPr/>
          <p:nvPr/>
        </p:nvSpPr>
        <p:spPr>
          <a:xfrm>
            <a:off x="486007" y="4252237"/>
            <a:ext cx="4661872" cy="2015936"/>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 continues to focus on the need to ensure that regulation is ‘</a:t>
            </a:r>
            <a:r>
              <a:rPr lang="en-AU" sz="1150" dirty="0" smtClean="0">
                <a:solidFill>
                  <a:schemeClr val="bg1"/>
                </a:solidFill>
              </a:rPr>
              <a:t>right-sized</a:t>
            </a:r>
            <a:r>
              <a:rPr lang="en-AU" sz="1150" dirty="0">
                <a:solidFill>
                  <a:schemeClr val="bg1"/>
                </a:solidFill>
              </a:rPr>
              <a:t>’ and fit for purpose for small business. </a:t>
            </a:r>
          </a:p>
          <a:p>
            <a:pPr marL="171450" lvl="0" indent="-171450">
              <a:spcAft>
                <a:spcPts val="600"/>
              </a:spcAft>
              <a:buFont typeface="Arial" panose="020B0604020202020204" pitchFamily="34" charset="0"/>
              <a:buChar char="•"/>
            </a:pPr>
            <a:r>
              <a:rPr lang="en-AU" sz="1150" dirty="0" smtClean="0">
                <a:solidFill>
                  <a:schemeClr val="bg1"/>
                </a:solidFill>
              </a:rPr>
              <a:t>Working </a:t>
            </a:r>
            <a:r>
              <a:rPr lang="en-AU" sz="1150" dirty="0">
                <a:solidFill>
                  <a:schemeClr val="bg1"/>
                </a:solidFill>
              </a:rPr>
              <a:t>across a number of government departments and in partnership with </a:t>
            </a:r>
            <a:r>
              <a:rPr lang="en-AU" sz="1150" dirty="0" smtClean="0">
                <a:solidFill>
                  <a:schemeClr val="bg1"/>
                </a:solidFill>
              </a:rPr>
              <a:t>state </a:t>
            </a:r>
            <a:r>
              <a:rPr lang="en-AU" sz="1150" dirty="0">
                <a:solidFill>
                  <a:schemeClr val="bg1"/>
                </a:solidFill>
              </a:rPr>
              <a:t>and </a:t>
            </a:r>
            <a:r>
              <a:rPr lang="en-AU" sz="1150" dirty="0" smtClean="0">
                <a:solidFill>
                  <a:schemeClr val="bg1"/>
                </a:solidFill>
              </a:rPr>
              <a:t>territory </a:t>
            </a:r>
            <a:r>
              <a:rPr lang="en-AU" sz="1150" dirty="0">
                <a:solidFill>
                  <a:schemeClr val="bg1"/>
                </a:solidFill>
              </a:rPr>
              <a:t>colleagues, the Ombudsman has been developing a comprehensive overview of the range of new regulatory measures which will impact small business in the next six to </a:t>
            </a:r>
            <a:r>
              <a:rPr lang="en-AU" sz="1150" dirty="0" smtClean="0">
                <a:solidFill>
                  <a:schemeClr val="bg1"/>
                </a:solidFill>
              </a:rPr>
              <a:t>12 </a:t>
            </a:r>
            <a:r>
              <a:rPr lang="en-AU" sz="1150" dirty="0">
                <a:solidFill>
                  <a:schemeClr val="bg1"/>
                </a:solidFill>
              </a:rPr>
              <a:t>months. </a:t>
            </a:r>
          </a:p>
          <a:p>
            <a:pPr marL="171450" lvl="0" indent="-171450">
              <a:spcAft>
                <a:spcPts val="600"/>
              </a:spcAft>
              <a:buFont typeface="Arial" panose="020B0604020202020204" pitchFamily="34" charset="0"/>
              <a:buChar char="•"/>
            </a:pPr>
            <a:r>
              <a:rPr lang="en-AU" sz="1150" dirty="0" smtClean="0">
                <a:solidFill>
                  <a:schemeClr val="bg1"/>
                </a:solidFill>
              </a:rPr>
              <a:t>These </a:t>
            </a:r>
            <a:r>
              <a:rPr lang="en-AU" sz="1150" dirty="0">
                <a:solidFill>
                  <a:schemeClr val="bg1"/>
                </a:solidFill>
              </a:rPr>
              <a:t>measures are being examined for duplication, overlap, and opportunities to seek information once from small </a:t>
            </a:r>
            <a:r>
              <a:rPr lang="en-AU" sz="1150" dirty="0" smtClean="0">
                <a:solidFill>
                  <a:schemeClr val="bg1"/>
                </a:solidFill>
              </a:rPr>
              <a:t>businesses, which can then be used </a:t>
            </a:r>
            <a:r>
              <a:rPr lang="en-AU" sz="1150" dirty="0">
                <a:solidFill>
                  <a:schemeClr val="bg1"/>
                </a:solidFill>
              </a:rPr>
              <a:t>for a range of purposes. </a:t>
            </a:r>
          </a:p>
        </p:txBody>
      </p:sp>
      <p:sp>
        <p:nvSpPr>
          <p:cNvPr id="14" name="Rectangle 13"/>
          <p:cNvSpPr/>
          <p:nvPr/>
        </p:nvSpPr>
        <p:spPr>
          <a:xfrm>
            <a:off x="666842" y="3826271"/>
            <a:ext cx="4409030" cy="400110"/>
          </a:xfrm>
          <a:prstGeom prst="rect">
            <a:avLst/>
          </a:prstGeom>
        </p:spPr>
        <p:txBody>
          <a:bodyPr wrap="square">
            <a:spAutoFit/>
          </a:bodyPr>
          <a:lstStyle/>
          <a:p>
            <a:pPr>
              <a:spcAft>
                <a:spcPts val="0"/>
              </a:spcAft>
            </a:pPr>
            <a:r>
              <a:rPr lang="en-AU" sz="2000" b="1" dirty="0" smtClean="0">
                <a:solidFill>
                  <a:schemeClr val="bg1"/>
                </a:solidFill>
                <a:ea typeface="Calibri" panose="020F0502020204030204" pitchFamily="34" charset="0"/>
              </a:rPr>
              <a:t>Right-sized regulation</a:t>
            </a:r>
            <a:endParaRPr lang="en-AU" sz="2000" b="1" dirty="0">
              <a:solidFill>
                <a:schemeClr val="bg1"/>
              </a:solidFill>
              <a:ea typeface="Calibri" panose="020F0502020204030204" pitchFamily="34" charset="0"/>
            </a:endParaRPr>
          </a:p>
        </p:txBody>
      </p:sp>
      <p:sp>
        <p:nvSpPr>
          <p:cNvPr id="16" name="Rectangle 2"/>
          <p:cNvSpPr/>
          <p:nvPr/>
        </p:nvSpPr>
        <p:spPr>
          <a:xfrm>
            <a:off x="513638" y="1052736"/>
            <a:ext cx="7802777" cy="1992853"/>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t>The </a:t>
            </a:r>
            <a:r>
              <a:rPr lang="en-AU" sz="1150" dirty="0"/>
              <a:t>Ombudsman announced a review of a discretionary mutual fund proposal for the amusement, </a:t>
            </a:r>
            <a:r>
              <a:rPr lang="en-AU" sz="1150" dirty="0" smtClean="0"/>
              <a:t/>
            </a:r>
            <a:br>
              <a:rPr lang="en-AU" sz="1150" dirty="0" smtClean="0"/>
            </a:br>
            <a:r>
              <a:rPr lang="en-AU" sz="1150" dirty="0" smtClean="0"/>
              <a:t>leisure</a:t>
            </a:r>
            <a:r>
              <a:rPr lang="en-AU" sz="1150" dirty="0"/>
              <a:t>, and recreation sector on 4 June 2021. </a:t>
            </a:r>
          </a:p>
          <a:p>
            <a:pPr marL="171450" lvl="0" indent="-171450">
              <a:spcAft>
                <a:spcPts val="600"/>
              </a:spcAft>
              <a:buFont typeface="Arial" panose="020B0604020202020204" pitchFamily="34" charset="0"/>
              <a:buChar char="•"/>
            </a:pPr>
            <a:r>
              <a:rPr lang="en-AU" sz="1150" dirty="0" smtClean="0"/>
              <a:t>The </a:t>
            </a:r>
            <a:r>
              <a:rPr lang="en-AU" sz="1150" dirty="0"/>
              <a:t>self-generated review builds on the Office’s previous work on Insurance, and involves working </a:t>
            </a:r>
            <a:r>
              <a:rPr lang="en-AU" sz="1150" dirty="0" smtClean="0"/>
              <a:t/>
            </a:r>
            <a:br>
              <a:rPr lang="en-AU" sz="1150" dirty="0" smtClean="0"/>
            </a:br>
            <a:r>
              <a:rPr lang="en-AU" sz="1150" dirty="0" smtClean="0"/>
              <a:t>closely </a:t>
            </a:r>
            <a:r>
              <a:rPr lang="en-AU" sz="1150" dirty="0"/>
              <a:t>with the Australian Amusement, Leisure and Recreation Association (AALARA) on behalf of its </a:t>
            </a:r>
            <a:r>
              <a:rPr lang="en-AU" sz="1150" dirty="0" smtClean="0"/>
              <a:t/>
            </a:r>
            <a:br>
              <a:rPr lang="en-AU" sz="1150" dirty="0" smtClean="0"/>
            </a:br>
            <a:r>
              <a:rPr lang="en-AU" sz="1150" dirty="0" smtClean="0"/>
              <a:t>members</a:t>
            </a:r>
            <a:r>
              <a:rPr lang="en-AU" sz="1150" dirty="0"/>
              <a:t>, many of which face imminent closure due to unavailability of insurance. </a:t>
            </a:r>
          </a:p>
          <a:p>
            <a:pPr marL="171450" lvl="0" indent="-171450">
              <a:spcAft>
                <a:spcPts val="600"/>
              </a:spcAft>
              <a:buFont typeface="Arial" panose="020B0604020202020204" pitchFamily="34" charset="0"/>
              <a:buChar char="•"/>
            </a:pPr>
            <a:r>
              <a:rPr lang="en-AU" sz="1150" dirty="0" smtClean="0"/>
              <a:t>The </a:t>
            </a:r>
            <a:r>
              <a:rPr lang="en-AU" sz="1150" dirty="0"/>
              <a:t>review is focused on consideration of whether the establishment of a discretionary mutual fund is </a:t>
            </a:r>
            <a:r>
              <a:rPr lang="en-AU" sz="1150" dirty="0" smtClean="0"/>
              <a:t/>
            </a:r>
            <a:br>
              <a:rPr lang="en-AU" sz="1150" dirty="0" smtClean="0"/>
            </a:br>
            <a:r>
              <a:rPr lang="en-AU" sz="1150" dirty="0" smtClean="0"/>
              <a:t>the </a:t>
            </a:r>
            <a:r>
              <a:rPr lang="en-AU" sz="1150" dirty="0"/>
              <a:t>most effective and durable solution to the sector’s insurance crisis.  </a:t>
            </a:r>
          </a:p>
          <a:p>
            <a:pPr marL="171450" lvl="0" indent="-171450">
              <a:spcAft>
                <a:spcPts val="600"/>
              </a:spcAft>
              <a:buFont typeface="Arial" panose="020B0604020202020204" pitchFamily="34" charset="0"/>
              <a:buChar char="•"/>
            </a:pPr>
            <a:r>
              <a:rPr lang="en-AU" sz="1150" dirty="0" smtClean="0"/>
              <a:t>The </a:t>
            </a:r>
            <a:r>
              <a:rPr lang="en-AU" sz="1150" dirty="0"/>
              <a:t>work draws on the significant experience of the existing mutual sector in Australia to address failed markets. </a:t>
            </a:r>
          </a:p>
          <a:p>
            <a:pPr marL="171450" lvl="0" indent="-171450">
              <a:spcAft>
                <a:spcPts val="600"/>
              </a:spcAft>
              <a:buFont typeface="Arial" panose="020B0604020202020204" pitchFamily="34" charset="0"/>
              <a:buChar char="•"/>
            </a:pPr>
            <a:r>
              <a:rPr lang="en-AU" sz="1150" dirty="0" smtClean="0"/>
              <a:t>The </a:t>
            </a:r>
            <a:r>
              <a:rPr lang="en-AU" sz="1150" dirty="0"/>
              <a:t>review is expected to completed in August. </a:t>
            </a:r>
          </a:p>
        </p:txBody>
      </p:sp>
      <p:sp>
        <p:nvSpPr>
          <p:cNvPr id="10" name="Rectangle 9"/>
          <p:cNvSpPr/>
          <p:nvPr/>
        </p:nvSpPr>
        <p:spPr>
          <a:xfrm>
            <a:off x="667026" y="692696"/>
            <a:ext cx="5537517" cy="400110"/>
          </a:xfrm>
          <a:prstGeom prst="rect">
            <a:avLst/>
          </a:prstGeom>
        </p:spPr>
        <p:txBody>
          <a:bodyPr wrap="square">
            <a:spAutoFit/>
          </a:bodyPr>
          <a:lstStyle/>
          <a:p>
            <a:pPr>
              <a:spcAft>
                <a:spcPts val="0"/>
              </a:spcAft>
            </a:pPr>
            <a:r>
              <a:rPr lang="en-AU" sz="2000" b="1" dirty="0" smtClean="0">
                <a:solidFill>
                  <a:srgbClr val="00A0AC"/>
                </a:solidFill>
                <a:ea typeface="Calibri" panose="020F0502020204030204" pitchFamily="34" charset="0"/>
              </a:rPr>
              <a:t>Insurance</a:t>
            </a:r>
            <a:endParaRPr lang="en-AU" sz="2000" b="1" dirty="0">
              <a:solidFill>
                <a:srgbClr val="00A0AC"/>
              </a:solidFill>
              <a:ea typeface="Calibri" panose="020F050202020403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3885" y="1092806"/>
            <a:ext cx="1272388" cy="117514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768" t="13273"/>
          <a:stretch/>
        </p:blipFill>
        <p:spPr>
          <a:xfrm>
            <a:off x="5183793" y="4141887"/>
            <a:ext cx="3419720" cy="2143362"/>
          </a:xfrm>
          <a:prstGeom prst="rect">
            <a:avLst/>
          </a:prstGeom>
          <a:effectLst>
            <a:outerShdw blurRad="50800" dist="38100" dir="2700000" algn="tl" rotWithShape="0">
              <a:prstClr val="black">
                <a:alpha val="40000"/>
              </a:prstClr>
            </a:outerShdw>
            <a:softEdge rad="63500"/>
          </a:effectLst>
        </p:spPr>
      </p:pic>
    </p:spTree>
    <p:extLst>
      <p:ext uri="{BB962C8B-B14F-4D97-AF65-F5344CB8AC3E}">
        <p14:creationId xmlns:p14="http://schemas.microsoft.com/office/powerpoint/2010/main" val="2178286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1520" y="3551962"/>
            <a:ext cx="4896544" cy="308678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251520" y="847957"/>
            <a:ext cx="8583207" cy="249442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6</a:t>
            </a:fld>
            <a:endParaRPr lang="en-AU" sz="1050" dirty="0"/>
          </a:p>
        </p:txBody>
      </p:sp>
      <p:sp>
        <p:nvSpPr>
          <p:cNvPr id="25" name="Rectangle 13"/>
          <p:cNvSpPr/>
          <p:nvPr/>
        </p:nvSpPr>
        <p:spPr>
          <a:xfrm>
            <a:off x="395344" y="885716"/>
            <a:ext cx="5904840" cy="400110"/>
          </a:xfrm>
          <a:prstGeom prst="rect">
            <a:avLst/>
          </a:prstGeom>
        </p:spPr>
        <p:txBody>
          <a:bodyPr wrap="square">
            <a:spAutoFit/>
          </a:bodyPr>
          <a:lstStyle/>
          <a:p>
            <a:r>
              <a:rPr lang="en-US" sz="2000" b="1" dirty="0" smtClean="0">
                <a:solidFill>
                  <a:srgbClr val="00A0AC"/>
                </a:solidFill>
              </a:rPr>
              <a:t>Australia Post</a:t>
            </a:r>
            <a:endParaRPr lang="en-AU" sz="2000" b="1" dirty="0">
              <a:solidFill>
                <a:srgbClr val="00A0AC"/>
              </a:solidFill>
            </a:endParaRPr>
          </a:p>
        </p:txBody>
      </p:sp>
      <p:sp>
        <p:nvSpPr>
          <p:cNvPr id="21" name="Rectangle 2"/>
          <p:cNvSpPr/>
          <p:nvPr/>
        </p:nvSpPr>
        <p:spPr>
          <a:xfrm>
            <a:off x="335584" y="1238895"/>
            <a:ext cx="5604568" cy="1661993"/>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dirty="0" smtClean="0"/>
              <a:t>In </a:t>
            </a:r>
            <a:r>
              <a:rPr lang="en-AU" sz="1150" dirty="0"/>
              <a:t>April </a:t>
            </a:r>
            <a:r>
              <a:rPr lang="en-AU" sz="1150" dirty="0" smtClean="0"/>
              <a:t>2021, </a:t>
            </a:r>
            <a:r>
              <a:rPr lang="en-AU" sz="1150" dirty="0"/>
              <a:t>the Ombudsman and Australia Post announced that they would work together to develop a solution to issues with delivery of perishable goods.</a:t>
            </a:r>
          </a:p>
          <a:p>
            <a:pPr marL="171450" indent="-171450">
              <a:spcAft>
                <a:spcPts val="600"/>
              </a:spcAft>
              <a:buFont typeface="Arial" panose="020B0604020202020204" pitchFamily="34" charset="0"/>
              <a:buChar char="•"/>
            </a:pPr>
            <a:r>
              <a:rPr lang="en-AU" sz="1150" dirty="0" smtClean="0"/>
              <a:t>Work </a:t>
            </a:r>
            <a:r>
              <a:rPr lang="en-AU" sz="1150" dirty="0"/>
              <a:t>is being done in collaboration with industry regulators and state-based Small Business Commissioners to examine and work out a way through complex and differing food regulation requirements across the states. </a:t>
            </a:r>
          </a:p>
          <a:p>
            <a:pPr marL="171450" indent="-171450">
              <a:spcAft>
                <a:spcPts val="600"/>
              </a:spcAft>
              <a:buFont typeface="Arial" panose="020B0604020202020204" pitchFamily="34" charset="0"/>
              <a:buChar char="•"/>
            </a:pPr>
            <a:r>
              <a:rPr lang="en-AU" sz="1150" dirty="0" smtClean="0"/>
              <a:t>Our </a:t>
            </a:r>
            <a:r>
              <a:rPr lang="en-AU" sz="1150" dirty="0"/>
              <a:t>O</a:t>
            </a:r>
            <a:r>
              <a:rPr lang="en-AU" sz="1150" dirty="0" smtClean="0"/>
              <a:t>ffice </a:t>
            </a:r>
            <a:r>
              <a:rPr lang="en-AU" sz="1150" dirty="0"/>
              <a:t>has heard from a number of small business food producers who rely on Australia Post’s delivery services, and will continue identifying case studies from within this cohort. </a:t>
            </a:r>
          </a:p>
        </p:txBody>
      </p:sp>
      <p:sp>
        <p:nvSpPr>
          <p:cNvPr id="12" name="Rectangle 11"/>
          <p:cNvSpPr/>
          <p:nvPr/>
        </p:nvSpPr>
        <p:spPr>
          <a:xfrm>
            <a:off x="335584" y="4175869"/>
            <a:ext cx="4668464" cy="2015936"/>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 continues to receive feedback from small businesses who feel that cost-recovered services are levied disproportionately and negatively affect them. </a:t>
            </a:r>
          </a:p>
          <a:p>
            <a:pPr marL="171450" indent="-171450">
              <a:spcAft>
                <a:spcPts val="600"/>
              </a:spcAft>
              <a:buFont typeface="Arial" panose="020B0604020202020204" pitchFamily="34" charset="0"/>
              <a:buChar char="•"/>
            </a:pPr>
            <a:r>
              <a:rPr lang="en-AU" sz="1150" dirty="0" smtClean="0">
                <a:solidFill>
                  <a:schemeClr val="bg1"/>
                </a:solidFill>
              </a:rPr>
              <a:t>Research </a:t>
            </a:r>
            <a:r>
              <a:rPr lang="en-AU" sz="1150" dirty="0">
                <a:solidFill>
                  <a:schemeClr val="bg1"/>
                </a:solidFill>
              </a:rPr>
              <a:t>is continuing into the process of cost recovery and the ways in which these charges are applied to different sizes of business. </a:t>
            </a:r>
          </a:p>
          <a:p>
            <a:pPr marL="171450" indent="-171450">
              <a:spcAft>
                <a:spcPts val="600"/>
              </a:spcAft>
              <a:buFont typeface="Arial" panose="020B0604020202020204" pitchFamily="34" charset="0"/>
              <a:buChar char="•"/>
            </a:pPr>
            <a:r>
              <a:rPr lang="en-AU" sz="1150" dirty="0" smtClean="0">
                <a:solidFill>
                  <a:schemeClr val="bg1"/>
                </a:solidFill>
              </a:rPr>
              <a:t>The </a:t>
            </a:r>
            <a:r>
              <a:rPr lang="en-AU" sz="1150" dirty="0">
                <a:solidFill>
                  <a:schemeClr val="bg1"/>
                </a:solidFill>
              </a:rPr>
              <a:t>Ombudsman has also discussed these issues with the Department of Finance at length, with a view to possible collaboration on ensuring these charges are right sized for all businesses. </a:t>
            </a:r>
          </a:p>
        </p:txBody>
      </p:sp>
      <p:sp>
        <p:nvSpPr>
          <p:cNvPr id="14" name="Rectangle 13"/>
          <p:cNvSpPr/>
          <p:nvPr/>
        </p:nvSpPr>
        <p:spPr>
          <a:xfrm>
            <a:off x="422457" y="3701768"/>
            <a:ext cx="4797615" cy="400110"/>
          </a:xfrm>
          <a:prstGeom prst="rect">
            <a:avLst/>
          </a:prstGeom>
        </p:spPr>
        <p:txBody>
          <a:bodyPr wrap="square">
            <a:spAutoFit/>
          </a:bodyPr>
          <a:lstStyle/>
          <a:p>
            <a:pPr>
              <a:spcAft>
                <a:spcPts val="0"/>
              </a:spcAft>
            </a:pPr>
            <a:r>
              <a:rPr lang="en-US" sz="2000" b="1" dirty="0">
                <a:solidFill>
                  <a:schemeClr val="bg1"/>
                </a:solidFill>
                <a:ea typeface="Calibri" panose="020F0502020204030204" pitchFamily="34" charset="0"/>
              </a:rPr>
              <a:t>Impact of cost-recovered regulation </a:t>
            </a:r>
            <a:endParaRPr lang="en-AU" sz="2000" b="1" dirty="0">
              <a:solidFill>
                <a:schemeClr val="bg1"/>
              </a:solidFill>
              <a:ea typeface="Calibri" panose="020F0502020204030204" pitchFamily="34" charset="0"/>
            </a:endParaRPr>
          </a:p>
        </p:txBody>
      </p:sp>
      <p:sp>
        <p:nvSpPr>
          <p:cNvPr id="13" name="Rectangle 2"/>
          <p:cNvSpPr/>
          <p:nvPr/>
        </p:nvSpPr>
        <p:spPr>
          <a:xfrm>
            <a:off x="5508104" y="4133253"/>
            <a:ext cx="3188591" cy="2115964"/>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smtClean="0"/>
              <a:t>The </a:t>
            </a:r>
            <a:r>
              <a:rPr lang="en-AU" sz="1150" dirty="0"/>
              <a:t>Ombudsman continues to work with colleagues across the federal, state, and territory governments to ensure that advice and support to businesses in </a:t>
            </a:r>
            <a:r>
              <a:rPr lang="en-AU" sz="1150" dirty="0" smtClean="0"/>
              <a:t>COVID-affected </a:t>
            </a:r>
            <a:r>
              <a:rPr lang="en-AU" sz="1150" dirty="0"/>
              <a:t>areas is clear and easy to access. </a:t>
            </a:r>
          </a:p>
          <a:p>
            <a:pPr marL="171450" lvl="0" indent="-171450">
              <a:spcAft>
                <a:spcPts val="600"/>
              </a:spcAft>
              <a:buFont typeface="Arial" panose="020B0604020202020204" pitchFamily="34" charset="0"/>
              <a:buChar char="•"/>
            </a:pPr>
            <a:r>
              <a:rPr lang="en-AU" sz="1150" dirty="0" smtClean="0"/>
              <a:t>The </a:t>
            </a:r>
            <a:r>
              <a:rPr lang="en-AU" sz="1150" dirty="0"/>
              <a:t>Ombudsman has encouraged consistency of rules across the country, to ensure that ‘lockdown triggers’ and movement restrictions are applied evenly and provide business owners with an amount of certainty when outbreaks occur. </a:t>
            </a:r>
          </a:p>
        </p:txBody>
      </p:sp>
      <p:sp>
        <p:nvSpPr>
          <p:cNvPr id="16" name="Rounded Rectangle 15"/>
          <p:cNvSpPr/>
          <p:nvPr/>
        </p:nvSpPr>
        <p:spPr>
          <a:xfrm>
            <a:off x="5391010" y="3551962"/>
            <a:ext cx="3443718" cy="308677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7" name="Rectangle 13"/>
          <p:cNvSpPr/>
          <p:nvPr/>
        </p:nvSpPr>
        <p:spPr>
          <a:xfrm>
            <a:off x="5508104" y="3701768"/>
            <a:ext cx="2925406" cy="400110"/>
          </a:xfrm>
          <a:prstGeom prst="rect">
            <a:avLst/>
          </a:prstGeom>
        </p:spPr>
        <p:txBody>
          <a:bodyPr wrap="square">
            <a:spAutoFit/>
          </a:bodyPr>
          <a:lstStyle/>
          <a:p>
            <a:r>
              <a:rPr lang="en-AU" sz="2000" b="1" dirty="0">
                <a:solidFill>
                  <a:srgbClr val="00A0AC"/>
                </a:solidFill>
              </a:rPr>
              <a:t>COVID-19 </a:t>
            </a:r>
            <a:r>
              <a:rPr lang="en-AU" sz="2000" b="1" dirty="0" smtClean="0">
                <a:solidFill>
                  <a:srgbClr val="00A0AC"/>
                </a:solidFill>
              </a:rPr>
              <a:t>measures</a:t>
            </a:r>
            <a:endParaRPr lang="en-AU" sz="2000" b="1" dirty="0">
              <a:solidFill>
                <a:srgbClr val="00A0AC"/>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908" y="1145912"/>
            <a:ext cx="2049031" cy="1847958"/>
          </a:xfrm>
          <a:prstGeom prst="rect">
            <a:avLst/>
          </a:prstGeom>
        </p:spPr>
      </p:pic>
    </p:spTree>
    <p:extLst>
      <p:ext uri="{BB962C8B-B14F-4D97-AF65-F5344CB8AC3E}">
        <p14:creationId xmlns:p14="http://schemas.microsoft.com/office/powerpoint/2010/main" val="2725378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3072" y="169476"/>
            <a:ext cx="8219368"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28A5BF42-5AA4-4E4F-A050-38ED0C8EFB81}" type="slidenum">
              <a:rPr lang="en-AU" sz="700" smtClean="0"/>
              <a:t>7</a:t>
            </a:fld>
            <a:endParaRPr lang="en-AU" sz="700" dirty="0"/>
          </a:p>
        </p:txBody>
      </p:sp>
      <p:sp>
        <p:nvSpPr>
          <p:cNvPr id="19" name="Rectangle 18"/>
          <p:cNvSpPr/>
          <p:nvPr/>
        </p:nvSpPr>
        <p:spPr>
          <a:xfrm>
            <a:off x="313072" y="620688"/>
            <a:ext cx="5627080" cy="369332"/>
          </a:xfrm>
          <a:prstGeom prst="rect">
            <a:avLst/>
          </a:prstGeom>
        </p:spPr>
        <p:txBody>
          <a:bodyPr wrap="square">
            <a:spAutoFit/>
          </a:bodyPr>
          <a:lstStyle/>
          <a:p>
            <a:r>
              <a:rPr lang="en-US" b="1" dirty="0">
                <a:solidFill>
                  <a:schemeClr val="accent3"/>
                </a:solidFill>
              </a:rPr>
              <a:t>Major input into policy, inquiries and legislation</a:t>
            </a:r>
            <a:endParaRPr lang="en-AU" b="1" dirty="0">
              <a:solidFill>
                <a:schemeClr val="accent3"/>
              </a:solidFill>
            </a:endParaRPr>
          </a:p>
        </p:txBody>
      </p:sp>
      <p:sp>
        <p:nvSpPr>
          <p:cNvPr id="8" name="Rounded Rectangle 7"/>
          <p:cNvSpPr/>
          <p:nvPr/>
        </p:nvSpPr>
        <p:spPr>
          <a:xfrm>
            <a:off x="300568" y="3861048"/>
            <a:ext cx="8609477" cy="24536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419972" y="3999657"/>
            <a:ext cx="2211986" cy="369332"/>
          </a:xfrm>
          <a:prstGeom prst="rect">
            <a:avLst/>
          </a:prstGeom>
        </p:spPr>
        <p:txBody>
          <a:bodyPr wrap="square">
            <a:spAutoFit/>
          </a:bodyPr>
          <a:lstStyle/>
          <a:p>
            <a:pPr algn="ctr"/>
            <a:r>
              <a:rPr lang="en-AU" b="1" u="sng" dirty="0">
                <a:solidFill>
                  <a:schemeClr val="bg1"/>
                </a:solidFill>
              </a:rPr>
              <a:t>Submissions</a:t>
            </a:r>
          </a:p>
        </p:txBody>
      </p:sp>
      <p:sp>
        <p:nvSpPr>
          <p:cNvPr id="2" name="TextBox 1"/>
          <p:cNvSpPr txBox="1"/>
          <p:nvPr/>
        </p:nvSpPr>
        <p:spPr>
          <a:xfrm>
            <a:off x="313072" y="1104017"/>
            <a:ext cx="4762984" cy="2246769"/>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AU" sz="1150" dirty="0" smtClean="0"/>
              <a:t>Provided </a:t>
            </a:r>
            <a:r>
              <a:rPr lang="en-AU" sz="1150" dirty="0"/>
              <a:t>input into the Media Reform Green Paper from the Department of Infrastructure.</a:t>
            </a:r>
          </a:p>
          <a:p>
            <a:pPr marL="171450" indent="-171450">
              <a:spcAft>
                <a:spcPts val="600"/>
              </a:spcAft>
              <a:buFont typeface="Arial" panose="020B0604020202020204" pitchFamily="34" charset="0"/>
              <a:buChar char="•"/>
            </a:pPr>
            <a:r>
              <a:rPr lang="en-AU" sz="1150" dirty="0" smtClean="0"/>
              <a:t>Made </a:t>
            </a:r>
            <a:r>
              <a:rPr lang="en-AU" sz="1150" dirty="0"/>
              <a:t>a submission on the data standard for the Modernising Business Registers program. </a:t>
            </a:r>
          </a:p>
          <a:p>
            <a:pPr marL="171450" indent="-171450">
              <a:spcAft>
                <a:spcPts val="600"/>
              </a:spcAft>
              <a:buFont typeface="Arial" panose="020B0604020202020204" pitchFamily="34" charset="0"/>
              <a:buChar char="•"/>
            </a:pPr>
            <a:r>
              <a:rPr lang="en-AU" sz="1150" dirty="0" smtClean="0"/>
              <a:t>Consulted </a:t>
            </a:r>
            <a:r>
              <a:rPr lang="en-AU" sz="1150" dirty="0"/>
              <a:t>with APRA on licensing for Authorised Deposit-Taking Institutions. </a:t>
            </a:r>
          </a:p>
          <a:p>
            <a:pPr marL="171450" indent="-171450">
              <a:spcAft>
                <a:spcPts val="600"/>
              </a:spcAft>
              <a:buFont typeface="Arial" panose="020B0604020202020204" pitchFamily="34" charset="0"/>
              <a:buChar char="•"/>
            </a:pPr>
            <a:r>
              <a:rPr lang="en-AU" sz="1150" dirty="0" smtClean="0"/>
              <a:t>Provided </a:t>
            </a:r>
            <a:r>
              <a:rPr lang="en-AU" sz="1150" dirty="0"/>
              <a:t>advice on a single disciplinary body for financial advisers. </a:t>
            </a:r>
          </a:p>
          <a:p>
            <a:pPr marL="171450" indent="-171450">
              <a:spcAft>
                <a:spcPts val="600"/>
              </a:spcAft>
              <a:buFont typeface="Arial" panose="020B0604020202020204" pitchFamily="34" charset="0"/>
              <a:buChar char="•"/>
            </a:pPr>
            <a:r>
              <a:rPr lang="en-AU" sz="1150" dirty="0" smtClean="0"/>
              <a:t>Engaged </a:t>
            </a:r>
            <a:r>
              <a:rPr lang="en-AU" sz="1150" dirty="0"/>
              <a:t>on the Draft Regulator Performance Guide. </a:t>
            </a:r>
          </a:p>
          <a:p>
            <a:pPr marL="171450" indent="-171450">
              <a:spcAft>
                <a:spcPts val="600"/>
              </a:spcAft>
              <a:buFont typeface="Arial" panose="020B0604020202020204" pitchFamily="34" charset="0"/>
              <a:buChar char="•"/>
            </a:pPr>
            <a:r>
              <a:rPr lang="en-AU" sz="1150" dirty="0" smtClean="0"/>
              <a:t>Advised </a:t>
            </a:r>
            <a:r>
              <a:rPr lang="en-AU" sz="1150" dirty="0"/>
              <a:t>Treasury on the </a:t>
            </a:r>
            <a:r>
              <a:rPr lang="en-AU" sz="1150" dirty="0" smtClean="0"/>
              <a:t>reinsurance </a:t>
            </a:r>
            <a:r>
              <a:rPr lang="en-AU" sz="1150" dirty="0"/>
              <a:t>pool for cyclones and related flood damage. </a:t>
            </a:r>
          </a:p>
        </p:txBody>
      </p:sp>
      <p:graphicFrame>
        <p:nvGraphicFramePr>
          <p:cNvPr id="4" name="Table 3"/>
          <p:cNvGraphicFramePr>
            <a:graphicFrameLocks noGrp="1"/>
          </p:cNvGraphicFramePr>
          <p:nvPr>
            <p:extLst>
              <p:ext uri="{D42A27DB-BD31-4B8C-83A1-F6EECF244321}">
                <p14:modId xmlns:p14="http://schemas.microsoft.com/office/powerpoint/2010/main" val="1804387344"/>
              </p:ext>
            </p:extLst>
          </p:nvPr>
        </p:nvGraphicFramePr>
        <p:xfrm>
          <a:off x="565525" y="4514265"/>
          <a:ext cx="3960440" cy="1368747"/>
        </p:xfrm>
        <a:graphic>
          <a:graphicData uri="http://schemas.openxmlformats.org/drawingml/2006/table">
            <a:tbl>
              <a:tblPr>
                <a:tableStyleId>{5C22544A-7EE6-4342-B048-85BDC9FD1C3A}</a:tableStyleId>
              </a:tblPr>
              <a:tblGrid>
                <a:gridCol w="3592027">
                  <a:extLst>
                    <a:ext uri="{9D8B030D-6E8A-4147-A177-3AD203B41FA5}">
                      <a16:colId xmlns:a16="http://schemas.microsoft.com/office/drawing/2014/main" xmlns="" val="2662472902"/>
                    </a:ext>
                  </a:extLst>
                </a:gridCol>
                <a:gridCol w="368413">
                  <a:extLst>
                    <a:ext uri="{9D8B030D-6E8A-4147-A177-3AD203B41FA5}">
                      <a16:colId xmlns:a16="http://schemas.microsoft.com/office/drawing/2014/main" xmlns="" val="3245133845"/>
                    </a:ext>
                  </a:extLst>
                </a:gridCol>
              </a:tblGrid>
              <a:tr h="20244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bg1"/>
                          </a:solidFill>
                          <a:effectLst/>
                          <a:latin typeface="+mn-lt"/>
                          <a:ea typeface="Calibri" panose="020F0502020204030204" pitchFamily="34" charset="0"/>
                          <a:cs typeface="+mn-cs"/>
                        </a:rPr>
                        <a:t>Australian Prudential Regulation Authority</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1149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dirty="0" smtClean="0">
                          <a:solidFill>
                            <a:schemeClr val="bg1"/>
                          </a:solidFill>
                          <a:effectLst/>
                          <a:latin typeface="+mj-lt"/>
                          <a:ea typeface="Calibri" panose="020F0502020204030204" pitchFamily="34" charset="0"/>
                        </a:rPr>
                        <a:t>Australian</a:t>
                      </a:r>
                      <a:r>
                        <a:rPr lang="en-US" sz="1200" b="0" baseline="0" dirty="0" smtClean="0">
                          <a:solidFill>
                            <a:schemeClr val="bg1"/>
                          </a:solidFill>
                          <a:effectLst/>
                          <a:latin typeface="+mj-lt"/>
                          <a:ea typeface="Calibri" panose="020F0502020204030204" pitchFamily="34" charset="0"/>
                        </a:rPr>
                        <a:t> Taxation Office</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2</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23284">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Department of Health </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0112460"/>
                  </a:ext>
                </a:extLst>
              </a:tr>
              <a:tr h="233916">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Department of Industry, Science, Energy &amp; Resources </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223284">
                <a:tc>
                  <a:txBody>
                    <a:bodyPr/>
                    <a:lstStyle/>
                    <a:p>
                      <a:pPr marL="0" indent="0">
                        <a:spcAft>
                          <a:spcPts val="0"/>
                        </a:spcAft>
                        <a:buFont typeface="+mj-lt"/>
                        <a:buNone/>
                      </a:pPr>
                      <a:r>
                        <a:rPr lang="en-AU" sz="1200" b="0" dirty="0" smtClean="0">
                          <a:solidFill>
                            <a:schemeClr val="bg1"/>
                          </a:solidFill>
                          <a:effectLst/>
                          <a:latin typeface="+mj-lt"/>
                          <a:ea typeface="Calibri" panose="020F0502020204030204" pitchFamily="34" charset="0"/>
                        </a:rPr>
                        <a:t>Department of Infrastructure, Transport, Regional</a:t>
                      </a:r>
                      <a:r>
                        <a:rPr lang="en-AU" sz="1200" b="0" baseline="0" dirty="0" smtClean="0">
                          <a:solidFill>
                            <a:schemeClr val="bg1"/>
                          </a:solidFill>
                          <a:effectLst/>
                          <a:latin typeface="+mj-lt"/>
                          <a:ea typeface="Calibri" panose="020F0502020204030204" pitchFamily="34" charset="0"/>
                        </a:rPr>
                        <a:t> Development and Communities</a:t>
                      </a:r>
                      <a:endParaRPr lang="en-AU" sz="1200" b="0" dirty="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82698979"/>
              </p:ext>
            </p:extLst>
          </p:nvPr>
        </p:nvGraphicFramePr>
        <p:xfrm>
          <a:off x="4790922" y="4514265"/>
          <a:ext cx="3960440" cy="914400"/>
        </p:xfrm>
        <a:graphic>
          <a:graphicData uri="http://schemas.openxmlformats.org/drawingml/2006/table">
            <a:tbl>
              <a:tblPr>
                <a:tableStyleId>{5C22544A-7EE6-4342-B048-85BDC9FD1C3A}</a:tableStyleId>
              </a:tblPr>
              <a:tblGrid>
                <a:gridCol w="3592027">
                  <a:extLst>
                    <a:ext uri="{9D8B030D-6E8A-4147-A177-3AD203B41FA5}">
                      <a16:colId xmlns:a16="http://schemas.microsoft.com/office/drawing/2014/main" xmlns="" val="2662472902"/>
                    </a:ext>
                  </a:extLst>
                </a:gridCol>
                <a:gridCol w="368413">
                  <a:extLst>
                    <a:ext uri="{9D8B030D-6E8A-4147-A177-3AD203B41FA5}">
                      <a16:colId xmlns:a16="http://schemas.microsoft.com/office/drawing/2014/main" xmlns="" val="3245133845"/>
                    </a:ext>
                  </a:extLst>
                </a:gridCol>
              </a:tblGrid>
              <a:tr h="8231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Department of Prime Minister and Cabinet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3257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Productivity Commission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a:solidFill>
                            <a:schemeClr val="bg1"/>
                          </a:solidFill>
                          <a:effectLst/>
                          <a:latin typeface="+mj-lt"/>
                          <a:ea typeface="Calibri" panose="020F0502020204030204" pitchFamily="34" charset="0"/>
                        </a:rPr>
                        <a:t>2</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830112460"/>
                  </a:ext>
                </a:extLst>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Senate Committees</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2</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Therapeutic Goods Administration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1</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6572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dirty="0" smtClean="0">
                          <a:solidFill>
                            <a:schemeClr val="bg1"/>
                          </a:solidFill>
                          <a:effectLst/>
                          <a:latin typeface="+mn-lt"/>
                          <a:ea typeface="Calibri" panose="020F0502020204030204" pitchFamily="34" charset="0"/>
                          <a:cs typeface="+mn-cs"/>
                        </a:rPr>
                        <a:t>Treasury</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dirty="0" smtClean="0">
                          <a:solidFill>
                            <a:schemeClr val="bg1"/>
                          </a:solidFill>
                          <a:effectLst/>
                          <a:latin typeface="+mj-lt"/>
                          <a:ea typeface="Calibri" panose="020F0502020204030204" pitchFamily="34" charset="0"/>
                        </a:rPr>
                        <a:t>4</a:t>
                      </a:r>
                      <a:endParaRPr lang="en-AU" sz="1200" dirty="0">
                        <a:solidFill>
                          <a:schemeClr val="bg1"/>
                        </a:solidFill>
                        <a:effectLst/>
                        <a:latin typeface="+mj-lt"/>
                        <a:ea typeface="Calibri" panose="020F0502020204030204" pitchFamily="34" charset="0"/>
                      </a:endParaRP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1353" y="1113131"/>
            <a:ext cx="3131840" cy="2087893"/>
          </a:xfrm>
          <a:prstGeom prst="rect">
            <a:avLst/>
          </a:prstGeom>
          <a:effectLst>
            <a:softEdge rad="127000"/>
          </a:effectLst>
        </p:spPr>
      </p:pic>
    </p:spTree>
    <p:extLst>
      <p:ext uri="{BB962C8B-B14F-4D97-AF65-F5344CB8AC3E}">
        <p14:creationId xmlns:p14="http://schemas.microsoft.com/office/powerpoint/2010/main" val="2125284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85160" y="354957"/>
            <a:ext cx="4539391" cy="3842573"/>
            <a:chOff x="4425097" y="667100"/>
            <a:chExt cx="5040559" cy="4266809"/>
          </a:xfrm>
        </p:grpSpPr>
        <p:pic>
          <p:nvPicPr>
            <p:cNvPr id="8" name="Picture 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5350"/>
            <a:stretch/>
          </p:blipFill>
          <p:spPr>
            <a:xfrm>
              <a:off x="4425097" y="667100"/>
              <a:ext cx="5040559" cy="4266809"/>
            </a:xfrm>
            <a:prstGeom prst="rect">
              <a:avLst/>
            </a:prstGeom>
          </p:spPr>
        </p:pic>
        <p:sp>
          <p:nvSpPr>
            <p:cNvPr id="20" name="Rectangle 19"/>
            <p:cNvSpPr/>
            <p:nvPr/>
          </p:nvSpPr>
          <p:spPr>
            <a:xfrm>
              <a:off x="7466783" y="2170011"/>
              <a:ext cx="1053055" cy="307581"/>
            </a:xfrm>
            <a:prstGeom prst="rect">
              <a:avLst/>
            </a:prstGeom>
          </p:spPr>
          <p:txBody>
            <a:bodyPr wrap="square">
              <a:spAutoFit/>
            </a:bodyPr>
            <a:lstStyle/>
            <a:p>
              <a:pPr algn="ctr"/>
              <a:r>
                <a:rPr lang="en-AU" sz="1200" b="1" dirty="0">
                  <a:solidFill>
                    <a:schemeClr val="bg1"/>
                  </a:solidFill>
                </a:rPr>
                <a:t>QLD </a:t>
              </a:r>
              <a:r>
                <a:rPr lang="en-AU" sz="1200" b="1" dirty="0" smtClean="0">
                  <a:solidFill>
                    <a:schemeClr val="bg1"/>
                  </a:solidFill>
                </a:rPr>
                <a:t>27%</a:t>
              </a:r>
              <a:endParaRPr lang="en-AU" sz="1200" b="1" dirty="0">
                <a:solidFill>
                  <a:schemeClr val="bg1"/>
                </a:solidFill>
              </a:endParaRPr>
            </a:p>
          </p:txBody>
        </p:sp>
        <p:sp>
          <p:nvSpPr>
            <p:cNvPr id="35" name="Rectangle 34"/>
            <p:cNvSpPr/>
            <p:nvPr/>
          </p:nvSpPr>
          <p:spPr>
            <a:xfrm>
              <a:off x="7866573" y="3022680"/>
              <a:ext cx="1051275" cy="307581"/>
            </a:xfrm>
            <a:prstGeom prst="rect">
              <a:avLst/>
            </a:prstGeom>
          </p:spPr>
          <p:txBody>
            <a:bodyPr wrap="square">
              <a:spAutoFit/>
            </a:bodyPr>
            <a:lstStyle/>
            <a:p>
              <a:pPr algn="ctr"/>
              <a:r>
                <a:rPr lang="en-AU" sz="1200" b="1" dirty="0">
                  <a:solidFill>
                    <a:schemeClr val="bg1"/>
                  </a:solidFill>
                </a:rPr>
                <a:t>NSW </a:t>
              </a:r>
              <a:r>
                <a:rPr lang="en-AU" sz="1200" b="1" dirty="0" smtClean="0">
                  <a:solidFill>
                    <a:schemeClr val="bg1"/>
                  </a:solidFill>
                </a:rPr>
                <a:t>30%</a:t>
              </a:r>
              <a:endParaRPr lang="en-AU" sz="1200" b="1" dirty="0">
                <a:solidFill>
                  <a:schemeClr val="bg1"/>
                </a:solidFill>
              </a:endParaRPr>
            </a:p>
          </p:txBody>
        </p:sp>
        <p:sp>
          <p:nvSpPr>
            <p:cNvPr id="36" name="Rectangle 35"/>
            <p:cNvSpPr/>
            <p:nvPr/>
          </p:nvSpPr>
          <p:spPr>
            <a:xfrm>
              <a:off x="7610096" y="4357845"/>
              <a:ext cx="554867" cy="512635"/>
            </a:xfrm>
            <a:prstGeom prst="rect">
              <a:avLst/>
            </a:prstGeom>
          </p:spPr>
          <p:txBody>
            <a:bodyPr wrap="square">
              <a:spAutoFit/>
            </a:bodyPr>
            <a:lstStyle/>
            <a:p>
              <a:pPr algn="ctr"/>
              <a:r>
                <a:rPr lang="en-AU" sz="1200" b="1" dirty="0">
                  <a:solidFill>
                    <a:srgbClr val="2D7983"/>
                  </a:solidFill>
                </a:rPr>
                <a:t>TAS </a:t>
              </a:r>
              <a:r>
                <a:rPr lang="en-AU" sz="1200" b="1" dirty="0" smtClean="0">
                  <a:solidFill>
                    <a:srgbClr val="2D7983"/>
                  </a:solidFill>
                </a:rPr>
                <a:t>2%</a:t>
              </a:r>
              <a:endParaRPr lang="en-AU" sz="1200" b="1" dirty="0">
                <a:solidFill>
                  <a:srgbClr val="2D7983"/>
                </a:solidFill>
              </a:endParaRPr>
            </a:p>
          </p:txBody>
        </p:sp>
        <p:sp>
          <p:nvSpPr>
            <p:cNvPr id="37" name="Rectangle 36"/>
            <p:cNvSpPr/>
            <p:nvPr/>
          </p:nvSpPr>
          <p:spPr>
            <a:xfrm>
              <a:off x="8136358" y="3338152"/>
              <a:ext cx="554867" cy="444284"/>
            </a:xfrm>
            <a:prstGeom prst="rect">
              <a:avLst/>
            </a:prstGeom>
          </p:spPr>
          <p:txBody>
            <a:bodyPr wrap="square">
              <a:spAutoFit/>
            </a:bodyPr>
            <a:lstStyle/>
            <a:p>
              <a:pPr algn="ctr"/>
              <a:r>
                <a:rPr lang="en-AU" sz="1000" b="1" dirty="0">
                  <a:solidFill>
                    <a:schemeClr val="bg1"/>
                  </a:solidFill>
                </a:rPr>
                <a:t>ACT </a:t>
              </a:r>
              <a:r>
                <a:rPr lang="en-AU" sz="1000" b="1" dirty="0" smtClean="0">
                  <a:solidFill>
                    <a:schemeClr val="bg1"/>
                  </a:solidFill>
                </a:rPr>
                <a:t>4%</a:t>
              </a:r>
              <a:endParaRPr lang="en-AU" sz="1000" b="1" dirty="0">
                <a:solidFill>
                  <a:schemeClr val="bg1"/>
                </a:solidFill>
              </a:endParaRPr>
            </a:p>
          </p:txBody>
        </p:sp>
        <p:sp>
          <p:nvSpPr>
            <p:cNvPr id="38" name="Rectangle 37"/>
            <p:cNvSpPr/>
            <p:nvPr/>
          </p:nvSpPr>
          <p:spPr>
            <a:xfrm>
              <a:off x="7546741" y="3704453"/>
              <a:ext cx="867049" cy="290493"/>
            </a:xfrm>
            <a:prstGeom prst="rect">
              <a:avLst/>
            </a:prstGeom>
          </p:spPr>
          <p:txBody>
            <a:bodyPr wrap="square">
              <a:spAutoFit/>
            </a:bodyPr>
            <a:lstStyle/>
            <a:p>
              <a:pPr algn="ctr"/>
              <a:r>
                <a:rPr lang="en-AU" sz="1100" b="1" dirty="0">
                  <a:solidFill>
                    <a:schemeClr val="bg1"/>
                  </a:solidFill>
                </a:rPr>
                <a:t>VIC </a:t>
              </a:r>
              <a:r>
                <a:rPr lang="en-AU" sz="1100" b="1" dirty="0" smtClean="0">
                  <a:solidFill>
                    <a:schemeClr val="bg1"/>
                  </a:solidFill>
                </a:rPr>
                <a:t>22%</a:t>
              </a:r>
              <a:endParaRPr lang="en-AU" sz="1100" b="1" dirty="0">
                <a:solidFill>
                  <a:schemeClr val="bg1"/>
                </a:solidFill>
              </a:endParaRPr>
            </a:p>
          </p:txBody>
        </p:sp>
        <p:sp>
          <p:nvSpPr>
            <p:cNvPr id="39" name="Rectangle 38"/>
            <p:cNvSpPr/>
            <p:nvPr/>
          </p:nvSpPr>
          <p:spPr>
            <a:xfrm>
              <a:off x="6679895" y="2906982"/>
              <a:ext cx="852990" cy="307581"/>
            </a:xfrm>
            <a:prstGeom prst="rect">
              <a:avLst/>
            </a:prstGeom>
          </p:spPr>
          <p:txBody>
            <a:bodyPr wrap="square">
              <a:spAutoFit/>
            </a:bodyPr>
            <a:lstStyle/>
            <a:p>
              <a:pPr algn="ctr"/>
              <a:r>
                <a:rPr lang="en-AU" sz="1200" b="1" dirty="0">
                  <a:solidFill>
                    <a:schemeClr val="bg1"/>
                  </a:solidFill>
                </a:rPr>
                <a:t>SA </a:t>
              </a:r>
              <a:r>
                <a:rPr lang="en-AU" sz="1200" b="1" dirty="0" smtClean="0">
                  <a:solidFill>
                    <a:schemeClr val="bg1"/>
                  </a:solidFill>
                </a:rPr>
                <a:t>6%</a:t>
              </a:r>
              <a:endParaRPr lang="en-AU" sz="1200" b="1" dirty="0">
                <a:solidFill>
                  <a:schemeClr val="bg1"/>
                </a:solidFill>
              </a:endParaRPr>
            </a:p>
          </p:txBody>
        </p:sp>
        <p:sp>
          <p:nvSpPr>
            <p:cNvPr id="41" name="Rectangle 40"/>
            <p:cNvSpPr/>
            <p:nvPr/>
          </p:nvSpPr>
          <p:spPr>
            <a:xfrm>
              <a:off x="5387875" y="2493580"/>
              <a:ext cx="866961" cy="307581"/>
            </a:xfrm>
            <a:prstGeom prst="rect">
              <a:avLst/>
            </a:prstGeom>
          </p:spPr>
          <p:txBody>
            <a:bodyPr wrap="square">
              <a:spAutoFit/>
            </a:bodyPr>
            <a:lstStyle/>
            <a:p>
              <a:pPr algn="ctr"/>
              <a:r>
                <a:rPr lang="en-AU" sz="1200" b="1" dirty="0">
                  <a:solidFill>
                    <a:schemeClr val="bg1"/>
                  </a:solidFill>
                </a:rPr>
                <a:t>WA </a:t>
              </a:r>
              <a:r>
                <a:rPr lang="en-AU" sz="1200" b="1" dirty="0" smtClean="0">
                  <a:solidFill>
                    <a:schemeClr val="bg1"/>
                  </a:solidFill>
                </a:rPr>
                <a:t>6%</a:t>
              </a:r>
              <a:endParaRPr lang="en-AU" sz="1200" b="1" dirty="0">
                <a:solidFill>
                  <a:schemeClr val="bg1"/>
                </a:solidFill>
              </a:endParaRPr>
            </a:p>
          </p:txBody>
        </p:sp>
        <p:sp>
          <p:nvSpPr>
            <p:cNvPr id="43" name="Rectangle 42"/>
            <p:cNvSpPr/>
            <p:nvPr/>
          </p:nvSpPr>
          <p:spPr>
            <a:xfrm>
              <a:off x="6507288" y="1676561"/>
              <a:ext cx="787530" cy="307581"/>
            </a:xfrm>
            <a:prstGeom prst="rect">
              <a:avLst/>
            </a:prstGeom>
          </p:spPr>
          <p:txBody>
            <a:bodyPr wrap="square">
              <a:spAutoFit/>
            </a:bodyPr>
            <a:lstStyle/>
            <a:p>
              <a:pPr algn="ctr"/>
              <a:r>
                <a:rPr lang="en-AU" sz="1200" b="1" dirty="0">
                  <a:solidFill>
                    <a:schemeClr val="bg1"/>
                  </a:solidFill>
                </a:rPr>
                <a:t>NT </a:t>
              </a:r>
              <a:r>
                <a:rPr lang="en-AU" sz="1200" b="1" dirty="0" smtClean="0">
                  <a:solidFill>
                    <a:schemeClr val="bg1"/>
                  </a:solidFill>
                </a:rPr>
                <a:t>1%</a:t>
              </a:r>
              <a:endParaRPr lang="en-AU" sz="1200" b="1" dirty="0">
                <a:solidFill>
                  <a:schemeClr val="bg1"/>
                </a:solidFill>
              </a:endParaRPr>
            </a:p>
          </p:txBody>
        </p:sp>
      </p:grpSp>
      <p:grpSp>
        <p:nvGrpSpPr>
          <p:cNvPr id="4" name="Group 3"/>
          <p:cNvGrpSpPr/>
          <p:nvPr/>
        </p:nvGrpSpPr>
        <p:grpSpPr>
          <a:xfrm>
            <a:off x="311814" y="1008945"/>
            <a:ext cx="4338721" cy="1298556"/>
            <a:chOff x="447964" y="1017183"/>
            <a:chExt cx="4338721" cy="1578936"/>
          </a:xfrm>
        </p:grpSpPr>
        <p:sp>
          <p:nvSpPr>
            <p:cNvPr id="24" name="Rectangle 23"/>
            <p:cNvSpPr/>
            <p:nvPr/>
          </p:nvSpPr>
          <p:spPr>
            <a:xfrm>
              <a:off x="466205" y="1132822"/>
              <a:ext cx="4320480" cy="1309807"/>
            </a:xfrm>
            <a:prstGeom prst="rect">
              <a:avLst/>
            </a:prstGeom>
          </p:spPr>
          <p:txBody>
            <a:bodyPr wrap="square">
              <a:spAutoFit/>
            </a:bodyPr>
            <a:lstStyle/>
            <a:p>
              <a:pPr algn="ctr"/>
              <a:r>
                <a:rPr lang="en-AU" sz="1600" b="1" dirty="0" smtClean="0">
                  <a:solidFill>
                    <a:srgbClr val="193264"/>
                  </a:solidFill>
                </a:rPr>
                <a:t>1,638 </a:t>
              </a:r>
              <a:r>
                <a:rPr lang="en-US" sz="1600" dirty="0">
                  <a:solidFill>
                    <a:srgbClr val="193264"/>
                  </a:solidFill>
                </a:rPr>
                <a:t>contacts received </a:t>
              </a:r>
              <a:r>
                <a:rPr lang="en-US" sz="1600" dirty="0" smtClean="0">
                  <a:solidFill>
                    <a:srgbClr val="193264"/>
                  </a:solidFill>
                </a:rPr>
                <a:t>via:</a:t>
              </a:r>
            </a:p>
            <a:p>
              <a:pPr algn="ctr"/>
              <a:r>
                <a:rPr lang="en-US" sz="1600" dirty="0" smtClean="0">
                  <a:solidFill>
                    <a:srgbClr val="193264"/>
                  </a:solidFill>
                </a:rPr>
                <a:t> </a:t>
              </a:r>
            </a:p>
            <a:p>
              <a:pPr algn="ctr"/>
              <a:r>
                <a:rPr lang="en-US" sz="1600" dirty="0" smtClean="0">
                  <a:solidFill>
                    <a:srgbClr val="193264"/>
                  </a:solidFill>
                </a:rPr>
                <a:t> </a:t>
              </a:r>
              <a:r>
                <a:rPr lang="en-US" sz="1600" dirty="0">
                  <a:solidFill>
                    <a:srgbClr val="193264"/>
                  </a:solidFill>
                </a:rPr>
                <a:t/>
              </a:r>
              <a:br>
                <a:rPr lang="en-US" sz="1600" dirty="0">
                  <a:solidFill>
                    <a:srgbClr val="193264"/>
                  </a:solidFill>
                </a:rPr>
              </a:br>
              <a:endParaRPr lang="en-US" sz="1600" dirty="0">
                <a:solidFill>
                  <a:srgbClr val="193264"/>
                </a:solidFill>
              </a:endParaRPr>
            </a:p>
          </p:txBody>
        </p:sp>
        <p:sp>
          <p:nvSpPr>
            <p:cNvPr id="64" name="Rounded Rectangle 63"/>
            <p:cNvSpPr/>
            <p:nvPr/>
          </p:nvSpPr>
          <p:spPr>
            <a:xfrm>
              <a:off x="447964" y="1017183"/>
              <a:ext cx="4320480" cy="15789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pSp>
      <p:sp>
        <p:nvSpPr>
          <p:cNvPr id="3" name="TextBox 2"/>
          <p:cNvSpPr txBox="1"/>
          <p:nvPr/>
        </p:nvSpPr>
        <p:spPr>
          <a:xfrm>
            <a:off x="251520" y="294992"/>
            <a:ext cx="8280920" cy="492443"/>
          </a:xfrm>
          <a:prstGeom prst="rect">
            <a:avLst/>
          </a:prstGeom>
          <a:noFill/>
          <a:ln>
            <a:noFill/>
          </a:ln>
        </p:spPr>
        <p:txBody>
          <a:bodyPr wrap="square" rtlCol="0">
            <a:spAutoFit/>
          </a:bodyPr>
          <a:lstStyle/>
          <a:p>
            <a:r>
              <a:rPr lang="en-AU" sz="2600" b="1" dirty="0">
                <a:solidFill>
                  <a:srgbClr val="193264"/>
                </a:solidFill>
              </a:rPr>
              <a:t>Assistance: supporting SMEs</a:t>
            </a:r>
            <a:endParaRPr lang="en-AU" dirty="0">
              <a:solidFill>
                <a:srgbClr val="FF0000"/>
              </a:solidFill>
            </a:endParaRPr>
          </a:p>
        </p:txBody>
      </p:sp>
      <p:sp>
        <p:nvSpPr>
          <p:cNvPr id="67" name="TextBox 66"/>
          <p:cNvSpPr txBox="1"/>
          <p:nvPr/>
        </p:nvSpPr>
        <p:spPr>
          <a:xfrm>
            <a:off x="8676273" y="6657945"/>
            <a:ext cx="467544" cy="200055"/>
          </a:xfrm>
          <a:prstGeom prst="rect">
            <a:avLst/>
          </a:prstGeom>
          <a:noFill/>
        </p:spPr>
        <p:txBody>
          <a:bodyPr wrap="square" rtlCol="0">
            <a:spAutoFit/>
          </a:bodyPr>
          <a:lstStyle/>
          <a:p>
            <a:pPr algn="ctr"/>
            <a:fld id="{8026EB45-FB27-42A1-9A74-BCB237D7B4EB}" type="slidenum">
              <a:rPr lang="en-AU" sz="700" dirty="0"/>
              <a:t>8</a:t>
            </a:fld>
            <a:endParaRPr lang="en-AU" sz="1050" dirty="0"/>
          </a:p>
        </p:txBody>
      </p:sp>
      <p:sp>
        <p:nvSpPr>
          <p:cNvPr id="34" name="Rectangle 33"/>
          <p:cNvSpPr/>
          <p:nvPr/>
        </p:nvSpPr>
        <p:spPr>
          <a:xfrm>
            <a:off x="5615664" y="327106"/>
            <a:ext cx="3025239" cy="338554"/>
          </a:xfrm>
          <a:prstGeom prst="rect">
            <a:avLst/>
          </a:prstGeom>
        </p:spPr>
        <p:txBody>
          <a:bodyPr wrap="square">
            <a:spAutoFit/>
          </a:bodyPr>
          <a:lstStyle/>
          <a:p>
            <a:pPr algn="ctr"/>
            <a:r>
              <a:rPr lang="en-AU" sz="1600" b="1" dirty="0">
                <a:solidFill>
                  <a:srgbClr val="2D7983"/>
                </a:solidFill>
              </a:rPr>
              <a:t>Contacts by state/territory</a:t>
            </a:r>
          </a:p>
        </p:txBody>
      </p:sp>
      <p:grpSp>
        <p:nvGrpSpPr>
          <p:cNvPr id="10" name="Group 9"/>
          <p:cNvGrpSpPr/>
          <p:nvPr/>
        </p:nvGrpSpPr>
        <p:grpSpPr>
          <a:xfrm>
            <a:off x="301961" y="2503600"/>
            <a:ext cx="990000" cy="990000"/>
            <a:chOff x="3636228" y="2586917"/>
            <a:chExt cx="990000" cy="990000"/>
          </a:xfrm>
        </p:grpSpPr>
        <p:sp>
          <p:nvSpPr>
            <p:cNvPr id="23" name="TextBox 22"/>
            <p:cNvSpPr txBox="1"/>
            <p:nvPr/>
          </p:nvSpPr>
          <p:spPr>
            <a:xfrm>
              <a:off x="3651134" y="2853701"/>
              <a:ext cx="960187" cy="553998"/>
            </a:xfrm>
            <a:prstGeom prst="rect">
              <a:avLst/>
            </a:prstGeom>
            <a:noFill/>
          </p:spPr>
          <p:txBody>
            <a:bodyPr wrap="square" rtlCol="0">
              <a:spAutoFit/>
            </a:bodyPr>
            <a:lstStyle/>
            <a:p>
              <a:pPr algn="ctr"/>
              <a:r>
                <a:rPr lang="en-AU" sz="1000" dirty="0">
                  <a:solidFill>
                    <a:srgbClr val="193264"/>
                  </a:solidFill>
                </a:rPr>
                <a:t>v</a:t>
              </a:r>
              <a:r>
                <a:rPr lang="en-AU" sz="1000" dirty="0" smtClean="0">
                  <a:solidFill>
                    <a:srgbClr val="193264"/>
                  </a:solidFill>
                </a:rPr>
                <a:t>isits to assistance website info</a:t>
              </a:r>
              <a:endParaRPr lang="en-AU" sz="1000" dirty="0">
                <a:solidFill>
                  <a:srgbClr val="193264"/>
                </a:solidFill>
              </a:endParaRPr>
            </a:p>
          </p:txBody>
        </p:sp>
        <p:sp>
          <p:nvSpPr>
            <p:cNvPr id="2" name="Rectangle 1"/>
            <p:cNvSpPr/>
            <p:nvPr/>
          </p:nvSpPr>
          <p:spPr>
            <a:xfrm>
              <a:off x="3798225" y="2652453"/>
              <a:ext cx="685290" cy="276999"/>
            </a:xfrm>
            <a:prstGeom prst="rect">
              <a:avLst/>
            </a:prstGeom>
          </p:spPr>
          <p:txBody>
            <a:bodyPr wrap="square">
              <a:spAutoFit/>
            </a:bodyPr>
            <a:lstStyle/>
            <a:p>
              <a:pPr algn="ctr"/>
              <a:r>
                <a:rPr lang="en-AU" sz="1200" b="1" dirty="0" smtClean="0">
                  <a:solidFill>
                    <a:srgbClr val="193264"/>
                  </a:solidFill>
                </a:rPr>
                <a:t>24,552</a:t>
              </a:r>
              <a:endParaRPr lang="en-AU" sz="1200" dirty="0"/>
            </a:p>
          </p:txBody>
        </p:sp>
        <p:sp>
          <p:nvSpPr>
            <p:cNvPr id="11" name="Oval 10"/>
            <p:cNvSpPr/>
            <p:nvPr/>
          </p:nvSpPr>
          <p:spPr>
            <a:xfrm>
              <a:off x="3636228" y="2586917"/>
              <a:ext cx="990000" cy="990000"/>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p:cNvGrpSpPr/>
          <p:nvPr/>
        </p:nvGrpSpPr>
        <p:grpSpPr>
          <a:xfrm>
            <a:off x="1955673" y="2492896"/>
            <a:ext cx="1032761" cy="990000"/>
            <a:chOff x="3730385" y="3655568"/>
            <a:chExt cx="1032761" cy="990000"/>
          </a:xfrm>
        </p:grpSpPr>
        <p:sp>
          <p:nvSpPr>
            <p:cNvPr id="59" name="TextBox 58"/>
            <p:cNvSpPr txBox="1"/>
            <p:nvPr/>
          </p:nvSpPr>
          <p:spPr>
            <a:xfrm>
              <a:off x="3730385" y="3842556"/>
              <a:ext cx="1032761" cy="677108"/>
            </a:xfrm>
            <a:prstGeom prst="rect">
              <a:avLst/>
            </a:prstGeom>
            <a:noFill/>
          </p:spPr>
          <p:txBody>
            <a:bodyPr wrap="square" rtlCol="0">
              <a:spAutoFit/>
            </a:bodyPr>
            <a:lstStyle/>
            <a:p>
              <a:pPr algn="ctr"/>
              <a:r>
                <a:rPr lang="en-AU" sz="950" dirty="0">
                  <a:solidFill>
                    <a:srgbClr val="193264"/>
                  </a:solidFill>
                </a:rPr>
                <a:t>s</a:t>
              </a:r>
              <a:r>
                <a:rPr lang="en-AU" sz="950" dirty="0" smtClean="0">
                  <a:solidFill>
                    <a:srgbClr val="193264"/>
                  </a:solidFill>
                </a:rPr>
                <a:t>mall businesses supported by a case manager</a:t>
              </a:r>
              <a:endParaRPr lang="en-AU" sz="950" dirty="0">
                <a:solidFill>
                  <a:srgbClr val="193264"/>
                </a:solidFill>
              </a:endParaRPr>
            </a:p>
          </p:txBody>
        </p:sp>
        <p:sp>
          <p:nvSpPr>
            <p:cNvPr id="42" name="Rectangle 41"/>
            <p:cNvSpPr/>
            <p:nvPr/>
          </p:nvSpPr>
          <p:spPr>
            <a:xfrm>
              <a:off x="4004910" y="3655568"/>
              <a:ext cx="520194" cy="276999"/>
            </a:xfrm>
            <a:prstGeom prst="rect">
              <a:avLst/>
            </a:prstGeom>
          </p:spPr>
          <p:txBody>
            <a:bodyPr wrap="square">
              <a:spAutoFit/>
            </a:bodyPr>
            <a:lstStyle/>
            <a:p>
              <a:pPr algn="ctr"/>
              <a:r>
                <a:rPr lang="en-AU" sz="1200" b="1" dirty="0" smtClean="0">
                  <a:solidFill>
                    <a:srgbClr val="193264"/>
                  </a:solidFill>
                </a:rPr>
                <a:t>544</a:t>
              </a:r>
              <a:endParaRPr lang="en-AU" sz="1200" dirty="0"/>
            </a:p>
          </p:txBody>
        </p:sp>
        <p:sp>
          <p:nvSpPr>
            <p:cNvPr id="45" name="Oval 44"/>
            <p:cNvSpPr/>
            <p:nvPr/>
          </p:nvSpPr>
          <p:spPr>
            <a:xfrm>
              <a:off x="3751766" y="3655568"/>
              <a:ext cx="990000" cy="99000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p:cNvGrpSpPr/>
          <p:nvPr/>
        </p:nvGrpSpPr>
        <p:grpSpPr>
          <a:xfrm>
            <a:off x="3495687" y="2503600"/>
            <a:ext cx="1300731" cy="990000"/>
            <a:chOff x="3960956" y="5036694"/>
            <a:chExt cx="1300731" cy="990000"/>
          </a:xfrm>
        </p:grpSpPr>
        <p:sp>
          <p:nvSpPr>
            <p:cNvPr id="30" name="TextBox 29"/>
            <p:cNvSpPr txBox="1"/>
            <p:nvPr/>
          </p:nvSpPr>
          <p:spPr>
            <a:xfrm>
              <a:off x="3960956" y="5307851"/>
              <a:ext cx="1300731" cy="677108"/>
            </a:xfrm>
            <a:prstGeom prst="rect">
              <a:avLst/>
            </a:prstGeom>
            <a:noFill/>
          </p:spPr>
          <p:txBody>
            <a:bodyPr wrap="square" rtlCol="0">
              <a:spAutoFit/>
            </a:bodyPr>
            <a:lstStyle/>
            <a:p>
              <a:pPr algn="ctr"/>
              <a:r>
                <a:rPr lang="en-US" sz="950" dirty="0">
                  <a:solidFill>
                    <a:srgbClr val="193264"/>
                  </a:solidFill>
                </a:rPr>
                <a:t>of contacts came from small and family business owners</a:t>
              </a:r>
              <a:endParaRPr lang="en-AU" sz="950" dirty="0">
                <a:solidFill>
                  <a:srgbClr val="193264"/>
                </a:solidFill>
              </a:endParaRPr>
            </a:p>
          </p:txBody>
        </p:sp>
        <p:sp>
          <p:nvSpPr>
            <p:cNvPr id="31" name="Rectangle 30"/>
            <p:cNvSpPr/>
            <p:nvPr/>
          </p:nvSpPr>
          <p:spPr>
            <a:xfrm>
              <a:off x="4360802" y="5090700"/>
              <a:ext cx="545146" cy="276999"/>
            </a:xfrm>
            <a:prstGeom prst="rect">
              <a:avLst/>
            </a:prstGeom>
          </p:spPr>
          <p:txBody>
            <a:bodyPr wrap="square">
              <a:spAutoFit/>
            </a:bodyPr>
            <a:lstStyle/>
            <a:p>
              <a:pPr algn="ctr"/>
              <a:r>
                <a:rPr lang="en-AU" sz="1200" b="1" dirty="0" smtClean="0">
                  <a:solidFill>
                    <a:srgbClr val="193264"/>
                  </a:solidFill>
                </a:rPr>
                <a:t>85% </a:t>
              </a:r>
              <a:endParaRPr lang="en-AU" sz="1200" dirty="0"/>
            </a:p>
          </p:txBody>
        </p:sp>
        <p:sp>
          <p:nvSpPr>
            <p:cNvPr id="33" name="Oval 3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Rectangle 39"/>
          <p:cNvSpPr/>
          <p:nvPr/>
        </p:nvSpPr>
        <p:spPr>
          <a:xfrm>
            <a:off x="5686824" y="3061698"/>
            <a:ext cx="1413036" cy="415498"/>
          </a:xfrm>
          <a:prstGeom prst="rect">
            <a:avLst/>
          </a:prstGeom>
        </p:spPr>
        <p:txBody>
          <a:bodyPr wrap="square">
            <a:spAutoFit/>
          </a:bodyPr>
          <a:lstStyle/>
          <a:p>
            <a:pPr algn="ctr"/>
            <a:r>
              <a:rPr lang="en-AU" sz="1050" b="1" dirty="0">
                <a:solidFill>
                  <a:srgbClr val="2D7983"/>
                </a:solidFill>
              </a:rPr>
              <a:t>International/Other</a:t>
            </a:r>
          </a:p>
          <a:p>
            <a:pPr algn="ctr"/>
            <a:r>
              <a:rPr lang="en-AU" sz="1050" b="1" dirty="0">
                <a:solidFill>
                  <a:srgbClr val="2D7983"/>
                </a:solidFill>
              </a:rPr>
              <a:t>2</a:t>
            </a:r>
            <a:r>
              <a:rPr lang="en-AU" sz="1050" b="1" dirty="0" smtClean="0">
                <a:solidFill>
                  <a:srgbClr val="2D7983"/>
                </a:solidFill>
              </a:rPr>
              <a:t>%</a:t>
            </a:r>
            <a:endParaRPr lang="en-AU" sz="1050" b="1" dirty="0">
              <a:solidFill>
                <a:srgbClr val="2D7983"/>
              </a:solidFill>
            </a:endParaRPr>
          </a:p>
        </p:txBody>
      </p:sp>
      <p:sp>
        <p:nvSpPr>
          <p:cNvPr id="53" name="Rounded Rectangle 52"/>
          <p:cNvSpPr/>
          <p:nvPr/>
        </p:nvSpPr>
        <p:spPr>
          <a:xfrm>
            <a:off x="5004048" y="4257495"/>
            <a:ext cx="3888432" cy="2400449"/>
          </a:xfrm>
          <a:prstGeom prst="round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graphicFrame>
        <p:nvGraphicFramePr>
          <p:cNvPr id="46" name="Chart 45"/>
          <p:cNvGraphicFramePr>
            <a:graphicFrameLocks/>
          </p:cNvGraphicFramePr>
          <p:nvPr>
            <p:extLst>
              <p:ext uri="{D42A27DB-BD31-4B8C-83A1-F6EECF244321}">
                <p14:modId xmlns:p14="http://schemas.microsoft.com/office/powerpoint/2010/main" val="623317549"/>
              </p:ext>
            </p:extLst>
          </p:nvPr>
        </p:nvGraphicFramePr>
        <p:xfrm>
          <a:off x="-5345" y="3796310"/>
          <a:ext cx="4792276" cy="282691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318520" y="4312997"/>
            <a:ext cx="3312368" cy="253916"/>
          </a:xfrm>
          <a:prstGeom prst="rect">
            <a:avLst/>
          </a:prstGeom>
          <a:noFill/>
        </p:spPr>
        <p:txBody>
          <a:bodyPr wrap="square" rtlCol="0">
            <a:spAutoFit/>
          </a:bodyPr>
          <a:lstStyle/>
          <a:p>
            <a:pPr algn="ctr"/>
            <a:r>
              <a:rPr lang="en-AU" sz="1050" b="1" dirty="0" smtClean="0"/>
              <a:t>HOW WE HELPED CALLERS TO OUR INFO LINE</a:t>
            </a:r>
            <a:endParaRPr lang="en-AU" sz="1050" b="1" dirty="0"/>
          </a:p>
        </p:txBody>
      </p:sp>
      <p:sp>
        <p:nvSpPr>
          <p:cNvPr id="9" name="Oval 8"/>
          <p:cNvSpPr/>
          <p:nvPr/>
        </p:nvSpPr>
        <p:spPr>
          <a:xfrm>
            <a:off x="5117563" y="4617817"/>
            <a:ext cx="1269801" cy="1184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5462096" y="4666661"/>
            <a:ext cx="792088" cy="369332"/>
          </a:xfrm>
          <a:prstGeom prst="rect">
            <a:avLst/>
          </a:prstGeom>
          <a:noFill/>
        </p:spPr>
        <p:txBody>
          <a:bodyPr wrap="square" rtlCol="0">
            <a:spAutoFit/>
          </a:bodyPr>
          <a:lstStyle/>
          <a:p>
            <a:r>
              <a:rPr lang="en-AU" dirty="0" smtClean="0">
                <a:solidFill>
                  <a:schemeClr val="bg1"/>
                </a:solidFill>
              </a:rPr>
              <a:t>50%</a:t>
            </a:r>
            <a:endParaRPr lang="en-AU" dirty="0">
              <a:solidFill>
                <a:schemeClr val="bg1"/>
              </a:solidFill>
            </a:endParaRPr>
          </a:p>
        </p:txBody>
      </p:sp>
      <p:sp>
        <p:nvSpPr>
          <p:cNvPr id="13" name="TextBox 12"/>
          <p:cNvSpPr txBox="1"/>
          <p:nvPr/>
        </p:nvSpPr>
        <p:spPr>
          <a:xfrm>
            <a:off x="5102391" y="4936297"/>
            <a:ext cx="1251769" cy="738664"/>
          </a:xfrm>
          <a:prstGeom prst="rect">
            <a:avLst/>
          </a:prstGeom>
          <a:noFill/>
        </p:spPr>
        <p:txBody>
          <a:bodyPr wrap="square" rtlCol="0">
            <a:spAutoFit/>
          </a:bodyPr>
          <a:lstStyle/>
          <a:p>
            <a:pPr algn="ctr"/>
            <a:r>
              <a:rPr lang="en-AU" sz="1050" dirty="0" smtClean="0">
                <a:solidFill>
                  <a:schemeClr val="bg1"/>
                </a:solidFill>
              </a:rPr>
              <a:t>Given info and directed to Dispute Support tool</a:t>
            </a:r>
            <a:endParaRPr lang="en-AU" sz="1050" dirty="0">
              <a:solidFill>
                <a:schemeClr val="bg1"/>
              </a:solidFill>
            </a:endParaRPr>
          </a:p>
        </p:txBody>
      </p:sp>
      <p:sp>
        <p:nvSpPr>
          <p:cNvPr id="50" name="Oval 49"/>
          <p:cNvSpPr/>
          <p:nvPr/>
        </p:nvSpPr>
        <p:spPr>
          <a:xfrm>
            <a:off x="6431913" y="4797197"/>
            <a:ext cx="1060133" cy="988811"/>
          </a:xfrm>
          <a:prstGeom prst="ellipse">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6665643" y="4829536"/>
            <a:ext cx="640013" cy="338554"/>
          </a:xfrm>
          <a:prstGeom prst="rect">
            <a:avLst/>
          </a:prstGeom>
          <a:noFill/>
        </p:spPr>
        <p:txBody>
          <a:bodyPr wrap="square" rtlCol="0">
            <a:spAutoFit/>
          </a:bodyPr>
          <a:lstStyle/>
          <a:p>
            <a:r>
              <a:rPr lang="en-AU" sz="1600" dirty="0" smtClean="0">
                <a:solidFill>
                  <a:schemeClr val="bg1"/>
                </a:solidFill>
              </a:rPr>
              <a:t>22%</a:t>
            </a:r>
            <a:endParaRPr lang="en-AU" sz="1600" dirty="0">
              <a:solidFill>
                <a:schemeClr val="bg1"/>
              </a:solidFill>
            </a:endParaRPr>
          </a:p>
        </p:txBody>
      </p:sp>
      <p:sp>
        <p:nvSpPr>
          <p:cNvPr id="54" name="TextBox 53"/>
          <p:cNvSpPr txBox="1"/>
          <p:nvPr/>
        </p:nvSpPr>
        <p:spPr>
          <a:xfrm>
            <a:off x="6511035" y="5064337"/>
            <a:ext cx="886398" cy="646331"/>
          </a:xfrm>
          <a:prstGeom prst="rect">
            <a:avLst/>
          </a:prstGeom>
          <a:noFill/>
        </p:spPr>
        <p:txBody>
          <a:bodyPr wrap="square" rtlCol="0">
            <a:spAutoFit/>
          </a:bodyPr>
          <a:lstStyle/>
          <a:p>
            <a:pPr algn="ctr"/>
            <a:r>
              <a:rPr lang="en-AU" sz="900" dirty="0" smtClean="0">
                <a:solidFill>
                  <a:schemeClr val="bg1"/>
                </a:solidFill>
              </a:rPr>
              <a:t>Referred to ASBFEO case management</a:t>
            </a:r>
            <a:endParaRPr lang="en-AU" sz="900" dirty="0">
              <a:solidFill>
                <a:schemeClr val="bg1"/>
              </a:solidFill>
            </a:endParaRPr>
          </a:p>
        </p:txBody>
      </p:sp>
      <p:sp>
        <p:nvSpPr>
          <p:cNvPr id="56" name="TextBox 55"/>
          <p:cNvSpPr txBox="1"/>
          <p:nvPr/>
        </p:nvSpPr>
        <p:spPr>
          <a:xfrm>
            <a:off x="7682840" y="4640517"/>
            <a:ext cx="518436" cy="276999"/>
          </a:xfrm>
          <a:prstGeom prst="rect">
            <a:avLst/>
          </a:prstGeom>
          <a:noFill/>
        </p:spPr>
        <p:txBody>
          <a:bodyPr wrap="square" rtlCol="0">
            <a:spAutoFit/>
          </a:bodyPr>
          <a:lstStyle/>
          <a:p>
            <a:r>
              <a:rPr lang="en-AU" sz="1200" dirty="0" smtClean="0"/>
              <a:t>20%</a:t>
            </a:r>
            <a:endParaRPr lang="en-AU" sz="1200" dirty="0"/>
          </a:p>
        </p:txBody>
      </p:sp>
      <p:sp>
        <p:nvSpPr>
          <p:cNvPr id="57" name="TextBox 56"/>
          <p:cNvSpPr txBox="1"/>
          <p:nvPr/>
        </p:nvSpPr>
        <p:spPr>
          <a:xfrm>
            <a:off x="7501044" y="4802831"/>
            <a:ext cx="865708" cy="584775"/>
          </a:xfrm>
          <a:prstGeom prst="rect">
            <a:avLst/>
          </a:prstGeom>
          <a:noFill/>
        </p:spPr>
        <p:txBody>
          <a:bodyPr wrap="square" rtlCol="0">
            <a:spAutoFit/>
          </a:bodyPr>
          <a:lstStyle/>
          <a:p>
            <a:pPr algn="ctr"/>
            <a:r>
              <a:rPr lang="en-AU" sz="800" dirty="0" smtClean="0"/>
              <a:t>Referred to more appropriate agency</a:t>
            </a:r>
            <a:endParaRPr lang="en-AU" sz="800" dirty="0"/>
          </a:p>
        </p:txBody>
      </p:sp>
      <p:sp>
        <p:nvSpPr>
          <p:cNvPr id="58" name="Oval 57"/>
          <p:cNvSpPr/>
          <p:nvPr/>
        </p:nvSpPr>
        <p:spPr>
          <a:xfrm>
            <a:off x="7513061" y="4650376"/>
            <a:ext cx="828338" cy="779786"/>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0" name="Group 59"/>
          <p:cNvGrpSpPr/>
          <p:nvPr/>
        </p:nvGrpSpPr>
        <p:grpSpPr>
          <a:xfrm>
            <a:off x="8172398" y="5191248"/>
            <a:ext cx="733607" cy="637912"/>
            <a:chOff x="4044028" y="5013147"/>
            <a:chExt cx="1165594" cy="1013547"/>
          </a:xfrm>
        </p:grpSpPr>
        <p:sp>
          <p:nvSpPr>
            <p:cNvPr id="61" name="TextBox 60"/>
            <p:cNvSpPr txBox="1"/>
            <p:nvPr/>
          </p:nvSpPr>
          <p:spPr>
            <a:xfrm>
              <a:off x="4044028" y="5304061"/>
              <a:ext cx="1165594" cy="586813"/>
            </a:xfrm>
            <a:prstGeom prst="rect">
              <a:avLst/>
            </a:prstGeom>
            <a:noFill/>
          </p:spPr>
          <p:txBody>
            <a:bodyPr wrap="square" rtlCol="0">
              <a:spAutoFit/>
            </a:bodyPr>
            <a:lstStyle/>
            <a:p>
              <a:pPr algn="ctr"/>
              <a:r>
                <a:rPr lang="en-US" sz="600" dirty="0" smtClean="0">
                  <a:solidFill>
                    <a:srgbClr val="193264"/>
                  </a:solidFill>
                </a:rPr>
                <a:t>Referred to Small Business Commissioner</a:t>
              </a:r>
              <a:endParaRPr lang="en-AU" sz="600" dirty="0">
                <a:solidFill>
                  <a:srgbClr val="193264"/>
                </a:solidFill>
              </a:endParaRPr>
            </a:p>
          </p:txBody>
        </p:sp>
        <p:sp>
          <p:nvSpPr>
            <p:cNvPr id="62" name="Rectangle 61"/>
            <p:cNvSpPr/>
            <p:nvPr/>
          </p:nvSpPr>
          <p:spPr>
            <a:xfrm>
              <a:off x="4282024" y="5013147"/>
              <a:ext cx="723015" cy="440111"/>
            </a:xfrm>
            <a:prstGeom prst="rect">
              <a:avLst/>
            </a:prstGeom>
          </p:spPr>
          <p:txBody>
            <a:bodyPr wrap="square">
              <a:spAutoFit/>
            </a:bodyPr>
            <a:lstStyle/>
            <a:p>
              <a:pPr algn="ctr"/>
              <a:r>
                <a:rPr lang="en-AU" sz="1200" b="1" dirty="0" smtClean="0">
                  <a:solidFill>
                    <a:srgbClr val="193264"/>
                  </a:solidFill>
                </a:rPr>
                <a:t>8% </a:t>
              </a:r>
              <a:endParaRPr lang="en-AU" sz="1200" dirty="0"/>
            </a:p>
          </p:txBody>
        </p:sp>
        <p:sp>
          <p:nvSpPr>
            <p:cNvPr id="63" name="Oval 6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5" name="TextBox 64"/>
          <p:cNvSpPr txBox="1"/>
          <p:nvPr/>
        </p:nvSpPr>
        <p:spPr>
          <a:xfrm>
            <a:off x="5628739" y="5977808"/>
            <a:ext cx="1251769" cy="553998"/>
          </a:xfrm>
          <a:prstGeom prst="rect">
            <a:avLst/>
          </a:prstGeom>
          <a:noFill/>
        </p:spPr>
        <p:txBody>
          <a:bodyPr wrap="square" rtlCol="0">
            <a:spAutoFit/>
          </a:bodyPr>
          <a:lstStyle/>
          <a:p>
            <a:pPr algn="ctr"/>
            <a:r>
              <a:rPr lang="en-AU" sz="1200" b="1" dirty="0" smtClean="0"/>
              <a:t>94% </a:t>
            </a:r>
            <a:r>
              <a:rPr lang="en-AU" sz="900" dirty="0" smtClean="0"/>
              <a:t>of calls answered within 10 seconds</a:t>
            </a:r>
            <a:endParaRPr lang="en-AU" sz="900" dirty="0"/>
          </a:p>
        </p:txBody>
      </p:sp>
      <p:sp>
        <p:nvSpPr>
          <p:cNvPr id="66" name="TextBox 65"/>
          <p:cNvSpPr txBox="1"/>
          <p:nvPr/>
        </p:nvSpPr>
        <p:spPr>
          <a:xfrm>
            <a:off x="7358324" y="5902261"/>
            <a:ext cx="1418919" cy="369332"/>
          </a:xfrm>
          <a:prstGeom prst="rect">
            <a:avLst/>
          </a:prstGeom>
          <a:noFill/>
        </p:spPr>
        <p:txBody>
          <a:bodyPr wrap="square" rtlCol="0">
            <a:spAutoFit/>
          </a:bodyPr>
          <a:lstStyle/>
          <a:p>
            <a:pPr algn="ctr"/>
            <a:r>
              <a:rPr lang="en-AU" sz="900" dirty="0" smtClean="0"/>
              <a:t> Average of 4.5 out of 5 satisfaction rating </a:t>
            </a:r>
            <a:endParaRPr lang="en-AU" sz="900" dirty="0"/>
          </a:p>
        </p:txBody>
      </p:sp>
      <p:sp>
        <p:nvSpPr>
          <p:cNvPr id="15" name="TextBox 14"/>
          <p:cNvSpPr txBox="1"/>
          <p:nvPr/>
        </p:nvSpPr>
        <p:spPr>
          <a:xfrm>
            <a:off x="738823" y="1939885"/>
            <a:ext cx="669328" cy="307777"/>
          </a:xfrm>
          <a:prstGeom prst="rect">
            <a:avLst/>
          </a:prstGeom>
          <a:noFill/>
        </p:spPr>
        <p:txBody>
          <a:bodyPr wrap="square" rtlCol="0">
            <a:spAutoFit/>
          </a:bodyPr>
          <a:lstStyle/>
          <a:p>
            <a:r>
              <a:rPr lang="en-AU" sz="1400" dirty="0" smtClean="0"/>
              <a:t>1,204</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146" y="1541049"/>
            <a:ext cx="398682" cy="39590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687" y="1441226"/>
            <a:ext cx="580783" cy="52911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8680" y="1500803"/>
            <a:ext cx="491154" cy="491154"/>
          </a:xfrm>
          <a:prstGeom prst="rect">
            <a:avLst/>
          </a:prstGeom>
        </p:spPr>
      </p:pic>
      <p:sp>
        <p:nvSpPr>
          <p:cNvPr id="68" name="TextBox 67"/>
          <p:cNvSpPr txBox="1"/>
          <p:nvPr/>
        </p:nvSpPr>
        <p:spPr>
          <a:xfrm>
            <a:off x="2141034" y="1954405"/>
            <a:ext cx="578181" cy="307777"/>
          </a:xfrm>
          <a:prstGeom prst="rect">
            <a:avLst/>
          </a:prstGeom>
          <a:noFill/>
        </p:spPr>
        <p:txBody>
          <a:bodyPr wrap="square" rtlCol="0">
            <a:spAutoFit/>
          </a:bodyPr>
          <a:lstStyle/>
          <a:p>
            <a:r>
              <a:rPr lang="en-AU" sz="1400" dirty="0" smtClean="0"/>
              <a:t>358</a:t>
            </a:r>
          </a:p>
        </p:txBody>
      </p:sp>
      <p:sp>
        <p:nvSpPr>
          <p:cNvPr id="69" name="TextBox 68"/>
          <p:cNvSpPr txBox="1"/>
          <p:nvPr/>
        </p:nvSpPr>
        <p:spPr>
          <a:xfrm>
            <a:off x="3592550" y="1957311"/>
            <a:ext cx="515601" cy="307777"/>
          </a:xfrm>
          <a:prstGeom prst="rect">
            <a:avLst/>
          </a:prstGeom>
          <a:noFill/>
        </p:spPr>
        <p:txBody>
          <a:bodyPr wrap="square" rtlCol="0">
            <a:spAutoFit/>
          </a:bodyPr>
          <a:lstStyle/>
          <a:p>
            <a:r>
              <a:rPr lang="en-AU" sz="1400" dirty="0" smtClean="0"/>
              <a:t>76</a:t>
            </a: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88466" y="5975731"/>
            <a:ext cx="558945" cy="55010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4566" y="6025117"/>
            <a:ext cx="503782" cy="480738"/>
          </a:xfrm>
          <a:prstGeom prst="rect">
            <a:avLst/>
          </a:prstGeom>
        </p:spPr>
      </p:pic>
      <p:grpSp>
        <p:nvGrpSpPr>
          <p:cNvPr id="26" name="Group 25"/>
          <p:cNvGrpSpPr/>
          <p:nvPr/>
        </p:nvGrpSpPr>
        <p:grpSpPr>
          <a:xfrm>
            <a:off x="7630004" y="6309320"/>
            <a:ext cx="1022950" cy="183136"/>
            <a:chOff x="-1751892" y="1968389"/>
            <a:chExt cx="2131623" cy="386531"/>
          </a:xfrm>
        </p:grpSpPr>
        <p:sp>
          <p:nvSpPr>
            <p:cNvPr id="25" name="5-Point Star 24"/>
            <p:cNvSpPr/>
            <p:nvPr/>
          </p:nvSpPr>
          <p:spPr>
            <a:xfrm>
              <a:off x="-1751892" y="1968389"/>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5-Point Star 69"/>
            <p:cNvSpPr/>
            <p:nvPr/>
          </p:nvSpPr>
          <p:spPr>
            <a:xfrm>
              <a:off x="-1317598" y="1970344"/>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5-Point Star 70"/>
            <p:cNvSpPr/>
            <p:nvPr/>
          </p:nvSpPr>
          <p:spPr>
            <a:xfrm>
              <a:off x="-884672" y="1970344"/>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5-Point Star 71"/>
            <p:cNvSpPr/>
            <p:nvPr/>
          </p:nvSpPr>
          <p:spPr>
            <a:xfrm>
              <a:off x="-452037" y="1968389"/>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5-Point Star 73"/>
            <p:cNvSpPr/>
            <p:nvPr/>
          </p:nvSpPr>
          <p:spPr>
            <a:xfrm>
              <a:off x="-36322" y="1973726"/>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p:cNvSpPr/>
          <p:nvPr/>
        </p:nvSpPr>
        <p:spPr>
          <a:xfrm>
            <a:off x="8549716" y="6199329"/>
            <a:ext cx="173412" cy="317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9330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95536" y="4760409"/>
            <a:ext cx="5813726" cy="183825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9" name="Rounded Rectangle 18"/>
          <p:cNvSpPr/>
          <p:nvPr/>
        </p:nvSpPr>
        <p:spPr>
          <a:xfrm>
            <a:off x="395536" y="770256"/>
            <a:ext cx="8136904" cy="381087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15" name="TextBox 14"/>
          <p:cNvSpPr txBox="1"/>
          <p:nvPr/>
        </p:nvSpPr>
        <p:spPr>
          <a:xfrm>
            <a:off x="467544" y="169476"/>
            <a:ext cx="5112568" cy="492443"/>
          </a:xfrm>
          <a:prstGeom prst="rect">
            <a:avLst/>
          </a:prstGeom>
          <a:noFill/>
        </p:spPr>
        <p:txBody>
          <a:bodyPr wrap="square" rtlCol="0">
            <a:spAutoFit/>
          </a:bodyPr>
          <a:lstStyle/>
          <a:p>
            <a:r>
              <a:rPr lang="en-AU" sz="2600" b="1" dirty="0">
                <a:solidFill>
                  <a:srgbClr val="193264"/>
                </a:solidFill>
                <a:latin typeface="+mj-lt"/>
              </a:rPr>
              <a:t>Assistance: supporting SMEs</a:t>
            </a:r>
          </a:p>
        </p:txBody>
      </p:sp>
      <p:sp>
        <p:nvSpPr>
          <p:cNvPr id="21" name="Rectangle 2"/>
          <p:cNvSpPr/>
          <p:nvPr/>
        </p:nvSpPr>
        <p:spPr>
          <a:xfrm>
            <a:off x="471814" y="4787529"/>
            <a:ext cx="5661169" cy="1811137"/>
          </a:xfrm>
          <a:prstGeom prst="rect">
            <a:avLst/>
          </a:prstGeom>
        </p:spPr>
        <p:txBody>
          <a:bodyPr wrap="square">
            <a:spAutoFit/>
          </a:bodyPr>
          <a:lstStyle/>
          <a:p>
            <a:pPr algn="ctr">
              <a:lnSpc>
                <a:spcPct val="113000"/>
              </a:lnSpc>
              <a:spcAft>
                <a:spcPts val="600"/>
              </a:spcAft>
            </a:pPr>
            <a:r>
              <a:rPr lang="en-AU" b="1" dirty="0">
                <a:solidFill>
                  <a:schemeClr val="bg1"/>
                </a:solidFill>
              </a:rPr>
              <a:t>Small Business Tax Concierge Service</a:t>
            </a:r>
            <a:endParaRPr lang="en-US" dirty="0">
              <a:solidFill>
                <a:schemeClr val="bg1"/>
              </a:solidFill>
            </a:endParaRPr>
          </a:p>
          <a:p>
            <a:pPr marL="144000" indent="-144000">
              <a:lnSpc>
                <a:spcPct val="113000"/>
              </a:lnSpc>
              <a:spcAft>
                <a:spcPts val="600"/>
              </a:spcAft>
              <a:buFont typeface="Arial" panose="020B0604020202020204" pitchFamily="34" charset="0"/>
              <a:buChar char="•"/>
            </a:pPr>
            <a:r>
              <a:rPr lang="en-US" sz="1200" dirty="0" smtClean="0">
                <a:solidFill>
                  <a:schemeClr val="bg1"/>
                </a:solidFill>
              </a:rPr>
              <a:t>In June Quarter </a:t>
            </a:r>
            <a:r>
              <a:rPr lang="en-US" sz="1200" dirty="0">
                <a:solidFill>
                  <a:schemeClr val="bg1"/>
                </a:solidFill>
              </a:rPr>
              <a:t>2021, the Small Business Tax Concierge Service </a:t>
            </a:r>
            <a:r>
              <a:rPr lang="en-US" sz="1200" dirty="0" smtClean="0">
                <a:solidFill>
                  <a:schemeClr val="bg1"/>
                </a:solidFill>
              </a:rPr>
              <a:t>received 56  inquiries from small </a:t>
            </a:r>
            <a:r>
              <a:rPr lang="en-US" sz="1200" dirty="0">
                <a:solidFill>
                  <a:schemeClr val="bg1"/>
                </a:solidFill>
              </a:rPr>
              <a:t>businesses </a:t>
            </a:r>
            <a:r>
              <a:rPr lang="en-US" sz="1200" dirty="0" smtClean="0">
                <a:solidFill>
                  <a:schemeClr val="bg1"/>
                </a:solidFill>
              </a:rPr>
              <a:t>seeking assistance with negative decision letters received from the Australian Taxation Office.</a:t>
            </a:r>
          </a:p>
          <a:p>
            <a:pPr marL="144000" indent="-144000">
              <a:lnSpc>
                <a:spcPct val="113000"/>
              </a:lnSpc>
              <a:spcAft>
                <a:spcPts val="600"/>
              </a:spcAft>
              <a:buFont typeface="Arial" panose="020B0604020202020204" pitchFamily="34" charset="0"/>
              <a:buChar char="•"/>
            </a:pPr>
            <a:r>
              <a:rPr lang="en-US" sz="1200" dirty="0" smtClean="0">
                <a:solidFill>
                  <a:schemeClr val="bg1"/>
                </a:solidFill>
              </a:rPr>
              <a:t>Many of the requests for assistance were from small businesses deemed </a:t>
            </a:r>
            <a:r>
              <a:rPr lang="en-US" sz="1200" dirty="0">
                <a:solidFill>
                  <a:schemeClr val="bg1"/>
                </a:solidFill>
              </a:rPr>
              <a:t>ineligible for </a:t>
            </a:r>
            <a:r>
              <a:rPr lang="en-US" sz="1200" dirty="0" err="1" smtClean="0">
                <a:solidFill>
                  <a:schemeClr val="bg1"/>
                </a:solidFill>
              </a:rPr>
              <a:t>JobKeeper</a:t>
            </a:r>
            <a:r>
              <a:rPr lang="en-US" sz="1200" dirty="0" smtClean="0">
                <a:solidFill>
                  <a:schemeClr val="bg1"/>
                </a:solidFill>
              </a:rPr>
              <a:t>, or with concerns relating to Superannuation Guarantee arrangements and penalties.</a:t>
            </a:r>
            <a:endParaRPr lang="en-US" sz="1200" dirty="0">
              <a:solidFill>
                <a:schemeClr val="bg1"/>
              </a:solidFill>
            </a:endParaRPr>
          </a:p>
        </p:txBody>
      </p:sp>
      <p:sp>
        <p:nvSpPr>
          <p:cNvPr id="12" name="Rectangle 11"/>
          <p:cNvSpPr/>
          <p:nvPr/>
        </p:nvSpPr>
        <p:spPr>
          <a:xfrm>
            <a:off x="5085762" y="884788"/>
            <a:ext cx="3904547" cy="270587"/>
          </a:xfrm>
          <a:prstGeom prst="rect">
            <a:avLst/>
          </a:prstGeom>
        </p:spPr>
        <p:txBody>
          <a:bodyPr wrap="square">
            <a:spAutoFit/>
          </a:bodyPr>
          <a:lstStyle/>
          <a:p>
            <a:pPr marL="171450" indent="-171450">
              <a:lnSpc>
                <a:spcPct val="112000"/>
              </a:lnSpc>
              <a:spcAft>
                <a:spcPts val="0"/>
              </a:spcAft>
              <a:buFont typeface="Arial" panose="020B0604020202020204" pitchFamily="34" charset="0"/>
              <a:buChar char="•"/>
            </a:pPr>
            <a:r>
              <a:rPr lang="en-US" sz="1125" dirty="0">
                <a:solidFill>
                  <a:schemeClr val="bg1"/>
                </a:solidFill>
                <a:ea typeface="Calibri" panose="020F0502020204030204" pitchFamily="34" charset="0"/>
              </a:rPr>
              <a:t>By</a:t>
            </a:r>
          </a:p>
        </p:txBody>
      </p:sp>
      <p:sp>
        <p:nvSpPr>
          <p:cNvPr id="8" name="TextBox 7"/>
          <p:cNvSpPr txBox="1"/>
          <p:nvPr/>
        </p:nvSpPr>
        <p:spPr>
          <a:xfrm>
            <a:off x="714959" y="1287188"/>
            <a:ext cx="3865730" cy="323165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50" dirty="0" smtClean="0"/>
              <a:t>To improve fairness in franchising, changes to the Franchising Code of Conduct were made on 1 July 2021:</a:t>
            </a:r>
          </a:p>
          <a:p>
            <a:pPr marL="628650" lvl="1" indent="-171450">
              <a:spcAft>
                <a:spcPts val="600"/>
              </a:spcAft>
              <a:buFont typeface="Courier New" panose="02070309020205020404" pitchFamily="49" charset="0"/>
              <a:buChar char="o"/>
            </a:pPr>
            <a:r>
              <a:rPr lang="en-US" sz="1150" dirty="0" smtClean="0"/>
              <a:t>We are working with stakeholders and participants to support the changes.</a:t>
            </a:r>
            <a:endParaRPr lang="en-US" sz="1150" dirty="0"/>
          </a:p>
          <a:p>
            <a:pPr marL="171450" indent="-171450">
              <a:spcAft>
                <a:spcPts val="600"/>
              </a:spcAft>
              <a:buFont typeface="Arial" panose="020B0604020202020204" pitchFamily="34" charset="0"/>
              <a:buChar char="•"/>
            </a:pPr>
            <a:r>
              <a:rPr lang="en-US" sz="1150" dirty="0" smtClean="0"/>
              <a:t>During the June quarter </a:t>
            </a:r>
            <a:r>
              <a:rPr lang="en-US" sz="1150" dirty="0"/>
              <a:t>our role assisting with disputes that fall under the Franchising, Horticulture, Oil and Dairy Codes of Conduct, our case managers have:</a:t>
            </a:r>
          </a:p>
          <a:p>
            <a:pPr marL="628650" lvl="1" indent="-171450">
              <a:spcAft>
                <a:spcPts val="600"/>
              </a:spcAft>
              <a:buFont typeface="Courier New" panose="02070309020205020404" pitchFamily="49" charset="0"/>
              <a:buChar char="o"/>
            </a:pPr>
            <a:r>
              <a:rPr lang="en-US" sz="1150" dirty="0"/>
              <a:t>answered </a:t>
            </a:r>
            <a:r>
              <a:rPr lang="en-US" sz="1150" dirty="0" smtClean="0"/>
              <a:t>121 enquiries </a:t>
            </a:r>
            <a:r>
              <a:rPr lang="en-US" sz="1150" dirty="0"/>
              <a:t>under the Franchising </a:t>
            </a:r>
            <a:r>
              <a:rPr lang="en-US" sz="1150" dirty="0" smtClean="0"/>
              <a:t>Code, six enquiries under the Dairy Code</a:t>
            </a:r>
            <a:r>
              <a:rPr lang="en-US" sz="1150" dirty="0"/>
              <a:t> </a:t>
            </a:r>
            <a:r>
              <a:rPr lang="en-US" sz="1150" dirty="0" smtClean="0"/>
              <a:t>and one enquiry each under the Horticulture Code and Oil Code.</a:t>
            </a:r>
            <a:endParaRPr lang="en-US" sz="1150" dirty="0"/>
          </a:p>
          <a:p>
            <a:pPr marL="628650" lvl="1" indent="-171450">
              <a:spcAft>
                <a:spcPts val="600"/>
              </a:spcAft>
              <a:buFont typeface="Courier New" panose="02070309020205020404" pitchFamily="49" charset="0"/>
              <a:buChar char="o"/>
            </a:pPr>
            <a:r>
              <a:rPr lang="en-US" sz="1150" dirty="0"/>
              <a:t>acted on </a:t>
            </a:r>
            <a:r>
              <a:rPr lang="en-US" sz="1150" dirty="0" smtClean="0"/>
              <a:t>58 cases related </a:t>
            </a:r>
            <a:r>
              <a:rPr lang="en-US" sz="1150" dirty="0"/>
              <a:t>to the Franchising Code, of which </a:t>
            </a:r>
            <a:r>
              <a:rPr lang="en-US" sz="1150" dirty="0" smtClean="0"/>
              <a:t>47 </a:t>
            </a:r>
            <a:r>
              <a:rPr lang="en-US" sz="1150" dirty="0"/>
              <a:t>were franchisee initiated and </a:t>
            </a:r>
            <a:r>
              <a:rPr lang="en-US" sz="1150" dirty="0" smtClean="0"/>
              <a:t>11 </a:t>
            </a:r>
            <a:r>
              <a:rPr lang="en-US" sz="1150" dirty="0"/>
              <a:t>were franchisor initiated. </a:t>
            </a:r>
          </a:p>
        </p:txBody>
      </p:sp>
      <p:sp>
        <p:nvSpPr>
          <p:cNvPr id="5" name="Rectangle 4">
            <a:hlinkClick r:id="rId3"/>
          </p:cNvPr>
          <p:cNvSpPr/>
          <p:nvPr/>
        </p:nvSpPr>
        <p:spPr>
          <a:xfrm>
            <a:off x="6856087" y="1312268"/>
            <a:ext cx="1008112" cy="17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683569" y="911868"/>
            <a:ext cx="6533069" cy="400110"/>
          </a:xfrm>
          <a:prstGeom prst="rect">
            <a:avLst/>
          </a:prstGeom>
          <a:noFill/>
        </p:spPr>
        <p:txBody>
          <a:bodyPr wrap="square" rtlCol="0">
            <a:spAutoFit/>
          </a:bodyPr>
          <a:lstStyle/>
          <a:p>
            <a:r>
              <a:rPr lang="en-AU" sz="2000" b="1" dirty="0">
                <a:solidFill>
                  <a:srgbClr val="00A0AC"/>
                </a:solidFill>
              </a:rPr>
              <a:t>Industry Codes | Franchising–Horticulture–Oil–Dairy</a:t>
            </a:r>
          </a:p>
        </p:txBody>
      </p:sp>
      <p:sp>
        <p:nvSpPr>
          <p:cNvPr id="22" name="TextBox 21"/>
          <p:cNvSpPr txBox="1"/>
          <p:nvPr/>
        </p:nvSpPr>
        <p:spPr>
          <a:xfrm>
            <a:off x="8676456" y="6660307"/>
            <a:ext cx="467544" cy="200055"/>
          </a:xfrm>
          <a:prstGeom prst="rect">
            <a:avLst/>
          </a:prstGeom>
          <a:noFill/>
        </p:spPr>
        <p:txBody>
          <a:bodyPr wrap="square" rtlCol="0">
            <a:spAutoFit/>
          </a:bodyPr>
          <a:lstStyle/>
          <a:p>
            <a:pPr algn="ctr"/>
            <a:r>
              <a:rPr lang="en-AU" sz="700" dirty="0" smtClean="0"/>
              <a:t>10</a:t>
            </a:r>
            <a:endParaRPr lang="en-AU" sz="700" dirty="0"/>
          </a:p>
        </p:txBody>
      </p:sp>
      <p:sp>
        <p:nvSpPr>
          <p:cNvPr id="24" name="Rectangle 2"/>
          <p:cNvSpPr/>
          <p:nvPr/>
        </p:nvSpPr>
        <p:spPr>
          <a:xfrm>
            <a:off x="6616284" y="4716707"/>
            <a:ext cx="2079691" cy="1952779"/>
          </a:xfrm>
          <a:prstGeom prst="rect">
            <a:avLst/>
          </a:prstGeom>
        </p:spPr>
        <p:txBody>
          <a:bodyPr wrap="square">
            <a:spAutoFit/>
          </a:bodyPr>
          <a:lstStyle/>
          <a:p>
            <a:pPr algn="ctr">
              <a:lnSpc>
                <a:spcPct val="113000"/>
              </a:lnSpc>
              <a:spcAft>
                <a:spcPts val="600"/>
              </a:spcAft>
            </a:pPr>
            <a:r>
              <a:rPr lang="en-AU" sz="1200" i="1" dirty="0" smtClean="0">
                <a:solidFill>
                  <a:srgbClr val="00A0AC"/>
                </a:solidFill>
              </a:rPr>
              <a:t>“ASBFEO </a:t>
            </a:r>
            <a:r>
              <a:rPr lang="en-AU" sz="1200" i="1" dirty="0">
                <a:solidFill>
                  <a:srgbClr val="00A0AC"/>
                </a:solidFill>
              </a:rPr>
              <a:t>is an undervalued asset to small business, and their strength in leadership helps bridge the gap in what is still a significant power imbalance between large and small </a:t>
            </a:r>
            <a:r>
              <a:rPr lang="en-AU" sz="1200" i="1" dirty="0" smtClean="0">
                <a:solidFill>
                  <a:srgbClr val="00A0AC"/>
                </a:solidFill>
              </a:rPr>
              <a:t>business.” </a:t>
            </a:r>
            <a:r>
              <a:rPr lang="en-AU" sz="1400" i="1" dirty="0" smtClean="0">
                <a:solidFill>
                  <a:srgbClr val="00A0AC"/>
                </a:solidFill>
              </a:rPr>
              <a:t/>
            </a:r>
            <a:br>
              <a:rPr lang="en-AU" sz="1400" i="1" dirty="0" smtClean="0">
                <a:solidFill>
                  <a:srgbClr val="00A0AC"/>
                </a:solidFill>
              </a:rPr>
            </a:br>
            <a:r>
              <a:rPr lang="en-AU" sz="1050" dirty="0" smtClean="0">
                <a:solidFill>
                  <a:srgbClr val="00A0AC"/>
                </a:solidFill>
              </a:rPr>
              <a:t>NSW Small Business Owner</a:t>
            </a:r>
            <a:endParaRPr lang="en-US" sz="1050" dirty="0">
              <a:solidFill>
                <a:srgbClr val="00A0AC"/>
              </a:solidFill>
            </a:endParaRPr>
          </a:p>
        </p:txBody>
      </p:sp>
      <p:grpSp>
        <p:nvGrpSpPr>
          <p:cNvPr id="2" name="Group 1"/>
          <p:cNvGrpSpPr/>
          <p:nvPr/>
        </p:nvGrpSpPr>
        <p:grpSpPr>
          <a:xfrm>
            <a:off x="4860032" y="1599137"/>
            <a:ext cx="3512505" cy="2387297"/>
            <a:chOff x="4947927" y="1268760"/>
            <a:chExt cx="3512505" cy="2387297"/>
          </a:xfrm>
        </p:grpSpPr>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29343" t="19484" r="35328" b="23411"/>
            <a:stretch/>
          </p:blipFill>
          <p:spPr>
            <a:xfrm>
              <a:off x="7443013" y="1916832"/>
              <a:ext cx="648072" cy="1008112"/>
            </a:xfrm>
            <a:prstGeom prst="rect">
              <a:avLst/>
            </a:prstGeom>
          </p:spPr>
        </p:pic>
        <p:sp>
          <p:nvSpPr>
            <p:cNvPr id="26" name="TextBox 25"/>
            <p:cNvSpPr txBox="1"/>
            <p:nvPr/>
          </p:nvSpPr>
          <p:spPr>
            <a:xfrm>
              <a:off x="4947927" y="1268760"/>
              <a:ext cx="3512505" cy="623248"/>
            </a:xfrm>
            <a:prstGeom prst="rect">
              <a:avLst/>
            </a:prstGeom>
            <a:noFill/>
          </p:spPr>
          <p:txBody>
            <a:bodyPr wrap="square" rtlCol="0">
              <a:spAutoFit/>
            </a:bodyPr>
            <a:lstStyle/>
            <a:p>
              <a:r>
                <a:rPr lang="en-US" sz="1150" dirty="0"/>
                <a:t>We use qualitative and quantitative mechanisms to assess the mediation process. </a:t>
              </a:r>
              <a:r>
                <a:rPr lang="en-US" sz="1150" dirty="0" smtClean="0"/>
                <a:t>For June quarter 2021, </a:t>
              </a:r>
              <a:r>
                <a:rPr lang="en-US" sz="1150" dirty="0"/>
                <a:t>key findings include:</a:t>
              </a:r>
              <a:endParaRPr lang="en-AU" sz="1150" dirty="0"/>
            </a:p>
          </p:txBody>
        </p:sp>
        <p:sp>
          <p:nvSpPr>
            <p:cNvPr id="20" name="TextBox 19"/>
            <p:cNvSpPr txBox="1"/>
            <p:nvPr/>
          </p:nvSpPr>
          <p:spPr>
            <a:xfrm>
              <a:off x="5126453" y="2978368"/>
              <a:ext cx="973601" cy="677108"/>
            </a:xfrm>
            <a:prstGeom prst="rect">
              <a:avLst/>
            </a:prstGeom>
            <a:noFill/>
          </p:spPr>
          <p:txBody>
            <a:bodyPr wrap="square" rtlCol="0">
              <a:spAutoFit/>
            </a:bodyPr>
            <a:lstStyle/>
            <a:p>
              <a:pPr algn="ctr"/>
              <a:r>
                <a:rPr lang="en-AU" sz="1600" dirty="0" smtClean="0"/>
                <a:t>75%</a:t>
              </a:r>
              <a:r>
                <a:rPr lang="en-AU" sz="1600" dirty="0"/>
                <a:t/>
              </a:r>
              <a:br>
                <a:rPr lang="en-AU" sz="1600" dirty="0"/>
              </a:br>
              <a:r>
                <a:rPr lang="en-AU" sz="1100" dirty="0"/>
                <a:t>resolved at mediation</a:t>
              </a:r>
            </a:p>
          </p:txBody>
        </p:sp>
        <p:sp>
          <p:nvSpPr>
            <p:cNvPr id="29" name="TextBox 28"/>
            <p:cNvSpPr txBox="1"/>
            <p:nvPr/>
          </p:nvSpPr>
          <p:spPr>
            <a:xfrm>
              <a:off x="6172063" y="2978949"/>
              <a:ext cx="1152128" cy="677108"/>
            </a:xfrm>
            <a:prstGeom prst="rect">
              <a:avLst/>
            </a:prstGeom>
            <a:noFill/>
          </p:spPr>
          <p:txBody>
            <a:bodyPr wrap="square" rtlCol="0">
              <a:spAutoFit/>
            </a:bodyPr>
            <a:lstStyle/>
            <a:p>
              <a:pPr algn="ctr"/>
              <a:r>
                <a:rPr lang="en-AU" sz="1600" dirty="0" smtClean="0"/>
                <a:t>100%</a:t>
              </a:r>
              <a:r>
                <a:rPr lang="en-AU" sz="1600" dirty="0"/>
                <a:t/>
              </a:r>
              <a:br>
                <a:rPr lang="en-AU" sz="1600" dirty="0"/>
              </a:br>
              <a:r>
                <a:rPr lang="en-AU" sz="1100" dirty="0"/>
                <a:t>of parties acted in good faith</a:t>
              </a:r>
            </a:p>
          </p:txBody>
        </p:sp>
        <p:sp>
          <p:nvSpPr>
            <p:cNvPr id="30" name="TextBox 29"/>
            <p:cNvSpPr txBox="1"/>
            <p:nvPr/>
          </p:nvSpPr>
          <p:spPr>
            <a:xfrm>
              <a:off x="7236296" y="2978368"/>
              <a:ext cx="1133505" cy="677108"/>
            </a:xfrm>
            <a:prstGeom prst="rect">
              <a:avLst/>
            </a:prstGeom>
            <a:noFill/>
          </p:spPr>
          <p:txBody>
            <a:bodyPr wrap="square" rtlCol="0">
              <a:spAutoFit/>
            </a:bodyPr>
            <a:lstStyle/>
            <a:p>
              <a:pPr algn="ctr"/>
              <a:r>
                <a:rPr lang="en-AU" sz="1600" dirty="0" smtClean="0"/>
                <a:t>$2,685</a:t>
              </a:r>
              <a:r>
                <a:rPr lang="en-AU" sz="1400" dirty="0"/>
                <a:t/>
              </a:r>
              <a:br>
                <a:rPr lang="en-AU" sz="1400" dirty="0"/>
              </a:br>
              <a:r>
                <a:rPr lang="en-AU" sz="1100" dirty="0"/>
                <a:t>average cost of mediation</a:t>
              </a:r>
            </a:p>
          </p:txBody>
        </p:sp>
        <p:sp>
          <p:nvSpPr>
            <p:cNvPr id="33" name="Oval 32"/>
            <p:cNvSpPr/>
            <p:nvPr/>
          </p:nvSpPr>
          <p:spPr>
            <a:xfrm>
              <a:off x="7236296" y="1911078"/>
              <a:ext cx="1060526" cy="998364"/>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6574" y="2090358"/>
              <a:ext cx="936363" cy="74980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36447" y="2034818"/>
              <a:ext cx="854390" cy="785828"/>
            </a:xfrm>
            <a:prstGeom prst="rect">
              <a:avLst/>
            </a:prstGeom>
          </p:spPr>
        </p:pic>
        <p:sp>
          <p:nvSpPr>
            <p:cNvPr id="28" name="Oval 27"/>
            <p:cNvSpPr/>
            <p:nvPr/>
          </p:nvSpPr>
          <p:spPr>
            <a:xfrm>
              <a:off x="5072997" y="1903484"/>
              <a:ext cx="1060526" cy="998364"/>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p:cNvSpPr/>
            <p:nvPr/>
          </p:nvSpPr>
          <p:spPr>
            <a:xfrm>
              <a:off x="6154397" y="1911078"/>
              <a:ext cx="1060526" cy="998364"/>
            </a:xfrm>
            <a:prstGeom prst="ellipse">
              <a:avLst/>
            </a:prstGeom>
            <a:noFill/>
            <a:ln>
              <a:solidFill>
                <a:srgbClr val="1932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4036186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7F89C00E02F4C9091FEF4D0901707" ma:contentTypeVersion="0" ma:contentTypeDescription="Create a new document." ma:contentTypeScope="" ma:versionID="f33d6428bc0175ada44aae623b3b8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27A603-B046-4E8C-84CD-8EE46B2D8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65BA838-E06D-4A00-930B-1648B65A60A2}">
  <ds:schemaRefs>
    <ds:schemaRef ds:uri="http://schemas.microsoft.com/sharepoint/v3/contenttype/forms"/>
  </ds:schemaRefs>
</ds:datastoreItem>
</file>

<file path=customXml/itemProps3.xml><?xml version="1.0" encoding="utf-8"?>
<ds:datastoreItem xmlns:ds="http://schemas.openxmlformats.org/officeDocument/2006/customXml" ds:itemID="{3C2488E0-A42D-4708-A63B-F69E7414F84F}">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Quarterly report template - shell</Template>
  <TotalTime>92871</TotalTime>
  <Words>1849</Words>
  <Application>Microsoft Office PowerPoint</Application>
  <PresentationFormat>On-screen Show (4:3)</PresentationFormat>
  <Paragraphs>286</Paragraphs>
  <Slides>12</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Courier New</vt:lpstr>
      <vt:lpstr>2_Quarterly report template - shell</vt:lpstr>
      <vt:lpstr>3_Quarterly report template - shell</vt:lpstr>
      <vt:lpstr>1_Quarterly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Greentree, Simone</cp:lastModifiedBy>
  <cp:revision>1681</cp:revision>
  <cp:lastPrinted>2021-07-19T00:27:35Z</cp:lastPrinted>
  <dcterms:created xsi:type="dcterms:W3CDTF">2017-04-28T00:43:21Z</dcterms:created>
  <dcterms:modified xsi:type="dcterms:W3CDTF">2021-07-21T04:53:23Z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0x0101004037F89C00E02F4C9091FEF4D0901707</vt:lpwstr>
  </property>
  <property fmtid="{D5CDD505-2E9C-101B-9397-08002B2CF9AE}" pid="3" name="_dlc_DocIdItemGuid">
    <vt:lpwstr>7485b8d8-4a59-46e3-91ae-145ca4a73d0a</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{7485b8d8-4a59-46e3-91ae-145ca4a73d0a}</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R0001800185</vt:lpwstr>
  </property>
  <property fmtid="{D5CDD505-2E9C-101B-9397-08002B2CF9AE}" pid="11" name="RecordPoint_SubmissionCompleted">
    <vt:lpwstr>2018-07-23T15:04:13.4728795+10:00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NewReviewCycle">
    <vt:lpwstr/>
  </property>
  <property fmtid="{D5CDD505-2E9C-101B-9397-08002B2CF9AE}" pid="16" name="Order">
    <vt:r8>2659700</vt:r8>
  </property>
</Properties>
</file>