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4"/>
    <p:sldMasterId id="2147483934" r:id="rId5"/>
    <p:sldMasterId id="2147483941" r:id="rId6"/>
  </p:sldMasterIdLst>
  <p:notesMasterIdLst>
    <p:notesMasterId r:id="rId20"/>
  </p:notesMasterIdLst>
  <p:handoutMasterIdLst>
    <p:handoutMasterId r:id="rId21"/>
  </p:handoutMasterIdLst>
  <p:sldIdLst>
    <p:sldId id="256" r:id="rId7"/>
    <p:sldId id="304" r:id="rId8"/>
    <p:sldId id="305" r:id="rId9"/>
    <p:sldId id="284" r:id="rId10"/>
    <p:sldId id="296" r:id="rId11"/>
    <p:sldId id="295" r:id="rId12"/>
    <p:sldId id="292" r:id="rId13"/>
    <p:sldId id="277" r:id="rId14"/>
    <p:sldId id="279" r:id="rId15"/>
    <p:sldId id="303" r:id="rId16"/>
    <p:sldId id="301" r:id="rId17"/>
    <p:sldId id="285" r:id="rId18"/>
    <p:sldId id="268" r:id="rId19"/>
  </p:sldIdLst>
  <p:sldSz cx="9144000" cy="6858000" type="screen4x3"/>
  <p:notesSz cx="6738938" cy="9725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Lst>
        </p14:section>
        <p14:section name="Untitled Section" id="{5DA743D6-07A3-414C-A063-3BC9F63DA273}">
          <p14:sldIdLst>
            <p14:sldId id="304"/>
            <p14:sldId id="305"/>
            <p14:sldId id="284"/>
            <p14:sldId id="296"/>
            <p14:sldId id="295"/>
            <p14:sldId id="292"/>
            <p14:sldId id="277"/>
            <p14:sldId id="279"/>
            <p14:sldId id="303"/>
            <p14:sldId id="301"/>
            <p14:sldId id="285"/>
          </p14:sldIdLst>
        </p14:section>
        <p14:section name="Untitled Section" id="{34F92363-0009-4F90-BC51-CE8F21BE82D3}">
          <p14:sldIdLst>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64" userDrawn="1">
          <p15:clr>
            <a:srgbClr val="A4A3A4"/>
          </p15:clr>
        </p15:guide>
        <p15:guide id="2"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THAM,Craig" initials="L" lastIdx="15" clrIdx="0">
    <p:extLst>
      <p:ext uri="{19B8F6BF-5375-455C-9EA6-DF929625EA0E}">
        <p15:presenceInfo xmlns:p15="http://schemas.microsoft.com/office/powerpoint/2012/main" userId="S-1-5-21-515967899-1965331169-725345543-205902" providerId="AD"/>
      </p:ext>
    </p:extLst>
  </p:cmAuthor>
  <p:cmAuthor id="2" name="Claudia Henry" initials="CH" lastIdx="14" clrIdx="1">
    <p:extLst>
      <p:ext uri="{19B8F6BF-5375-455C-9EA6-DF929625EA0E}">
        <p15:presenceInfo xmlns:p15="http://schemas.microsoft.com/office/powerpoint/2012/main" userId="Claudia Henry" providerId="None"/>
      </p:ext>
    </p:extLst>
  </p:cmAuthor>
  <p:cmAuthor id="3" name="Lavinia Constable" initials="LC" lastIdx="7" clrIdx="2">
    <p:extLst>
      <p:ext uri="{19B8F6BF-5375-455C-9EA6-DF929625EA0E}">
        <p15:presenceInfo xmlns:p15="http://schemas.microsoft.com/office/powerpoint/2012/main" userId="Lavinia Constab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3264"/>
    <a:srgbClr val="FFFFFF"/>
    <a:srgbClr val="AACD72"/>
    <a:srgbClr val="00A0AC"/>
    <a:srgbClr val="000000"/>
    <a:srgbClr val="280E52"/>
    <a:srgbClr val="E2AB68"/>
    <a:srgbClr val="2D7983"/>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5EC3FF-10D3-417B-B041-44872EB4F0A2}" v="1" dt="2021-10-20T12:38:22.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668" y="-204"/>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064"/>
        <p:guide pos="21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inia Constable" userId="de43c294-43c5-40f9-bee1-2183b2397a21" providerId="ADAL" clId="{495EC3FF-10D3-417B-B041-44872EB4F0A2}"/>
    <pc:docChg chg="undo custSel modSld">
      <pc:chgData name="Lavinia Constable" userId="de43c294-43c5-40f9-bee1-2183b2397a21" providerId="ADAL" clId="{495EC3FF-10D3-417B-B041-44872EB4F0A2}" dt="2021-10-20T13:00:43.702" v="126" actId="20577"/>
      <pc:docMkLst>
        <pc:docMk/>
      </pc:docMkLst>
      <pc:sldChg chg="modSp mod">
        <pc:chgData name="Lavinia Constable" userId="de43c294-43c5-40f9-bee1-2183b2397a21" providerId="ADAL" clId="{495EC3FF-10D3-417B-B041-44872EB4F0A2}" dt="2021-10-20T12:42:56.825" v="99" actId="1037"/>
        <pc:sldMkLst>
          <pc:docMk/>
          <pc:sldMk cId="2725378323" sldId="277"/>
        </pc:sldMkLst>
        <pc:spChg chg="mod">
          <ac:chgData name="Lavinia Constable" userId="de43c294-43c5-40f9-bee1-2183b2397a21" providerId="ADAL" clId="{495EC3FF-10D3-417B-B041-44872EB4F0A2}" dt="2021-10-20T12:42:41.115" v="95" actId="255"/>
          <ac:spMkLst>
            <pc:docMk/>
            <pc:sldMk cId="2725378323" sldId="277"/>
            <ac:spMk id="21" creationId="{00000000-0000-0000-0000-000000000000}"/>
          </ac:spMkLst>
        </pc:spChg>
        <pc:spChg chg="mod">
          <ac:chgData name="Lavinia Constable" userId="de43c294-43c5-40f9-bee1-2183b2397a21" providerId="ADAL" clId="{495EC3FF-10D3-417B-B041-44872EB4F0A2}" dt="2021-10-20T12:42:56.825" v="99" actId="1037"/>
          <ac:spMkLst>
            <pc:docMk/>
            <pc:sldMk cId="2725378323" sldId="277"/>
            <ac:spMk id="25" creationId="{00000000-0000-0000-0000-000000000000}"/>
          </ac:spMkLst>
        </pc:spChg>
      </pc:sldChg>
      <pc:sldChg chg="modSp mod">
        <pc:chgData name="Lavinia Constable" userId="de43c294-43c5-40f9-bee1-2183b2397a21" providerId="ADAL" clId="{495EC3FF-10D3-417B-B041-44872EB4F0A2}" dt="2021-10-20T12:42:23.194" v="92" actId="255"/>
        <pc:sldMkLst>
          <pc:docMk/>
          <pc:sldMk cId="2125284113" sldId="279"/>
        </pc:sldMkLst>
        <pc:spChg chg="mod">
          <ac:chgData name="Lavinia Constable" userId="de43c294-43c5-40f9-bee1-2183b2397a21" providerId="ADAL" clId="{495EC3FF-10D3-417B-B041-44872EB4F0A2}" dt="2021-10-20T12:42:23.194" v="92" actId="255"/>
          <ac:spMkLst>
            <pc:docMk/>
            <pc:sldMk cId="2125284113" sldId="279"/>
            <ac:spMk id="2" creationId="{00000000-0000-0000-0000-000000000000}"/>
          </ac:spMkLst>
        </pc:spChg>
      </pc:sldChg>
      <pc:sldChg chg="modSp mod">
        <pc:chgData name="Lavinia Constable" userId="de43c294-43c5-40f9-bee1-2183b2397a21" providerId="ADAL" clId="{495EC3FF-10D3-417B-B041-44872EB4F0A2}" dt="2021-10-20T12:36:46.352" v="15" actId="1035"/>
        <pc:sldMkLst>
          <pc:docMk/>
          <pc:sldMk cId="3883762648" sldId="284"/>
        </pc:sldMkLst>
        <pc:spChg chg="mod">
          <ac:chgData name="Lavinia Constable" userId="de43c294-43c5-40f9-bee1-2183b2397a21" providerId="ADAL" clId="{495EC3FF-10D3-417B-B041-44872EB4F0A2}" dt="2021-10-20T12:36:33.267" v="4" actId="14100"/>
          <ac:spMkLst>
            <pc:docMk/>
            <pc:sldMk cId="3883762648" sldId="284"/>
            <ac:spMk id="4" creationId="{00000000-0000-0000-0000-000000000000}"/>
          </ac:spMkLst>
        </pc:spChg>
        <pc:spChg chg="mod">
          <ac:chgData name="Lavinia Constable" userId="de43c294-43c5-40f9-bee1-2183b2397a21" providerId="ADAL" clId="{495EC3FF-10D3-417B-B041-44872EB4F0A2}" dt="2021-10-20T12:36:46.352" v="15" actId="1035"/>
          <ac:spMkLst>
            <pc:docMk/>
            <pc:sldMk cId="3883762648" sldId="284"/>
            <ac:spMk id="6" creationId="{00000000-0000-0000-0000-000000000000}"/>
          </ac:spMkLst>
        </pc:spChg>
        <pc:spChg chg="mod">
          <ac:chgData name="Lavinia Constable" userId="de43c294-43c5-40f9-bee1-2183b2397a21" providerId="ADAL" clId="{495EC3FF-10D3-417B-B041-44872EB4F0A2}" dt="2021-10-20T12:36:41.865" v="8" actId="1036"/>
          <ac:spMkLst>
            <pc:docMk/>
            <pc:sldMk cId="3883762648" sldId="284"/>
            <ac:spMk id="17" creationId="{00000000-0000-0000-0000-000000000000}"/>
          </ac:spMkLst>
        </pc:spChg>
        <pc:spChg chg="mod">
          <ac:chgData name="Lavinia Constable" userId="de43c294-43c5-40f9-bee1-2183b2397a21" providerId="ADAL" clId="{495EC3FF-10D3-417B-B041-44872EB4F0A2}" dt="2021-10-20T12:36:00.266" v="1" actId="255"/>
          <ac:spMkLst>
            <pc:docMk/>
            <pc:sldMk cId="3883762648" sldId="284"/>
            <ac:spMk id="20" creationId="{00000000-0000-0000-0000-000000000000}"/>
          </ac:spMkLst>
        </pc:spChg>
        <pc:spChg chg="mod">
          <ac:chgData name="Lavinia Constable" userId="de43c294-43c5-40f9-bee1-2183b2397a21" providerId="ADAL" clId="{495EC3FF-10D3-417B-B041-44872EB4F0A2}" dt="2021-10-20T12:35:51.734" v="0" actId="255"/>
          <ac:spMkLst>
            <pc:docMk/>
            <pc:sldMk cId="3883762648" sldId="284"/>
            <ac:spMk id="22" creationId="{00000000-0000-0000-0000-000000000000}"/>
          </ac:spMkLst>
        </pc:spChg>
        <pc:grpChg chg="mod">
          <ac:chgData name="Lavinia Constable" userId="de43c294-43c5-40f9-bee1-2183b2397a21" providerId="ADAL" clId="{495EC3FF-10D3-417B-B041-44872EB4F0A2}" dt="2021-10-20T12:36:41.865" v="8" actId="1036"/>
          <ac:grpSpMkLst>
            <pc:docMk/>
            <pc:sldMk cId="3883762648" sldId="284"/>
            <ac:grpSpMk id="7" creationId="{00000000-0000-0000-0000-000000000000}"/>
          </ac:grpSpMkLst>
        </pc:grpChg>
      </pc:sldChg>
      <pc:sldChg chg="delSp modSp mod">
        <pc:chgData name="Lavinia Constable" userId="de43c294-43c5-40f9-bee1-2183b2397a21" providerId="ADAL" clId="{495EC3FF-10D3-417B-B041-44872EB4F0A2}" dt="2021-10-20T12:42:05.793" v="91" actId="1035"/>
        <pc:sldMkLst>
          <pc:docMk/>
          <pc:sldMk cId="2532774283" sldId="285"/>
        </pc:sldMkLst>
        <pc:spChg chg="mod topLvl">
          <ac:chgData name="Lavinia Constable" userId="de43c294-43c5-40f9-bee1-2183b2397a21" providerId="ADAL" clId="{495EC3FF-10D3-417B-B041-44872EB4F0A2}" dt="2021-10-20T12:41:37.112" v="79" actId="14100"/>
          <ac:spMkLst>
            <pc:docMk/>
            <pc:sldMk cId="2532774283" sldId="285"/>
            <ac:spMk id="6" creationId="{00000000-0000-0000-0000-000000000000}"/>
          </ac:spMkLst>
        </pc:spChg>
        <pc:spChg chg="mod topLvl">
          <ac:chgData name="Lavinia Constable" userId="de43c294-43c5-40f9-bee1-2183b2397a21" providerId="ADAL" clId="{495EC3FF-10D3-417B-B041-44872EB4F0A2}" dt="2021-10-20T12:41:51.929" v="84" actId="1035"/>
          <ac:spMkLst>
            <pc:docMk/>
            <pc:sldMk cId="2532774283" sldId="285"/>
            <ac:spMk id="7" creationId="{00000000-0000-0000-0000-000000000000}"/>
          </ac:spMkLst>
        </pc:spChg>
        <pc:spChg chg="mod topLvl">
          <ac:chgData name="Lavinia Constable" userId="de43c294-43c5-40f9-bee1-2183b2397a21" providerId="ADAL" clId="{495EC3FF-10D3-417B-B041-44872EB4F0A2}" dt="2021-10-20T12:42:05.793" v="91" actId="1035"/>
          <ac:spMkLst>
            <pc:docMk/>
            <pc:sldMk cId="2532774283" sldId="285"/>
            <ac:spMk id="8" creationId="{00000000-0000-0000-0000-000000000000}"/>
          </ac:spMkLst>
        </pc:spChg>
        <pc:spChg chg="mod">
          <ac:chgData name="Lavinia Constable" userId="de43c294-43c5-40f9-bee1-2183b2397a21" providerId="ADAL" clId="{495EC3FF-10D3-417B-B041-44872EB4F0A2}" dt="2021-10-20T12:41:40.680" v="80" actId="14100"/>
          <ac:spMkLst>
            <pc:docMk/>
            <pc:sldMk cId="2532774283" sldId="285"/>
            <ac:spMk id="10" creationId="{00000000-0000-0000-0000-000000000000}"/>
          </ac:spMkLst>
        </pc:spChg>
        <pc:spChg chg="mod">
          <ac:chgData name="Lavinia Constable" userId="de43c294-43c5-40f9-bee1-2183b2397a21" providerId="ADAL" clId="{495EC3FF-10D3-417B-B041-44872EB4F0A2}" dt="2021-10-20T12:39:05.657" v="37" actId="1035"/>
          <ac:spMkLst>
            <pc:docMk/>
            <pc:sldMk cId="2532774283" sldId="285"/>
            <ac:spMk id="12" creationId="{00000000-0000-0000-0000-000000000000}"/>
          </ac:spMkLst>
        </pc:spChg>
        <pc:spChg chg="mod">
          <ac:chgData name="Lavinia Constable" userId="de43c294-43c5-40f9-bee1-2183b2397a21" providerId="ADAL" clId="{495EC3FF-10D3-417B-B041-44872EB4F0A2}" dt="2021-10-20T12:39:17.257" v="44" actId="1035"/>
          <ac:spMkLst>
            <pc:docMk/>
            <pc:sldMk cId="2532774283" sldId="285"/>
            <ac:spMk id="13" creationId="{00000000-0000-0000-0000-000000000000}"/>
          </ac:spMkLst>
        </pc:spChg>
        <pc:spChg chg="mod">
          <ac:chgData name="Lavinia Constable" userId="de43c294-43c5-40f9-bee1-2183b2397a21" providerId="ADAL" clId="{495EC3FF-10D3-417B-B041-44872EB4F0A2}" dt="2021-10-20T12:39:05.657" v="37" actId="1035"/>
          <ac:spMkLst>
            <pc:docMk/>
            <pc:sldMk cId="2532774283" sldId="285"/>
            <ac:spMk id="15" creationId="{00000000-0000-0000-0000-000000000000}"/>
          </ac:spMkLst>
        </pc:spChg>
        <pc:spChg chg="mod topLvl">
          <ac:chgData name="Lavinia Constable" userId="de43c294-43c5-40f9-bee1-2183b2397a21" providerId="ADAL" clId="{495EC3FF-10D3-417B-B041-44872EB4F0A2}" dt="2021-10-20T12:41:30.629" v="78" actId="2710"/>
          <ac:spMkLst>
            <pc:docMk/>
            <pc:sldMk cId="2532774283" sldId="285"/>
            <ac:spMk id="16" creationId="{00000000-0000-0000-0000-000000000000}"/>
          </ac:spMkLst>
        </pc:spChg>
        <pc:spChg chg="mod">
          <ac:chgData name="Lavinia Constable" userId="de43c294-43c5-40f9-bee1-2183b2397a21" providerId="ADAL" clId="{495EC3FF-10D3-417B-B041-44872EB4F0A2}" dt="2021-10-20T12:39:27.489" v="47" actId="1035"/>
          <ac:spMkLst>
            <pc:docMk/>
            <pc:sldMk cId="2532774283" sldId="285"/>
            <ac:spMk id="17" creationId="{00000000-0000-0000-0000-000000000000}"/>
          </ac:spMkLst>
        </pc:spChg>
        <pc:grpChg chg="del">
          <ac:chgData name="Lavinia Constable" userId="de43c294-43c5-40f9-bee1-2183b2397a21" providerId="ADAL" clId="{495EC3FF-10D3-417B-B041-44872EB4F0A2}" dt="2021-10-20T12:38:22.087" v="30" actId="165"/>
          <ac:grpSpMkLst>
            <pc:docMk/>
            <pc:sldMk cId="2532774283" sldId="285"/>
            <ac:grpSpMk id="2" creationId="{FEB4CFD8-01C2-4D71-ADC4-2DD52E5AAD82}"/>
          </ac:grpSpMkLst>
        </pc:grpChg>
      </pc:sldChg>
      <pc:sldChg chg="modSp mod">
        <pc:chgData name="Lavinia Constable" userId="de43c294-43c5-40f9-bee1-2183b2397a21" providerId="ADAL" clId="{495EC3FF-10D3-417B-B041-44872EB4F0A2}" dt="2021-10-20T12:43:14.513" v="117" actId="1036"/>
        <pc:sldMkLst>
          <pc:docMk/>
          <pc:sldMk cId="2178286651" sldId="292"/>
        </pc:sldMkLst>
        <pc:spChg chg="mod">
          <ac:chgData name="Lavinia Constable" userId="de43c294-43c5-40f9-bee1-2183b2397a21" providerId="ADAL" clId="{495EC3FF-10D3-417B-B041-44872EB4F0A2}" dt="2021-10-20T12:43:14.513" v="117" actId="1036"/>
          <ac:spMkLst>
            <pc:docMk/>
            <pc:sldMk cId="2178286651" sldId="292"/>
            <ac:spMk id="10" creationId="{00000000-0000-0000-0000-000000000000}"/>
          </ac:spMkLst>
        </pc:spChg>
        <pc:spChg chg="mod">
          <ac:chgData name="Lavinia Constable" userId="de43c294-43c5-40f9-bee1-2183b2397a21" providerId="ADAL" clId="{495EC3FF-10D3-417B-B041-44872EB4F0A2}" dt="2021-10-20T12:37:20.409" v="27" actId="1038"/>
          <ac:spMkLst>
            <pc:docMk/>
            <pc:sldMk cId="2178286651" sldId="292"/>
            <ac:spMk id="15" creationId="{00000000-0000-0000-0000-000000000000}"/>
          </ac:spMkLst>
        </pc:spChg>
      </pc:sldChg>
      <pc:sldChg chg="modSp mod">
        <pc:chgData name="Lavinia Constable" userId="de43c294-43c5-40f9-bee1-2183b2397a21" providerId="ADAL" clId="{495EC3FF-10D3-417B-B041-44872EB4F0A2}" dt="2021-10-20T12:37:12.561" v="25" actId="1038"/>
        <pc:sldMkLst>
          <pc:docMk/>
          <pc:sldMk cId="1832747674" sldId="303"/>
        </pc:sldMkLst>
        <pc:spChg chg="mod">
          <ac:chgData name="Lavinia Constable" userId="de43c294-43c5-40f9-bee1-2183b2397a21" providerId="ADAL" clId="{495EC3FF-10D3-417B-B041-44872EB4F0A2}" dt="2021-10-20T12:37:12.561" v="25" actId="1038"/>
          <ac:spMkLst>
            <pc:docMk/>
            <pc:sldMk cId="1832747674" sldId="303"/>
            <ac:spMk id="3" creationId="{00000000-0000-0000-0000-000000000000}"/>
          </ac:spMkLst>
        </pc:spChg>
        <pc:spChg chg="mod">
          <ac:chgData name="Lavinia Constable" userId="de43c294-43c5-40f9-bee1-2183b2397a21" providerId="ADAL" clId="{495EC3FF-10D3-417B-B041-44872EB4F0A2}" dt="2021-10-20T12:37:07.225" v="21" actId="1038"/>
          <ac:spMkLst>
            <pc:docMk/>
            <pc:sldMk cId="1832747674" sldId="303"/>
            <ac:spMk id="41" creationId="{00000000-0000-0000-0000-000000000000}"/>
          </ac:spMkLst>
        </pc:spChg>
      </pc:sldChg>
      <pc:sldChg chg="modSp mod">
        <pc:chgData name="Lavinia Constable" userId="de43c294-43c5-40f9-bee1-2183b2397a21" providerId="ADAL" clId="{495EC3FF-10D3-417B-B041-44872EB4F0A2}" dt="2021-10-20T12:47:10.992" v="120" actId="20577"/>
        <pc:sldMkLst>
          <pc:docMk/>
          <pc:sldMk cId="3134885650" sldId="304"/>
        </pc:sldMkLst>
        <pc:spChg chg="mod">
          <ac:chgData name="Lavinia Constable" userId="de43c294-43c5-40f9-bee1-2183b2397a21" providerId="ADAL" clId="{495EC3FF-10D3-417B-B041-44872EB4F0A2}" dt="2021-10-20T12:47:10.992" v="120" actId="20577"/>
          <ac:spMkLst>
            <pc:docMk/>
            <pc:sldMk cId="3134885650" sldId="304"/>
            <ac:spMk id="14" creationId="{00000000-0000-0000-0000-000000000000}"/>
          </ac:spMkLst>
        </pc:spChg>
      </pc:sldChg>
      <pc:sldChg chg="modSp mod">
        <pc:chgData name="Lavinia Constable" userId="de43c294-43c5-40f9-bee1-2183b2397a21" providerId="ADAL" clId="{495EC3FF-10D3-417B-B041-44872EB4F0A2}" dt="2021-10-20T13:00:43.702" v="126" actId="20577"/>
        <pc:sldMkLst>
          <pc:docMk/>
          <pc:sldMk cId="263341473" sldId="305"/>
        </pc:sldMkLst>
        <pc:spChg chg="mod">
          <ac:chgData name="Lavinia Constable" userId="de43c294-43c5-40f9-bee1-2183b2397a21" providerId="ADAL" clId="{495EC3FF-10D3-417B-B041-44872EB4F0A2}" dt="2021-10-20T13:00:43.702" v="126" actId="20577"/>
          <ac:spMkLst>
            <pc:docMk/>
            <pc:sldMk cId="263341473" sldId="305"/>
            <ac:spMk id="14" creationId="{00000000-0000-0000-0000-000000000000}"/>
          </ac:spMkLst>
        </pc:spChg>
      </pc:sldChg>
    </pc:docChg>
  </pc:docChgLst>
  <pc:docChgLst>
    <pc:chgData name="Lavinia Constable" userId="de43c294-43c5-40f9-bee1-2183b2397a21" providerId="ADAL" clId="{B9E325B7-5524-4A34-AB43-692A340C3DD6}"/>
    <pc:docChg chg="modNotesMaster modHandout">
      <pc:chgData name="Lavinia Constable" userId="de43c294-43c5-40f9-bee1-2183b2397a21" providerId="ADAL" clId="{B9E325B7-5524-4A34-AB43-692A340C3DD6}" dt="2021-10-19T00:11:14.357" v="0"/>
      <pc:docMkLst>
        <pc:docMk/>
      </pc:docMkLst>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romulus\mg$\ASBFEO\Sharepoint\Assistance\8.%20Reporting\Quarterly%20reps\2021\Summary%20of%20Resolved%20Cases%20Sep%20Q%20202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omulus\mg$\ASBFEO\Sharepoint\Data%20warehouse\Non-Government%20Sources\CreditorWatch\2022109%20ASBFEO-CreditorWatch%20BRR%20(September)%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omulus\mg$\ASBFEO\Sharepoint\Data%20warehouse\Non-Government%20Sources\CreditorWatch\2022109%20ASBFEO-CreditorWatch%20BRR%20(September)%20.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algn="ctr" defTabSz="914400" rtl="0" eaLnBrk="1" latinLnBrk="0" hangingPunct="1">
              <a:defRPr lang="en-AU" sz="1050" b="1" i="0" u="none" strike="noStrike" kern="1200" cap="all" spc="120" normalizeH="0" baseline="0">
                <a:solidFill>
                  <a:schemeClr val="tx1"/>
                </a:solidFill>
                <a:latin typeface="+mn-lt"/>
                <a:ea typeface="+mn-ea"/>
                <a:cs typeface="+mn-cs"/>
              </a:defRPr>
            </a:pPr>
            <a:r>
              <a:rPr lang="en-AU" sz="1050" b="1" kern="1200">
                <a:solidFill>
                  <a:schemeClr val="tx1"/>
                </a:solidFill>
                <a:latin typeface="+mn-lt"/>
                <a:ea typeface="+mn-ea"/>
                <a:cs typeface="+mn-cs"/>
              </a:rPr>
              <a:t>Case management outcomes</a:t>
            </a:r>
          </a:p>
        </c:rich>
      </c:tx>
      <c:layout>
        <c:manualLayout>
          <c:xMode val="edge"/>
          <c:yMode val="edge"/>
          <c:x val="0.28925988377189588"/>
          <c:y val="5.7941014873699667E-2"/>
        </c:manualLayout>
      </c:layout>
      <c:overlay val="0"/>
      <c:spPr>
        <a:noFill/>
        <a:ln>
          <a:noFill/>
        </a:ln>
        <a:effectLst/>
      </c:spPr>
      <c:txPr>
        <a:bodyPr rot="0" spcFirstLastPara="1" vertOverflow="ellipsis" vert="horz" wrap="square" anchor="ctr" anchorCtr="1"/>
        <a:lstStyle/>
        <a:p>
          <a:pPr marL="0" algn="ctr" defTabSz="914400" rtl="0" eaLnBrk="1" latinLnBrk="0" hangingPunct="1">
            <a:defRPr lang="en-AU" sz="1050" b="1" i="0" u="none" strike="noStrike" kern="1200" cap="all" spc="120" normalizeH="0" baseline="0">
              <a:solidFill>
                <a:schemeClr val="tx1"/>
              </a:solidFill>
              <a:latin typeface="+mn-lt"/>
              <a:ea typeface="+mn-ea"/>
              <a:cs typeface="+mn-cs"/>
            </a:defRPr>
          </a:pPr>
          <a:endParaRPr lang="en-US"/>
        </a:p>
      </c:txPr>
    </c:title>
    <c:autoTitleDeleted val="0"/>
    <c:plotArea>
      <c:layout>
        <c:manualLayout>
          <c:layoutTarget val="inner"/>
          <c:xMode val="edge"/>
          <c:yMode val="edge"/>
          <c:x val="0.17533509686534762"/>
          <c:y val="0.16360059413981057"/>
          <c:w val="0.79846974923812319"/>
          <c:h val="0.79087432274513969"/>
        </c:manualLayout>
      </c:layout>
      <c:barChart>
        <c:barDir val="col"/>
        <c:grouping val="stacked"/>
        <c:varyColors val="0"/>
        <c:ser>
          <c:idx val="0"/>
          <c:order val="0"/>
          <c:tx>
            <c:strRef>
              <c:f>'Sep Qtr Closed'!$AD$6</c:f>
              <c:strCache>
                <c:ptCount val="1"/>
                <c:pt idx="0">
                  <c:v>Mediation, not resolved</c:v>
                </c:pt>
              </c:strCache>
            </c:strRef>
          </c:tx>
          <c:spPr>
            <a:solidFill>
              <a:srgbClr val="FF0000"/>
            </a:solidFill>
            <a:ln>
              <a:solidFill>
                <a:schemeClr val="tx1">
                  <a:lumMod val="95000"/>
                  <a:lumOff val="5000"/>
                </a:schemeClr>
              </a:solidFill>
            </a:ln>
            <a:effectLst/>
          </c:spPr>
          <c:invertIfNegative val="0"/>
          <c:dLbls>
            <c:dLbl>
              <c:idx val="0"/>
              <c:layout>
                <c:manualLayout>
                  <c:x val="-0.31827111984282908"/>
                  <c:y val="-0.1179513517071743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4720851445632163"/>
                      <c:h val="0.15815355216222962"/>
                    </c:manualLayout>
                  </c15:layout>
                </c:ext>
                <c:ext xmlns:c16="http://schemas.microsoft.com/office/drawing/2014/chart" uri="{C3380CC4-5D6E-409C-BE32-E72D297353CC}">
                  <c16:uniqueId val="{00000000-98F6-4A13-B3B3-A1E10D2CCEB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a:solidFill>
                        <a:schemeClr val="tx1">
                          <a:lumMod val="35000"/>
                          <a:lumOff val="65000"/>
                        </a:schemeClr>
                      </a:solidFill>
                    </a:ln>
                    <a:effectLst/>
                  </c:spPr>
                </c15:leaderLines>
              </c:ext>
            </c:extLst>
          </c:dLbls>
          <c:val>
            <c:numRef>
              <c:f>'Sep Qtr Closed'!$AE$6</c:f>
              <c:numCache>
                <c:formatCode>0%</c:formatCode>
                <c:ptCount val="1"/>
                <c:pt idx="0">
                  <c:v>2.1333333333333333E-2</c:v>
                </c:pt>
              </c:numCache>
            </c:numRef>
          </c:val>
          <c:extLst>
            <c:ext xmlns:c16="http://schemas.microsoft.com/office/drawing/2014/chart" uri="{C3380CC4-5D6E-409C-BE32-E72D297353CC}">
              <c16:uniqueId val="{00000001-98F6-4A13-B3B3-A1E10D2CCEBD}"/>
            </c:ext>
          </c:extLst>
        </c:ser>
        <c:ser>
          <c:idx val="1"/>
          <c:order val="1"/>
          <c:tx>
            <c:strRef>
              <c:f>'Sep Qtr Closed'!$AD$7</c:f>
              <c:strCache>
                <c:ptCount val="1"/>
                <c:pt idx="0">
                  <c:v>Case management, not resolved</c:v>
                </c:pt>
              </c:strCache>
            </c:strRef>
          </c:tx>
          <c:spPr>
            <a:solidFill>
              <a:srgbClr val="FF0000"/>
            </a:solidFill>
            <a:ln>
              <a:solidFill>
                <a:schemeClr val="tx1">
                  <a:lumMod val="95000"/>
                  <a:lumOff val="5000"/>
                </a:schemeClr>
              </a:solidFill>
            </a:ln>
            <a:effectLst/>
          </c:spPr>
          <c:invertIfNegative val="0"/>
          <c:dLbls>
            <c:dLbl>
              <c:idx val="0"/>
              <c:layout>
                <c:manualLayout>
                  <c:x val="0.31958087753765552"/>
                  <c:y val="-0.16554575678199904"/>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451278560710361"/>
                      <c:h val="0.24506507447277912"/>
                    </c:manualLayout>
                  </c15:layout>
                </c:ext>
                <c:ext xmlns:c16="http://schemas.microsoft.com/office/drawing/2014/chart" uri="{C3380CC4-5D6E-409C-BE32-E72D297353CC}">
                  <c16:uniqueId val="{00000002-98F6-4A13-B3B3-A1E10D2CCE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'Sep Qtr Closed'!$AE$7</c:f>
              <c:numCache>
                <c:formatCode>0%</c:formatCode>
                <c:ptCount val="1"/>
                <c:pt idx="0">
                  <c:v>9.8666666666666666E-2</c:v>
                </c:pt>
              </c:numCache>
            </c:numRef>
          </c:val>
          <c:extLst>
            <c:ext xmlns:c16="http://schemas.microsoft.com/office/drawing/2014/chart" uri="{C3380CC4-5D6E-409C-BE32-E72D297353CC}">
              <c16:uniqueId val="{00000003-98F6-4A13-B3B3-A1E10D2CCEBD}"/>
            </c:ext>
          </c:extLst>
        </c:ser>
        <c:ser>
          <c:idx val="2"/>
          <c:order val="2"/>
          <c:tx>
            <c:strRef>
              <c:f>'Sep Qtr Closed'!$AD$8</c:f>
              <c:strCache>
                <c:ptCount val="1"/>
                <c:pt idx="0">
                  <c:v>Referred to Other Agency</c:v>
                </c:pt>
              </c:strCache>
            </c:strRef>
          </c:tx>
          <c:spPr>
            <a:solidFill>
              <a:srgbClr val="FFC000"/>
            </a:solidFill>
            <a:ln>
              <a:solidFill>
                <a:schemeClr val="tx1">
                  <a:lumMod val="95000"/>
                  <a:lumOff val="5000"/>
                </a:schemeClr>
              </a:solidFill>
            </a:ln>
            <a:effectLst/>
          </c:spPr>
          <c:invertIfNegative val="0"/>
          <c:dLbls>
            <c:dLbl>
              <c:idx val="0"/>
              <c:layout>
                <c:manualLayout>
                  <c:x val="0"/>
                  <c:y val="-4.1386439195499761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98F6-4A13-B3B3-A1E10D2CCE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'Sep Qtr Closed'!$AE$8</c:f>
              <c:numCache>
                <c:formatCode>0%</c:formatCode>
                <c:ptCount val="1"/>
                <c:pt idx="0">
                  <c:v>0.22933333333333333</c:v>
                </c:pt>
              </c:numCache>
            </c:numRef>
          </c:val>
          <c:extLst>
            <c:ext xmlns:c16="http://schemas.microsoft.com/office/drawing/2014/chart" uri="{C3380CC4-5D6E-409C-BE32-E72D297353CC}">
              <c16:uniqueId val="{00000005-98F6-4A13-B3B3-A1E10D2CCEBD}"/>
            </c:ext>
          </c:extLst>
        </c:ser>
        <c:ser>
          <c:idx val="3"/>
          <c:order val="3"/>
          <c:tx>
            <c:strRef>
              <c:f>'Sep Qtr Closed'!$AD$9</c:f>
              <c:strCache>
                <c:ptCount val="1"/>
                <c:pt idx="0">
                  <c:v>Referred Small Business Commissioner</c:v>
                </c:pt>
              </c:strCache>
            </c:strRef>
          </c:tx>
          <c:spPr>
            <a:solidFill>
              <a:schemeClr val="accent4"/>
            </a:solidFill>
            <a:ln>
              <a:solidFill>
                <a:schemeClr val="tx1">
                  <a:lumMod val="95000"/>
                  <a:lumOff val="5000"/>
                </a:schemeClr>
              </a:solidFill>
            </a:ln>
            <a:effectLst/>
          </c:spPr>
          <c:invertIfNegative val="0"/>
          <c:dPt>
            <c:idx val="0"/>
            <c:invertIfNegative val="0"/>
            <c:bubble3D val="0"/>
            <c:spPr>
              <a:solidFill>
                <a:srgbClr val="FFC000"/>
              </a:solidFill>
              <a:ln>
                <a:solidFill>
                  <a:schemeClr val="tx1">
                    <a:lumMod val="95000"/>
                    <a:lumOff val="5000"/>
                  </a:schemeClr>
                </a:solidFill>
              </a:ln>
              <a:effectLst/>
            </c:spPr>
            <c:extLst>
              <c:ext xmlns:c16="http://schemas.microsoft.com/office/drawing/2014/chart" uri="{C3380CC4-5D6E-409C-BE32-E72D297353CC}">
                <c16:uniqueId val="{00000006-98F6-4A13-B3B3-A1E10D2CCEBD}"/>
              </c:ext>
            </c:extLst>
          </c:dPt>
          <c:dLbls>
            <c:dLbl>
              <c:idx val="0"/>
              <c:layout>
                <c:manualLayout>
                  <c:x val="1.3097576948264272E-3"/>
                  <c:y val="2.0693219597749807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31964667481397824"/>
                      <c:h val="0.11753096976573972"/>
                    </c:manualLayout>
                  </c15:layout>
                </c:ext>
                <c:ext xmlns:c16="http://schemas.microsoft.com/office/drawing/2014/chart" uri="{C3380CC4-5D6E-409C-BE32-E72D297353CC}">
                  <c16:uniqueId val="{00000006-98F6-4A13-B3B3-A1E10D2CCEB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a:solidFill>
                        <a:schemeClr val="tx1">
                          <a:lumMod val="35000"/>
                          <a:lumOff val="65000"/>
                        </a:schemeClr>
                      </a:solidFill>
                    </a:ln>
                    <a:effectLst/>
                  </c:spPr>
                </c15:leaderLines>
              </c:ext>
            </c:extLst>
          </c:dLbls>
          <c:val>
            <c:numRef>
              <c:f>'Sep Qtr Closed'!$AE$9</c:f>
              <c:numCache>
                <c:formatCode>0%</c:formatCode>
                <c:ptCount val="1"/>
                <c:pt idx="0">
                  <c:v>0.16533333333333333</c:v>
                </c:pt>
              </c:numCache>
            </c:numRef>
          </c:val>
          <c:extLst>
            <c:ext xmlns:c16="http://schemas.microsoft.com/office/drawing/2014/chart" uri="{C3380CC4-5D6E-409C-BE32-E72D297353CC}">
              <c16:uniqueId val="{00000007-98F6-4A13-B3B3-A1E10D2CCEBD}"/>
            </c:ext>
          </c:extLst>
        </c:ser>
        <c:ser>
          <c:idx val="4"/>
          <c:order val="4"/>
          <c:tx>
            <c:strRef>
              <c:f>'Sep Qtr Closed'!$AD$10</c:f>
              <c:strCache>
                <c:ptCount val="1"/>
                <c:pt idx="0">
                  <c:v>Case management, outcome not known</c:v>
                </c:pt>
              </c:strCache>
            </c:strRef>
          </c:tx>
          <c:spPr>
            <a:solidFill>
              <a:srgbClr val="FFC000"/>
            </a:solidFill>
            <a:ln>
              <a:solidFill>
                <a:schemeClr val="tx1">
                  <a:lumMod val="95000"/>
                  <a:lumOff val="5000"/>
                </a:schemeClr>
              </a:solidFill>
            </a:ln>
            <a:effectLst/>
          </c:spPr>
          <c:invertIfNegative val="0"/>
          <c:dLbls>
            <c:dLbl>
              <c:idx val="0"/>
              <c:layout>
                <c:manualLayout>
                  <c:x val="-2.6195153896529625E-3"/>
                  <c:y val="-4.1386439195500524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98F6-4A13-B3B3-A1E10D2CCEB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a:solidFill>
                        <a:schemeClr val="tx1">
                          <a:lumMod val="35000"/>
                          <a:lumOff val="65000"/>
                        </a:schemeClr>
                      </a:solidFill>
                    </a:ln>
                    <a:effectLst/>
                  </c:spPr>
                </c15:leaderLines>
              </c:ext>
            </c:extLst>
          </c:dLbls>
          <c:val>
            <c:numRef>
              <c:f>'Sep Qtr Closed'!$AE$10</c:f>
              <c:numCache>
                <c:formatCode>0%</c:formatCode>
                <c:ptCount val="1"/>
                <c:pt idx="0">
                  <c:v>0.22133333333333333</c:v>
                </c:pt>
              </c:numCache>
            </c:numRef>
          </c:val>
          <c:extLst>
            <c:ext xmlns:c16="http://schemas.microsoft.com/office/drawing/2014/chart" uri="{C3380CC4-5D6E-409C-BE32-E72D297353CC}">
              <c16:uniqueId val="{00000009-98F6-4A13-B3B3-A1E10D2CCEBD}"/>
            </c:ext>
          </c:extLst>
        </c:ser>
        <c:ser>
          <c:idx val="5"/>
          <c:order val="5"/>
          <c:tx>
            <c:strRef>
              <c:f>'Sep Qtr Closed'!$AD$11</c:f>
              <c:strCache>
                <c:ptCount val="1"/>
                <c:pt idx="0">
                  <c:v>Mediation or ADR, resolved</c:v>
                </c:pt>
              </c:strCache>
            </c:strRef>
          </c:tx>
          <c:spPr>
            <a:solidFill>
              <a:srgbClr val="92D050"/>
            </a:solidFill>
            <a:ln>
              <a:solidFill>
                <a:schemeClr val="tx1">
                  <a:lumMod val="95000"/>
                  <a:lumOff val="5000"/>
                </a:schemeClr>
              </a:solidFill>
            </a:ln>
            <a:effectLst/>
          </c:spPr>
          <c:invertIfNegative val="0"/>
          <c:dLbls>
            <c:dLbl>
              <c:idx val="0"/>
              <c:layout>
                <c:manualLayout>
                  <c:x val="-0.32220028979678128"/>
                  <c:y val="-1.8624060576711923E-2"/>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no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2674370517044894"/>
                      <c:h val="0.19953999135772935"/>
                    </c:manualLayout>
                  </c15:layout>
                </c:ext>
                <c:ext xmlns:c16="http://schemas.microsoft.com/office/drawing/2014/chart" uri="{C3380CC4-5D6E-409C-BE32-E72D297353CC}">
                  <c16:uniqueId val="{0000000A-98F6-4A13-B3B3-A1E10D2CCEB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a:solidFill>
                        <a:schemeClr val="tx1">
                          <a:lumMod val="35000"/>
                          <a:lumOff val="65000"/>
                        </a:schemeClr>
                      </a:solidFill>
                    </a:ln>
                    <a:effectLst/>
                  </c:spPr>
                </c15:leaderLines>
              </c:ext>
            </c:extLst>
          </c:dLbls>
          <c:val>
            <c:numRef>
              <c:f>'Sep Qtr Closed'!$AE$11</c:f>
              <c:numCache>
                <c:formatCode>0%</c:formatCode>
                <c:ptCount val="1"/>
                <c:pt idx="0">
                  <c:v>3.7333333333333336E-2</c:v>
                </c:pt>
              </c:numCache>
            </c:numRef>
          </c:val>
          <c:extLst>
            <c:ext xmlns:c16="http://schemas.microsoft.com/office/drawing/2014/chart" uri="{C3380CC4-5D6E-409C-BE32-E72D297353CC}">
              <c16:uniqueId val="{0000000B-98F6-4A13-B3B3-A1E10D2CCEBD}"/>
            </c:ext>
          </c:extLst>
        </c:ser>
        <c:ser>
          <c:idx val="6"/>
          <c:order val="6"/>
          <c:tx>
            <c:strRef>
              <c:f>'Sep Qtr Closed'!$AD$12</c:f>
              <c:strCache>
                <c:ptCount val="1"/>
                <c:pt idx="0">
                  <c:v>Case Management, resolved</c:v>
                </c:pt>
              </c:strCache>
            </c:strRef>
          </c:tx>
          <c:spPr>
            <a:solidFill>
              <a:srgbClr val="92D050"/>
            </a:solidFill>
            <a:ln>
              <a:solidFill>
                <a:schemeClr val="tx1">
                  <a:lumMod val="95000"/>
                  <a:lumOff val="5000"/>
                </a:schemeClr>
              </a:solidFill>
            </a:ln>
            <a:effectLst/>
          </c:spPr>
          <c:invertIfNegative val="0"/>
          <c:dLbls>
            <c:dLbl>
              <c:idx val="0"/>
              <c:layout>
                <c:manualLayout>
                  <c:x val="-9.6047788068363011E-17"/>
                  <c:y val="-4.1386439195499379E-3"/>
                </c:manualLayout>
              </c:layout>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C-98F6-4A13-B3B3-A1E10D2CCEBD}"/>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ctr"/>
            <c:showLegendKey val="0"/>
            <c:showVal val="1"/>
            <c:showCatName val="0"/>
            <c:showSerName val="1"/>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a:solidFill>
                        <a:schemeClr val="tx1">
                          <a:lumMod val="35000"/>
                          <a:lumOff val="65000"/>
                        </a:schemeClr>
                      </a:solidFill>
                    </a:ln>
                    <a:effectLst/>
                  </c:spPr>
                </c15:leaderLines>
              </c:ext>
            </c:extLst>
          </c:dLbls>
          <c:val>
            <c:numRef>
              <c:f>'Sep Qtr Closed'!$AE$12</c:f>
              <c:numCache>
                <c:formatCode>0%</c:formatCode>
                <c:ptCount val="1"/>
                <c:pt idx="0">
                  <c:v>0.224</c:v>
                </c:pt>
              </c:numCache>
            </c:numRef>
          </c:val>
          <c:extLst>
            <c:ext xmlns:c16="http://schemas.microsoft.com/office/drawing/2014/chart" uri="{C3380CC4-5D6E-409C-BE32-E72D297353CC}">
              <c16:uniqueId val="{0000000D-98F6-4A13-B3B3-A1E10D2CCEBD}"/>
            </c:ext>
          </c:extLst>
        </c:ser>
        <c:dLbls>
          <c:dLblPos val="ctr"/>
          <c:showLegendKey val="0"/>
          <c:showVal val="1"/>
          <c:showCatName val="0"/>
          <c:showSerName val="0"/>
          <c:showPercent val="0"/>
          <c:showBubbleSize val="0"/>
        </c:dLbls>
        <c:gapWidth val="79"/>
        <c:overlap val="100"/>
        <c:axId val="696052408"/>
        <c:axId val="696052736"/>
      </c:barChart>
      <c:catAx>
        <c:axId val="69605240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96052736"/>
        <c:crosses val="autoZero"/>
        <c:auto val="1"/>
        <c:lblAlgn val="ctr"/>
        <c:lblOffset val="100"/>
        <c:noMultiLvlLbl val="0"/>
      </c:catAx>
      <c:valAx>
        <c:axId val="69605273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AU"/>
                  <a:t>&lt;-unresolved                            resolved -&gt;</a:t>
                </a:r>
              </a:p>
              <a:p>
                <a:pPr>
                  <a:defRPr/>
                </a:pPr>
                <a:r>
                  <a:rPr lang="en-AU"/>
                  <a:t>% of resolved cases</a:t>
                </a:r>
              </a:p>
            </c:rich>
          </c:tx>
          <c:overlay val="0"/>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0%"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6052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r>
              <a:rPr lang="en-US" sz="900"/>
              <a:t>Payment Times since Sep 2020</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'Payment times'!$B$1</c:f>
              <c:strCache>
                <c:ptCount val="1"/>
                <c:pt idx="0">
                  <c:v>Payment Times (Days)</c:v>
                </c:pt>
              </c:strCache>
            </c:strRef>
          </c:tx>
          <c:spPr>
            <a:ln w="28575" cap="rnd">
              <a:solidFill>
                <a:srgbClr val="002060"/>
              </a:solidFill>
              <a:round/>
            </a:ln>
            <a:effectLst/>
          </c:spPr>
          <c:marker>
            <c:symbol val="none"/>
          </c:marker>
          <c:dLbls>
            <c:dLbl>
              <c:idx val="6"/>
              <c:layout>
                <c:manualLayout>
                  <c:x val="-3.6902220898960919E-2"/>
                  <c:y val="-4.29296325268913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F7-4D1D-96EC-2F73394B0CDD}"/>
                </c:ext>
              </c:extLst>
            </c:dLbl>
            <c:dLbl>
              <c:idx val="8"/>
              <c:layout>
                <c:manualLayout>
                  <c:x val="-1.9477247756744327E-2"/>
                  <c:y val="-5.66753407136241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F7-4D1D-96EC-2F73394B0CDD}"/>
                </c:ext>
              </c:extLst>
            </c:dLbl>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'Payment times'!$A$2:$A$13</c:f>
              <c:numCache>
                <c:formatCode>mmm\-yy</c:formatCode>
                <c:ptCount val="12"/>
                <c:pt idx="0">
                  <c:v>44075</c:v>
                </c:pt>
                <c:pt idx="1">
                  <c:v>44105</c:v>
                </c:pt>
                <c:pt idx="2">
                  <c:v>44136</c:v>
                </c:pt>
                <c:pt idx="3">
                  <c:v>44166</c:v>
                </c:pt>
                <c:pt idx="4">
                  <c:v>44197</c:v>
                </c:pt>
                <c:pt idx="5">
                  <c:v>44228</c:v>
                </c:pt>
                <c:pt idx="6">
                  <c:v>44256</c:v>
                </c:pt>
                <c:pt idx="7">
                  <c:v>44287</c:v>
                </c:pt>
                <c:pt idx="8">
                  <c:v>44317</c:v>
                </c:pt>
                <c:pt idx="9">
                  <c:v>44348</c:v>
                </c:pt>
                <c:pt idx="10">
                  <c:v>44378</c:v>
                </c:pt>
                <c:pt idx="11">
                  <c:v>44409</c:v>
                </c:pt>
              </c:numCache>
            </c:numRef>
          </c:cat>
          <c:val>
            <c:numRef>
              <c:f>'Payment times'!$B$2:$B$13</c:f>
              <c:numCache>
                <c:formatCode>General</c:formatCode>
                <c:ptCount val="12"/>
                <c:pt idx="0">
                  <c:v>33</c:v>
                </c:pt>
                <c:pt idx="1">
                  <c:v>34</c:v>
                </c:pt>
                <c:pt idx="2">
                  <c:v>31</c:v>
                </c:pt>
                <c:pt idx="3">
                  <c:v>29</c:v>
                </c:pt>
                <c:pt idx="4">
                  <c:v>35</c:v>
                </c:pt>
                <c:pt idx="5">
                  <c:v>36</c:v>
                </c:pt>
                <c:pt idx="6">
                  <c:v>33</c:v>
                </c:pt>
                <c:pt idx="7">
                  <c:v>55</c:v>
                </c:pt>
                <c:pt idx="8">
                  <c:v>35</c:v>
                </c:pt>
                <c:pt idx="9">
                  <c:v>37</c:v>
                </c:pt>
                <c:pt idx="10">
                  <c:v>40</c:v>
                </c:pt>
                <c:pt idx="11">
                  <c:v>45</c:v>
                </c:pt>
              </c:numCache>
            </c:numRef>
          </c:val>
          <c:smooth val="0"/>
          <c:extLst>
            <c:ext xmlns:c16="http://schemas.microsoft.com/office/drawing/2014/chart" uri="{C3380CC4-5D6E-409C-BE32-E72D297353CC}">
              <c16:uniqueId val="{00000003-23F7-4D1D-96EC-2F73394B0CDD}"/>
            </c:ext>
          </c:extLst>
        </c:ser>
        <c:dLbls>
          <c:showLegendKey val="0"/>
          <c:showVal val="0"/>
          <c:showCatName val="0"/>
          <c:showSerName val="0"/>
          <c:showPercent val="0"/>
          <c:showBubbleSize val="0"/>
        </c:dLbls>
        <c:smooth val="0"/>
        <c:axId val="589241064"/>
        <c:axId val="589238440"/>
      </c:lineChart>
      <c:dateAx>
        <c:axId val="5892410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89238440"/>
        <c:crosses val="autoZero"/>
        <c:auto val="1"/>
        <c:lblOffset val="100"/>
        <c:baseTimeUnit val="months"/>
        <c:majorUnit val="3"/>
        <c:majorTimeUnit val="months"/>
      </c:dateAx>
      <c:valAx>
        <c:axId val="589238440"/>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AU"/>
                  <a:t>Payment Times (Days)</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89241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r>
              <a:rPr lang="en-US" sz="900"/>
              <a:t>External Administrations since Jan 2020</a:t>
            </a:r>
          </a:p>
        </c:rich>
      </c:tx>
      <c:overlay val="0"/>
      <c:spPr>
        <a:noFill/>
        <a:ln>
          <a:noFill/>
        </a:ln>
        <a:effectLst/>
      </c:spPr>
      <c:txPr>
        <a:bodyPr rot="0" spcFirstLastPara="1" vertOverflow="ellipsis" vert="horz" wrap="square" anchor="ctr" anchorCtr="1"/>
        <a:lstStyle/>
        <a:p>
          <a:pPr>
            <a:defRPr sz="8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rgbClr val="002060"/>
              </a:solidFill>
              <a:round/>
            </a:ln>
            <a:effectLst/>
          </c:spPr>
          <c:marker>
            <c:symbol val="none"/>
          </c:marker>
          <c:trendline>
            <c:spPr>
              <a:ln w="19050" cap="rnd">
                <a:solidFill>
                  <a:schemeClr val="accent1"/>
                </a:solidFill>
                <a:prstDash val="sysDot"/>
              </a:ln>
              <a:effectLst/>
            </c:spPr>
            <c:trendlineType val="linear"/>
            <c:dispRSqr val="0"/>
            <c:dispEq val="0"/>
          </c:trendline>
          <c:cat>
            <c:numRef>
              <c:f>'Monthly External Admins'!$B$26:$B$46</c:f>
              <c:numCache>
                <c:formatCode>mmm\-yy</c:formatCode>
                <c:ptCount val="21"/>
                <c:pt idx="0">
                  <c:v>43831</c:v>
                </c:pt>
                <c:pt idx="1">
                  <c:v>43862</c:v>
                </c:pt>
                <c:pt idx="2">
                  <c:v>43891</c:v>
                </c:pt>
                <c:pt idx="3">
                  <c:v>43922</c:v>
                </c:pt>
                <c:pt idx="4">
                  <c:v>43952</c:v>
                </c:pt>
                <c:pt idx="5">
                  <c:v>43983</c:v>
                </c:pt>
                <c:pt idx="6">
                  <c:v>44013</c:v>
                </c:pt>
                <c:pt idx="7">
                  <c:v>44044</c:v>
                </c:pt>
                <c:pt idx="8">
                  <c:v>44075</c:v>
                </c:pt>
                <c:pt idx="9">
                  <c:v>44105</c:v>
                </c:pt>
                <c:pt idx="10">
                  <c:v>44136</c:v>
                </c:pt>
                <c:pt idx="11">
                  <c:v>44166</c:v>
                </c:pt>
                <c:pt idx="12">
                  <c:v>44197</c:v>
                </c:pt>
                <c:pt idx="13">
                  <c:v>44228</c:v>
                </c:pt>
                <c:pt idx="14">
                  <c:v>44256</c:v>
                </c:pt>
                <c:pt idx="15">
                  <c:v>44287</c:v>
                </c:pt>
                <c:pt idx="16">
                  <c:v>44317</c:v>
                </c:pt>
                <c:pt idx="17">
                  <c:v>44348</c:v>
                </c:pt>
                <c:pt idx="18">
                  <c:v>44378</c:v>
                </c:pt>
                <c:pt idx="19">
                  <c:v>44409</c:v>
                </c:pt>
                <c:pt idx="20">
                  <c:v>44440</c:v>
                </c:pt>
              </c:numCache>
            </c:numRef>
          </c:cat>
          <c:val>
            <c:numRef>
              <c:f>'Monthly External Admins'!$C$26:$C$46</c:f>
              <c:numCache>
                <c:formatCode>General</c:formatCode>
                <c:ptCount val="21"/>
                <c:pt idx="0">
                  <c:v>482</c:v>
                </c:pt>
                <c:pt idx="1">
                  <c:v>824</c:v>
                </c:pt>
                <c:pt idx="2">
                  <c:v>864</c:v>
                </c:pt>
                <c:pt idx="3">
                  <c:v>539</c:v>
                </c:pt>
                <c:pt idx="4">
                  <c:v>567</c:v>
                </c:pt>
                <c:pt idx="5">
                  <c:v>595</c:v>
                </c:pt>
                <c:pt idx="6">
                  <c:v>541</c:v>
                </c:pt>
                <c:pt idx="7">
                  <c:v>396</c:v>
                </c:pt>
                <c:pt idx="8">
                  <c:v>461</c:v>
                </c:pt>
                <c:pt idx="9">
                  <c:v>413</c:v>
                </c:pt>
                <c:pt idx="10">
                  <c:v>435</c:v>
                </c:pt>
                <c:pt idx="11">
                  <c:v>626</c:v>
                </c:pt>
                <c:pt idx="12">
                  <c:v>259</c:v>
                </c:pt>
                <c:pt idx="13">
                  <c:v>438</c:v>
                </c:pt>
                <c:pt idx="14">
                  <c:v>596</c:v>
                </c:pt>
                <c:pt idx="15">
                  <c:v>514</c:v>
                </c:pt>
                <c:pt idx="16">
                  <c:v>530</c:v>
                </c:pt>
                <c:pt idx="17">
                  <c:v>651</c:v>
                </c:pt>
                <c:pt idx="18">
                  <c:v>553</c:v>
                </c:pt>
                <c:pt idx="19">
                  <c:v>464</c:v>
                </c:pt>
                <c:pt idx="20">
                  <c:v>406</c:v>
                </c:pt>
              </c:numCache>
            </c:numRef>
          </c:val>
          <c:smooth val="0"/>
          <c:extLst>
            <c:ext xmlns:c16="http://schemas.microsoft.com/office/drawing/2014/chart" uri="{C3380CC4-5D6E-409C-BE32-E72D297353CC}">
              <c16:uniqueId val="{00000001-FFD4-48CD-9A7A-BCCF86ADB945}"/>
            </c:ext>
          </c:extLst>
        </c:ser>
        <c:dLbls>
          <c:showLegendKey val="0"/>
          <c:showVal val="0"/>
          <c:showCatName val="0"/>
          <c:showSerName val="0"/>
          <c:showPercent val="0"/>
          <c:showBubbleSize val="0"/>
        </c:dLbls>
        <c:smooth val="0"/>
        <c:axId val="869015712"/>
        <c:axId val="869016040"/>
      </c:lineChart>
      <c:dateAx>
        <c:axId val="869015712"/>
        <c:scaling>
          <c:orientation val="minMax"/>
          <c:min val="43800"/>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69016040"/>
        <c:crosses val="autoZero"/>
        <c:auto val="1"/>
        <c:lblOffset val="100"/>
        <c:baseTimeUnit val="months"/>
        <c:majorUnit val="3"/>
        <c:majorTimeUnit val="months"/>
      </c:dateAx>
      <c:valAx>
        <c:axId val="869016040"/>
        <c:scaling>
          <c:orientation val="minMax"/>
          <c:min val="2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r>
                  <a:rPr lang="en-AU"/>
                  <a:t>External Administrations (no.)</a:t>
                </a:r>
              </a:p>
            </c:rich>
          </c:tx>
          <c:overlay val="0"/>
          <c:spPr>
            <a:noFill/>
            <a:ln>
              <a:noFill/>
            </a:ln>
            <a:effectLst/>
          </c:spPr>
          <c:txPr>
            <a:bodyPr rot="-54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69015712"/>
        <c:crosses val="autoZero"/>
        <c:crossBetween val="between"/>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2920205" cy="486252"/>
          </a:xfrm>
          <a:prstGeom prst="rect">
            <a:avLst/>
          </a:prstGeom>
        </p:spPr>
        <p:txBody>
          <a:bodyPr vert="horz" lIns="89964" tIns="44982" rIns="89964" bIns="44982" rtlCol="0"/>
          <a:lstStyle>
            <a:lvl1pPr algn="l">
              <a:defRPr sz="1100"/>
            </a:lvl1pPr>
          </a:lstStyle>
          <a:p>
            <a:endParaRPr lang="en-AU"/>
          </a:p>
        </p:txBody>
      </p:sp>
      <p:sp>
        <p:nvSpPr>
          <p:cNvPr id="3" name="Date Placeholder 2"/>
          <p:cNvSpPr>
            <a:spLocks noGrp="1"/>
          </p:cNvSpPr>
          <p:nvPr>
            <p:ph type="dt" sz="quarter" idx="1"/>
          </p:nvPr>
        </p:nvSpPr>
        <p:spPr>
          <a:xfrm>
            <a:off x="3817176" y="6"/>
            <a:ext cx="2920205" cy="486252"/>
          </a:xfrm>
          <a:prstGeom prst="rect">
            <a:avLst/>
          </a:prstGeom>
        </p:spPr>
        <p:txBody>
          <a:bodyPr vert="horz" lIns="89964" tIns="44982" rIns="89964" bIns="44982" rtlCol="0"/>
          <a:lstStyle>
            <a:lvl1pPr algn="r">
              <a:defRPr sz="1100"/>
            </a:lvl1pPr>
          </a:lstStyle>
          <a:p>
            <a:fld id="{8FA88C15-6818-4F25-A08D-1212A87DB615}" type="datetimeFigureOut">
              <a:rPr lang="en-AU" smtClean="0"/>
              <a:t>20/10/2021</a:t>
            </a:fld>
            <a:endParaRPr lang="en-AU"/>
          </a:p>
        </p:txBody>
      </p:sp>
      <p:sp>
        <p:nvSpPr>
          <p:cNvPr id="4" name="Footer Placeholder 3"/>
          <p:cNvSpPr>
            <a:spLocks noGrp="1"/>
          </p:cNvSpPr>
          <p:nvPr>
            <p:ph type="ftr" sz="quarter" idx="2"/>
          </p:nvPr>
        </p:nvSpPr>
        <p:spPr>
          <a:xfrm>
            <a:off x="5" y="9237093"/>
            <a:ext cx="2920205" cy="486252"/>
          </a:xfrm>
          <a:prstGeom prst="rect">
            <a:avLst/>
          </a:prstGeom>
        </p:spPr>
        <p:txBody>
          <a:bodyPr vert="horz" lIns="89964" tIns="44982" rIns="89964" bIns="44982" rtlCol="0" anchor="b"/>
          <a:lstStyle>
            <a:lvl1pPr algn="l">
              <a:defRPr sz="1100"/>
            </a:lvl1pPr>
          </a:lstStyle>
          <a:p>
            <a:endParaRPr lang="en-AU"/>
          </a:p>
        </p:txBody>
      </p:sp>
      <p:sp>
        <p:nvSpPr>
          <p:cNvPr id="5" name="Slide Number Placeholder 4"/>
          <p:cNvSpPr>
            <a:spLocks noGrp="1"/>
          </p:cNvSpPr>
          <p:nvPr>
            <p:ph type="sldNum" sz="quarter" idx="3"/>
          </p:nvPr>
        </p:nvSpPr>
        <p:spPr>
          <a:xfrm>
            <a:off x="3817176" y="9237093"/>
            <a:ext cx="2920205" cy="486252"/>
          </a:xfrm>
          <a:prstGeom prst="rect">
            <a:avLst/>
          </a:prstGeom>
        </p:spPr>
        <p:txBody>
          <a:bodyPr vert="horz" lIns="89964" tIns="44982" rIns="89964" bIns="44982" rtlCol="0" anchor="b"/>
          <a:lstStyle>
            <a:lvl1pPr algn="r">
              <a:defRPr sz="1100"/>
            </a:lvl1pPr>
          </a:lstStyle>
          <a:p>
            <a:fld id="{854D3B3D-BBB5-42AC-9656-4E4782686D2F}" type="slidenum">
              <a:rPr lang="en-AU" smtClean="0"/>
              <a:t>‹#›</a:t>
            </a:fld>
            <a:endParaRPr lang="en-AU"/>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2920205" cy="486252"/>
          </a:xfrm>
          <a:prstGeom prst="rect">
            <a:avLst/>
          </a:prstGeom>
        </p:spPr>
        <p:txBody>
          <a:bodyPr vert="horz" lIns="89964" tIns="44982" rIns="89964" bIns="44982" rtlCol="0"/>
          <a:lstStyle>
            <a:lvl1pPr algn="l">
              <a:defRPr sz="1100"/>
            </a:lvl1pPr>
          </a:lstStyle>
          <a:p>
            <a:endParaRPr lang="en-AU"/>
          </a:p>
        </p:txBody>
      </p:sp>
      <p:sp>
        <p:nvSpPr>
          <p:cNvPr id="3" name="Date Placeholder 2"/>
          <p:cNvSpPr>
            <a:spLocks noGrp="1"/>
          </p:cNvSpPr>
          <p:nvPr>
            <p:ph type="dt" idx="1"/>
          </p:nvPr>
        </p:nvSpPr>
        <p:spPr>
          <a:xfrm>
            <a:off x="3817176" y="6"/>
            <a:ext cx="2920205" cy="486252"/>
          </a:xfrm>
          <a:prstGeom prst="rect">
            <a:avLst/>
          </a:prstGeom>
        </p:spPr>
        <p:txBody>
          <a:bodyPr vert="horz" lIns="89964" tIns="44982" rIns="89964" bIns="44982" rtlCol="0"/>
          <a:lstStyle>
            <a:lvl1pPr algn="r">
              <a:defRPr sz="1100"/>
            </a:lvl1pPr>
          </a:lstStyle>
          <a:p>
            <a:fld id="{F3359930-95F3-44AB-B114-F3AC4B0183E4}" type="datetimeFigureOut">
              <a:rPr lang="en-AU" smtClean="0"/>
              <a:t>20/10/2021</a:t>
            </a:fld>
            <a:endParaRPr lang="en-AU"/>
          </a:p>
        </p:txBody>
      </p:sp>
      <p:sp>
        <p:nvSpPr>
          <p:cNvPr id="4" name="Slide Image Placeholder 3"/>
          <p:cNvSpPr>
            <a:spLocks noGrp="1" noRot="1" noChangeAspect="1"/>
          </p:cNvSpPr>
          <p:nvPr>
            <p:ph type="sldImg" idx="2"/>
          </p:nvPr>
        </p:nvSpPr>
        <p:spPr>
          <a:xfrm>
            <a:off x="938213" y="730250"/>
            <a:ext cx="4862512" cy="3648075"/>
          </a:xfrm>
          <a:prstGeom prst="rect">
            <a:avLst/>
          </a:prstGeom>
          <a:noFill/>
          <a:ln w="12700">
            <a:solidFill>
              <a:prstClr val="black"/>
            </a:solidFill>
          </a:ln>
        </p:spPr>
        <p:txBody>
          <a:bodyPr vert="horz" lIns="89964" tIns="44982" rIns="89964" bIns="44982" rtlCol="0" anchor="ctr"/>
          <a:lstStyle/>
          <a:p>
            <a:endParaRPr lang="en-AU"/>
          </a:p>
        </p:txBody>
      </p:sp>
      <p:sp>
        <p:nvSpPr>
          <p:cNvPr id="5" name="Notes Placeholder 4"/>
          <p:cNvSpPr>
            <a:spLocks noGrp="1"/>
          </p:cNvSpPr>
          <p:nvPr>
            <p:ph type="body" sz="quarter" idx="3"/>
          </p:nvPr>
        </p:nvSpPr>
        <p:spPr>
          <a:xfrm>
            <a:off x="673897" y="4619389"/>
            <a:ext cx="5391150" cy="4376261"/>
          </a:xfrm>
          <a:prstGeom prst="rect">
            <a:avLst/>
          </a:prstGeom>
        </p:spPr>
        <p:txBody>
          <a:bodyPr vert="horz" lIns="89964" tIns="44982" rIns="89964" bIns="449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5" y="9237093"/>
            <a:ext cx="2920205" cy="486252"/>
          </a:xfrm>
          <a:prstGeom prst="rect">
            <a:avLst/>
          </a:prstGeom>
        </p:spPr>
        <p:txBody>
          <a:bodyPr vert="horz" lIns="89964" tIns="44982" rIns="89964" bIns="44982" rtlCol="0" anchor="b"/>
          <a:lstStyle>
            <a:lvl1pPr algn="l">
              <a:defRPr sz="1100"/>
            </a:lvl1pPr>
          </a:lstStyle>
          <a:p>
            <a:endParaRPr lang="en-AU"/>
          </a:p>
        </p:txBody>
      </p:sp>
      <p:sp>
        <p:nvSpPr>
          <p:cNvPr id="7" name="Slide Number Placeholder 6"/>
          <p:cNvSpPr>
            <a:spLocks noGrp="1"/>
          </p:cNvSpPr>
          <p:nvPr>
            <p:ph type="sldNum" sz="quarter" idx="5"/>
          </p:nvPr>
        </p:nvSpPr>
        <p:spPr>
          <a:xfrm>
            <a:off x="3817176" y="9237093"/>
            <a:ext cx="2920205" cy="486252"/>
          </a:xfrm>
          <a:prstGeom prst="rect">
            <a:avLst/>
          </a:prstGeom>
        </p:spPr>
        <p:txBody>
          <a:bodyPr vert="horz" lIns="89964" tIns="44982" rIns="89964" bIns="44982" rtlCol="0" anchor="b"/>
          <a:lstStyle>
            <a:lvl1pPr algn="r">
              <a:defRPr sz="1100"/>
            </a:lvl1pPr>
          </a:lstStyle>
          <a:p>
            <a:fld id="{19BD7D4B-DB05-4FD7-8478-0293294430FF}" type="slidenum">
              <a:rPr lang="en-AU" smtClean="0"/>
              <a:t>‹#›</a:t>
            </a:fld>
            <a:endParaRPr lang="en-AU"/>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2</a:t>
            </a:fld>
            <a:endParaRPr lang="en-AU"/>
          </a:p>
        </p:txBody>
      </p:sp>
    </p:spTree>
    <p:extLst>
      <p:ext uri="{BB962C8B-B14F-4D97-AF65-F5344CB8AC3E}">
        <p14:creationId xmlns:p14="http://schemas.microsoft.com/office/powerpoint/2010/main" val="3750711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19BD7D4B-DB05-4FD7-8478-0293294430FF}" type="slidenum">
              <a:rPr lang="en-AU" smtClean="0"/>
              <a:t>11</a:t>
            </a:fld>
            <a:endParaRPr lang="en-AU"/>
          </a:p>
        </p:txBody>
      </p:sp>
    </p:spTree>
    <p:extLst>
      <p:ext uri="{BB962C8B-B14F-4D97-AF65-F5344CB8AC3E}">
        <p14:creationId xmlns:p14="http://schemas.microsoft.com/office/powerpoint/2010/main" val="1243615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a:p>
        </p:txBody>
      </p:sp>
    </p:spTree>
    <p:extLst>
      <p:ext uri="{BB962C8B-B14F-4D97-AF65-F5344CB8AC3E}">
        <p14:creationId xmlns:p14="http://schemas.microsoft.com/office/powerpoint/2010/main" val="1694654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4</a:t>
            </a:fld>
            <a:endParaRPr lang="en-AU"/>
          </a:p>
        </p:txBody>
      </p:sp>
    </p:spTree>
    <p:extLst>
      <p:ext uri="{BB962C8B-B14F-4D97-AF65-F5344CB8AC3E}">
        <p14:creationId xmlns:p14="http://schemas.microsoft.com/office/powerpoint/2010/main" val="2899003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5</a:t>
            </a:fld>
            <a:endParaRPr lang="en-AU"/>
          </a:p>
        </p:txBody>
      </p:sp>
    </p:spTree>
    <p:extLst>
      <p:ext uri="{BB962C8B-B14F-4D97-AF65-F5344CB8AC3E}">
        <p14:creationId xmlns:p14="http://schemas.microsoft.com/office/powerpoint/2010/main" val="2669257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6</a:t>
            </a:fld>
            <a:endParaRPr lang="en-AU"/>
          </a:p>
        </p:txBody>
      </p:sp>
    </p:spTree>
    <p:extLst>
      <p:ext uri="{BB962C8B-B14F-4D97-AF65-F5344CB8AC3E}">
        <p14:creationId xmlns:p14="http://schemas.microsoft.com/office/powerpoint/2010/main" val="1805188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7</a:t>
            </a:fld>
            <a:endParaRPr lang="en-AU"/>
          </a:p>
        </p:txBody>
      </p:sp>
    </p:spTree>
    <p:extLst>
      <p:ext uri="{BB962C8B-B14F-4D97-AF65-F5344CB8AC3E}">
        <p14:creationId xmlns:p14="http://schemas.microsoft.com/office/powerpoint/2010/main" val="306863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8</a:t>
            </a:fld>
            <a:endParaRPr lang="en-AU"/>
          </a:p>
        </p:txBody>
      </p:sp>
    </p:spTree>
    <p:extLst>
      <p:ext uri="{BB962C8B-B14F-4D97-AF65-F5344CB8AC3E}">
        <p14:creationId xmlns:p14="http://schemas.microsoft.com/office/powerpoint/2010/main" val="1537116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1</a:t>
            </a:r>
          </a:p>
        </p:txBody>
      </p:sp>
      <p:sp>
        <p:nvSpPr>
          <p:cNvPr id="4" name="Slide Number Placeholder 3"/>
          <p:cNvSpPr>
            <a:spLocks noGrp="1"/>
          </p:cNvSpPr>
          <p:nvPr>
            <p:ph type="sldNum" sz="quarter" idx="10"/>
          </p:nvPr>
        </p:nvSpPr>
        <p:spPr/>
        <p:txBody>
          <a:bodyPr/>
          <a:lstStyle/>
          <a:p>
            <a:fld id="{19BD7D4B-DB05-4FD7-8478-0293294430FF}" type="slidenum">
              <a:rPr lang="en-AU" smtClean="0"/>
              <a:t>9</a:t>
            </a:fld>
            <a:endParaRPr lang="en-AU"/>
          </a:p>
        </p:txBody>
      </p:sp>
    </p:spTree>
    <p:extLst>
      <p:ext uri="{BB962C8B-B14F-4D97-AF65-F5344CB8AC3E}">
        <p14:creationId xmlns:p14="http://schemas.microsoft.com/office/powerpoint/2010/main" val="2615708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19BD7D4B-DB05-4FD7-8478-0293294430FF}" type="slidenum">
              <a:rPr lang="en-AU" smtClean="0"/>
              <a:t>10</a:t>
            </a:fld>
            <a:endParaRPr lang="en-AU"/>
          </a:p>
        </p:txBody>
      </p:sp>
    </p:spTree>
    <p:extLst>
      <p:ext uri="{BB962C8B-B14F-4D97-AF65-F5344CB8AC3E}">
        <p14:creationId xmlns:p14="http://schemas.microsoft.com/office/powerpoint/2010/main" val="1029197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2"/>
          <p:cNvSpPr>
            <a:spLocks noGrp="1"/>
          </p:cNvSpPr>
          <p:nvPr>
            <p:ph type="body" sz="quarter" idx="19"/>
          </p:nvPr>
        </p:nvSpPr>
        <p:spPr>
          <a:xfrm>
            <a:off x="395536" y="4221088"/>
            <a:ext cx="6479927"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p:cNvSpPr>
            <a:spLocks noGrp="1"/>
          </p:cNvSpPr>
          <p:nvPr>
            <p:ph type="pic" sz="quarter" idx="20"/>
          </p:nvPr>
        </p:nvSpPr>
        <p:spPr>
          <a:xfrm>
            <a:off x="395536" y="2708275"/>
            <a:ext cx="1873002" cy="1512888"/>
          </a:xfrm>
        </p:spPr>
        <p:txBody>
          <a:bodyPr/>
          <a:lstStyle/>
          <a:p>
            <a:r>
              <a:rPr lang="en-US"/>
              <a:t>Click icon to add picture</a:t>
            </a:r>
            <a:endParaRPr lang="en-AU"/>
          </a:p>
        </p:txBody>
      </p:sp>
      <p:sp>
        <p:nvSpPr>
          <p:cNvPr id="7" name="Picture Placeholder 6"/>
          <p:cNvSpPr>
            <a:spLocks noGrp="1"/>
          </p:cNvSpPr>
          <p:nvPr>
            <p:ph type="pic" sz="quarter" idx="21"/>
          </p:nvPr>
        </p:nvSpPr>
        <p:spPr>
          <a:xfrm>
            <a:off x="6875463" y="4221163"/>
            <a:ext cx="1945009" cy="1584101"/>
          </a:xfrm>
        </p:spPr>
        <p:txBody>
          <a:bodyPr/>
          <a:lstStyle/>
          <a:p>
            <a:r>
              <a:rPr lang="en-US"/>
              <a:t>Click icon to add picture</a:t>
            </a:r>
            <a:endParaRPr lang="en-AU"/>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a:t>Advocacy</a:t>
            </a:r>
            <a:endParaRPr lang="en-AU"/>
          </a:p>
        </p:txBody>
      </p:sp>
      <p:sp>
        <p:nvSpPr>
          <p:cNvPr id="22" name="Text Placeholder 21"/>
          <p:cNvSpPr>
            <a:spLocks noGrp="1"/>
          </p:cNvSpPr>
          <p:nvPr>
            <p:ph type="body" sz="quarter" idx="23"/>
          </p:nvPr>
        </p:nvSpPr>
        <p:spPr>
          <a:xfrm>
            <a:off x="6875463" y="980729"/>
            <a:ext cx="1945009" cy="1727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129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br>
              <a:rPr lang="en-AU"/>
            </a:br>
            <a:endParaRPr lang="en-AU"/>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a:t>Title</a:t>
            </a:r>
          </a:p>
          <a:p>
            <a:pPr lvl="3"/>
            <a:r>
              <a:rPr lang="en-AU"/>
              <a:t>Stats</a:t>
            </a:r>
          </a:p>
          <a:p>
            <a:pPr lvl="3"/>
            <a:r>
              <a:rPr lang="en-AU"/>
              <a:t>stats</a:t>
            </a:r>
            <a:br>
              <a:rPr lang="en-AU"/>
            </a:br>
            <a:endParaRPr lang="en-AU"/>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br>
              <a:rPr lang="en-AU"/>
            </a:br>
            <a:endParaRPr lang="en-AU"/>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a:t>Assistance</a:t>
            </a:r>
            <a:endParaRPr lang="en-AU"/>
          </a:p>
        </p:txBody>
      </p:sp>
      <p:sp>
        <p:nvSpPr>
          <p:cNvPr id="4" name="Picture Placeholder 3"/>
          <p:cNvSpPr>
            <a:spLocks noGrp="1"/>
          </p:cNvSpPr>
          <p:nvPr>
            <p:ph type="pic" sz="quarter" idx="23"/>
          </p:nvPr>
        </p:nvSpPr>
        <p:spPr>
          <a:xfrm>
            <a:off x="0" y="0"/>
            <a:ext cx="3276600" cy="2708275"/>
          </a:xfrm>
        </p:spPr>
        <p:txBody>
          <a:bodyPr/>
          <a:lstStyle/>
          <a:p>
            <a:r>
              <a:rPr lang="en-US"/>
              <a:t>Click icon to add picture</a:t>
            </a:r>
            <a:endParaRPr lang="en-AU"/>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a:t>Cases in</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a:t>In Progress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a:t>Solved/Out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a:t>Title</a:t>
            </a:r>
            <a:br>
              <a:rPr lang="en-US"/>
            </a:br>
            <a:r>
              <a:rPr lang="en-US"/>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a:t>Click icon to add picture</a:t>
            </a:r>
            <a:endParaRPr lang="en-AU"/>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a:t>Title</a:t>
            </a:r>
          </a:p>
        </p:txBody>
      </p:sp>
    </p:spTree>
    <p:extLst>
      <p:ext uri="{BB962C8B-B14F-4D97-AF65-F5344CB8AC3E}">
        <p14:creationId xmlns:p14="http://schemas.microsoft.com/office/powerpoint/2010/main" val="5171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2"/>
          <p:cNvSpPr>
            <a:spLocks noGrp="1"/>
          </p:cNvSpPr>
          <p:nvPr>
            <p:ph type="body" sz="quarter" idx="19"/>
          </p:nvPr>
        </p:nvSpPr>
        <p:spPr>
          <a:xfrm>
            <a:off x="395536" y="4221088"/>
            <a:ext cx="6479927"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p:cNvSpPr>
            <a:spLocks noGrp="1"/>
          </p:cNvSpPr>
          <p:nvPr>
            <p:ph type="pic" sz="quarter" idx="20"/>
          </p:nvPr>
        </p:nvSpPr>
        <p:spPr>
          <a:xfrm>
            <a:off x="395536" y="2708275"/>
            <a:ext cx="1873002" cy="1512888"/>
          </a:xfrm>
        </p:spPr>
        <p:txBody>
          <a:bodyPr/>
          <a:lstStyle/>
          <a:p>
            <a:r>
              <a:rPr lang="en-US"/>
              <a:t>Click icon to add picture</a:t>
            </a:r>
            <a:endParaRPr lang="en-AU"/>
          </a:p>
        </p:txBody>
      </p:sp>
      <p:sp>
        <p:nvSpPr>
          <p:cNvPr id="7" name="Picture Placeholder 6"/>
          <p:cNvSpPr>
            <a:spLocks noGrp="1"/>
          </p:cNvSpPr>
          <p:nvPr>
            <p:ph type="pic" sz="quarter" idx="21"/>
          </p:nvPr>
        </p:nvSpPr>
        <p:spPr>
          <a:xfrm>
            <a:off x="6875463" y="4221163"/>
            <a:ext cx="1945009" cy="1584101"/>
          </a:xfrm>
        </p:spPr>
        <p:txBody>
          <a:bodyPr/>
          <a:lstStyle/>
          <a:p>
            <a:r>
              <a:rPr lang="en-US"/>
              <a:t>Click icon to add picture</a:t>
            </a:r>
            <a:endParaRPr lang="en-AU"/>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a:t>Advocacy</a:t>
            </a:r>
            <a:endParaRPr lang="en-AU"/>
          </a:p>
        </p:txBody>
      </p:sp>
      <p:sp>
        <p:nvSpPr>
          <p:cNvPr id="22" name="Text Placeholder 21"/>
          <p:cNvSpPr>
            <a:spLocks noGrp="1"/>
          </p:cNvSpPr>
          <p:nvPr>
            <p:ph type="body" sz="quarter" idx="23"/>
          </p:nvPr>
        </p:nvSpPr>
        <p:spPr>
          <a:xfrm>
            <a:off x="6875463" y="980729"/>
            <a:ext cx="1945009" cy="1727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129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br>
              <a:rPr lang="en-AU"/>
            </a:br>
            <a:endParaRPr lang="en-AU"/>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a:t>Title</a:t>
            </a:r>
          </a:p>
          <a:p>
            <a:pPr lvl="3"/>
            <a:r>
              <a:rPr lang="en-AU"/>
              <a:t>Stats</a:t>
            </a:r>
          </a:p>
          <a:p>
            <a:pPr lvl="3"/>
            <a:r>
              <a:rPr lang="en-AU"/>
              <a:t>stats</a:t>
            </a:r>
            <a:br>
              <a:rPr lang="en-AU"/>
            </a:br>
            <a:endParaRPr lang="en-AU"/>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br>
              <a:rPr lang="en-AU"/>
            </a:br>
            <a:endParaRPr lang="en-AU"/>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a:t>Assistance</a:t>
            </a:r>
            <a:endParaRPr lang="en-AU"/>
          </a:p>
        </p:txBody>
      </p:sp>
      <p:sp>
        <p:nvSpPr>
          <p:cNvPr id="4" name="Picture Placeholder 3"/>
          <p:cNvSpPr>
            <a:spLocks noGrp="1"/>
          </p:cNvSpPr>
          <p:nvPr>
            <p:ph type="pic" sz="quarter" idx="23"/>
          </p:nvPr>
        </p:nvSpPr>
        <p:spPr>
          <a:xfrm>
            <a:off x="0" y="0"/>
            <a:ext cx="3276600" cy="2708275"/>
          </a:xfrm>
        </p:spPr>
        <p:txBody>
          <a:bodyPr/>
          <a:lstStyle/>
          <a:p>
            <a:r>
              <a:rPr lang="en-US"/>
              <a:t>Click icon to add picture</a:t>
            </a:r>
            <a:endParaRPr lang="en-AU"/>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a:t>Cases in</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a:t>In Progress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a:t>Solved/Out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a:t>Title</a:t>
            </a:r>
            <a:br>
              <a:rPr lang="en-US"/>
            </a:br>
            <a:r>
              <a:rPr lang="en-US"/>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a:t>Click icon to add picture</a:t>
            </a:r>
            <a:endParaRPr lang="en-AU"/>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a:t>Title</a:t>
            </a:r>
          </a:p>
        </p:txBody>
      </p:sp>
    </p:spTree>
    <p:extLst>
      <p:ext uri="{BB962C8B-B14F-4D97-AF65-F5344CB8AC3E}">
        <p14:creationId xmlns:p14="http://schemas.microsoft.com/office/powerpoint/2010/main" val="51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795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2"/>
          <p:cNvSpPr>
            <a:spLocks noGrp="1"/>
          </p:cNvSpPr>
          <p:nvPr>
            <p:ph type="body" sz="quarter" idx="19"/>
          </p:nvPr>
        </p:nvSpPr>
        <p:spPr>
          <a:xfrm>
            <a:off x="395536" y="4221088"/>
            <a:ext cx="6479927" cy="2304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Picture Placeholder 4"/>
          <p:cNvSpPr>
            <a:spLocks noGrp="1"/>
          </p:cNvSpPr>
          <p:nvPr>
            <p:ph type="pic" sz="quarter" idx="20"/>
          </p:nvPr>
        </p:nvSpPr>
        <p:spPr>
          <a:xfrm>
            <a:off x="395536" y="2708275"/>
            <a:ext cx="1873002" cy="1512888"/>
          </a:xfrm>
        </p:spPr>
        <p:txBody>
          <a:bodyPr/>
          <a:lstStyle/>
          <a:p>
            <a:r>
              <a:rPr lang="en-US"/>
              <a:t>Click icon to add picture</a:t>
            </a:r>
            <a:endParaRPr lang="en-AU"/>
          </a:p>
        </p:txBody>
      </p:sp>
      <p:sp>
        <p:nvSpPr>
          <p:cNvPr id="7" name="Picture Placeholder 6"/>
          <p:cNvSpPr>
            <a:spLocks noGrp="1"/>
          </p:cNvSpPr>
          <p:nvPr>
            <p:ph type="pic" sz="quarter" idx="21"/>
          </p:nvPr>
        </p:nvSpPr>
        <p:spPr>
          <a:xfrm>
            <a:off x="6875463" y="4221163"/>
            <a:ext cx="1945009" cy="1584101"/>
          </a:xfrm>
        </p:spPr>
        <p:txBody>
          <a:bodyPr/>
          <a:lstStyle/>
          <a:p>
            <a:r>
              <a:rPr lang="en-US"/>
              <a:t>Click icon to add picture</a:t>
            </a:r>
            <a:endParaRPr lang="en-AU"/>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a:t>Advocacy</a:t>
            </a:r>
            <a:endParaRPr lang="en-AU"/>
          </a:p>
        </p:txBody>
      </p:sp>
      <p:sp>
        <p:nvSpPr>
          <p:cNvPr id="22" name="Text Placeholder 21"/>
          <p:cNvSpPr>
            <a:spLocks noGrp="1"/>
          </p:cNvSpPr>
          <p:nvPr>
            <p:ph type="body" sz="quarter" idx="23"/>
          </p:nvPr>
        </p:nvSpPr>
        <p:spPr>
          <a:xfrm>
            <a:off x="6875463" y="980729"/>
            <a:ext cx="1945009" cy="17275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br>
              <a:rPr lang="en-AU"/>
            </a:br>
            <a:endParaRPr lang="en-AU"/>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a:t>Title</a:t>
            </a:r>
          </a:p>
          <a:p>
            <a:pPr lvl="3"/>
            <a:r>
              <a:rPr lang="en-AU"/>
              <a:t>Stats</a:t>
            </a:r>
          </a:p>
          <a:p>
            <a:pPr lvl="3"/>
            <a:r>
              <a:rPr lang="en-AU"/>
              <a:t>stats</a:t>
            </a:r>
            <a:br>
              <a:rPr lang="en-AU"/>
            </a:br>
            <a:endParaRPr lang="en-AU"/>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a:t>stats</a:t>
            </a:r>
            <a:br>
              <a:rPr lang="en-AU"/>
            </a:br>
            <a:endParaRPr lang="en-AU"/>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a:t>Assistance</a:t>
            </a:r>
            <a:endParaRPr lang="en-AU"/>
          </a:p>
        </p:txBody>
      </p:sp>
      <p:sp>
        <p:nvSpPr>
          <p:cNvPr id="4" name="Picture Placeholder 3"/>
          <p:cNvSpPr>
            <a:spLocks noGrp="1"/>
          </p:cNvSpPr>
          <p:nvPr>
            <p:ph type="pic" sz="quarter" idx="23"/>
          </p:nvPr>
        </p:nvSpPr>
        <p:spPr>
          <a:xfrm>
            <a:off x="0" y="0"/>
            <a:ext cx="3276600" cy="2708275"/>
          </a:xfrm>
        </p:spPr>
        <p:txBody>
          <a:bodyPr/>
          <a:lstStyle/>
          <a:p>
            <a:r>
              <a:rPr lang="en-US"/>
              <a:t>Click icon to add picture</a:t>
            </a:r>
            <a:endParaRPr lang="en-AU"/>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a:t>Cases in</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a:t>In Progress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a:t>Solved/Out</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12"/>
          <p:cNvSpPr>
            <a:spLocks noGrp="1"/>
          </p:cNvSpPr>
          <p:nvPr>
            <p:ph type="body" sz="quarter" idx="27"/>
          </p:nvPr>
        </p:nvSpPr>
        <p:spPr>
          <a:xfrm>
            <a:off x="3276600" y="549275"/>
            <a:ext cx="5867400" cy="215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a:t>Title</a:t>
            </a:r>
            <a:br>
              <a:rPr lang="en-US"/>
            </a:br>
            <a:r>
              <a:rPr lang="en-US"/>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a:t>Click icon to add picture</a:t>
            </a:r>
            <a:endParaRPr lang="en-AU"/>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a:t>Click to edit Master text styles</a:t>
            </a:r>
          </a:p>
          <a:p>
            <a:pPr lvl="1"/>
            <a:r>
              <a:rPr lang="en-US"/>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a:t>Title</a:t>
            </a:r>
          </a:p>
        </p:txBody>
      </p:sp>
    </p:spTree>
    <p:extLst>
      <p:ext uri="{BB962C8B-B14F-4D97-AF65-F5344CB8AC3E}">
        <p14:creationId xmlns:p14="http://schemas.microsoft.com/office/powerpoint/2010/main" val="5171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a:solidFill>
                  <a:schemeClr val="bg1"/>
                </a:solidFill>
                <a:latin typeface="+mj-lt"/>
              </a:rPr>
              <a:t>Next steps</a:t>
            </a: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17959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a:t>Click to edit Master title style</a:t>
            </a:r>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creativecommons.org/licenses/by/3.0/au/" TargetMode="Externa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hyperlink" Target="mailto:media@asbfeo.gov.au" TargetMode="External"/><Relationship Id="rId4" Type="http://schemas.openxmlformats.org/officeDocument/2006/relationships/hyperlink" Target="http://thenounproject.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sbfeo.gov.au/news/news-articles/contracts-viewble-media-and-shoppers-network" TargetMode="External"/><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9CD0F6-E075-48DB-A1A0-9062964516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91" t="4226" r="7784"/>
          <a:stretch/>
        </p:blipFill>
        <p:spPr>
          <a:xfrm>
            <a:off x="0" y="0"/>
            <a:ext cx="9144000" cy="6885384"/>
          </a:xfrm>
          <a:prstGeom prst="rect">
            <a:avLst/>
          </a:prstGeom>
        </p:spPr>
      </p:pic>
      <p:sp>
        <p:nvSpPr>
          <p:cNvPr id="14" name="Rounded Rectangle 40"/>
          <p:cNvSpPr/>
          <p:nvPr/>
        </p:nvSpPr>
        <p:spPr>
          <a:xfrm>
            <a:off x="77984" y="4982841"/>
            <a:ext cx="4536504" cy="18002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179512" y="4987042"/>
            <a:ext cx="4392488" cy="1754326"/>
          </a:xfrm>
          <a:prstGeom prst="rect">
            <a:avLst/>
          </a:prstGeom>
          <a:noFill/>
        </p:spPr>
        <p:txBody>
          <a:bodyPr wrap="square" rtlCol="0">
            <a:spAutoFit/>
          </a:bodyPr>
          <a:lstStyle/>
          <a:p>
            <a:r>
              <a:rPr lang="en-AU" sz="4000" b="1" kern="1200">
                <a:solidFill>
                  <a:schemeClr val="bg1"/>
                </a:solidFill>
                <a:effectLst/>
              </a:rPr>
              <a:t>Quarterly Report</a:t>
            </a:r>
          </a:p>
          <a:p>
            <a:r>
              <a:rPr lang="en-AU" sz="2000" b="1">
                <a:solidFill>
                  <a:schemeClr val="bg1"/>
                </a:solidFill>
              </a:rPr>
              <a:t>Q3 [July-Sept] 2021 </a:t>
            </a:r>
            <a:endParaRPr lang="en-AU" sz="2000" b="1" baseline="0">
              <a:solidFill>
                <a:schemeClr val="bg1"/>
              </a:solidFill>
            </a:endParaRPr>
          </a:p>
          <a:p>
            <a:endParaRPr lang="en-AU" sz="1200" baseline="0">
              <a:solidFill>
                <a:schemeClr val="bg1"/>
              </a:solidFill>
            </a:endParaRPr>
          </a:p>
          <a:p>
            <a:r>
              <a:rPr lang="en-AU" sz="1800" b="1" kern="1200">
                <a:solidFill>
                  <a:schemeClr val="bg1"/>
                </a:solidFill>
                <a:effectLst/>
                <a:latin typeface="+mn-lt"/>
                <a:ea typeface="+mn-ea"/>
                <a:cs typeface="+mn-cs"/>
              </a:rPr>
              <a:t>Australian Small Business </a:t>
            </a:r>
            <a:br>
              <a:rPr lang="en-AU" sz="1800" b="1" kern="1200">
                <a:solidFill>
                  <a:schemeClr val="bg1"/>
                </a:solidFill>
                <a:effectLst/>
                <a:latin typeface="+mn-lt"/>
                <a:ea typeface="+mn-ea"/>
                <a:cs typeface="+mn-cs"/>
              </a:rPr>
            </a:br>
            <a:r>
              <a:rPr lang="en-AU" sz="1800" b="1" kern="1200">
                <a:solidFill>
                  <a:schemeClr val="bg1"/>
                </a:solidFill>
                <a:effectLst/>
                <a:latin typeface="+mn-lt"/>
                <a:ea typeface="+mn-ea"/>
                <a:cs typeface="+mn-cs"/>
              </a:rPr>
              <a:t>and Family Enterprise Ombudsman</a:t>
            </a:r>
          </a:p>
        </p:txBody>
      </p:sp>
      <p:sp>
        <p:nvSpPr>
          <p:cNvPr id="16" name="Rounded Rectangle 40"/>
          <p:cNvSpPr/>
          <p:nvPr/>
        </p:nvSpPr>
        <p:spPr>
          <a:xfrm>
            <a:off x="5295122" y="74646"/>
            <a:ext cx="3784248" cy="1017036"/>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7196" y="255257"/>
            <a:ext cx="3041315" cy="677159"/>
          </a:xfrm>
          <a:prstGeom prst="rect">
            <a:avLst/>
          </a:prstGeom>
        </p:spPr>
      </p:pic>
    </p:spTree>
    <p:extLst>
      <p:ext uri="{BB962C8B-B14F-4D97-AF65-F5344CB8AC3E}">
        <p14:creationId xmlns:p14="http://schemas.microsoft.com/office/powerpoint/2010/main" val="2687812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56756" y="4443211"/>
            <a:ext cx="8621589" cy="219569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32" name="Textfeld 287"/>
          <p:cNvSpPr txBox="1"/>
          <p:nvPr/>
        </p:nvSpPr>
        <p:spPr bwMode="gray">
          <a:xfrm>
            <a:off x="6032959" y="4698762"/>
            <a:ext cx="1803367" cy="615553"/>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900">
                <a:solidFill>
                  <a:srgbClr val="193264"/>
                </a:solidFill>
              </a:rPr>
              <a:t>Ombudsman</a:t>
            </a:r>
          </a:p>
          <a:p>
            <a:pPr algn="ctr"/>
            <a:r>
              <a:rPr lang="en-US" sz="900">
                <a:solidFill>
                  <a:srgbClr val="193264"/>
                </a:solidFill>
              </a:rPr>
              <a:t>7,357 followers | 9 tweets</a:t>
            </a:r>
          </a:p>
          <a:p>
            <a:pPr algn="ctr"/>
            <a:endParaRPr lang="en-US" sz="400">
              <a:solidFill>
                <a:srgbClr val="193264"/>
              </a:solidFill>
            </a:endParaRPr>
          </a:p>
          <a:p>
            <a:pPr algn="ctr"/>
            <a:r>
              <a:rPr lang="en-US" sz="900">
                <a:solidFill>
                  <a:srgbClr val="193264"/>
                </a:solidFill>
              </a:rPr>
              <a:t>ASBFEO</a:t>
            </a:r>
          </a:p>
          <a:p>
            <a:pPr algn="ctr"/>
            <a:r>
              <a:rPr lang="en-US" sz="900">
                <a:solidFill>
                  <a:srgbClr val="193264"/>
                </a:solidFill>
              </a:rPr>
              <a:t>2,059 followers | 23 tweets</a:t>
            </a:r>
          </a:p>
        </p:txBody>
      </p:sp>
      <p:sp>
        <p:nvSpPr>
          <p:cNvPr id="3" name="TextBox 2"/>
          <p:cNvSpPr txBox="1"/>
          <p:nvPr/>
        </p:nvSpPr>
        <p:spPr>
          <a:xfrm>
            <a:off x="242618" y="114135"/>
            <a:ext cx="8658708" cy="492443"/>
          </a:xfrm>
          <a:prstGeom prst="rect">
            <a:avLst/>
          </a:prstGeom>
          <a:noFill/>
          <a:ln>
            <a:noFill/>
          </a:ln>
        </p:spPr>
        <p:txBody>
          <a:bodyPr wrap="square" rtlCol="0">
            <a:spAutoFit/>
          </a:bodyPr>
          <a:lstStyle/>
          <a:p>
            <a:r>
              <a:rPr lang="en-AU" sz="2600" b="1" dirty="0">
                <a:solidFill>
                  <a:srgbClr val="193264"/>
                </a:solidFill>
                <a:latin typeface="Arial" panose="020B0604020202020204" pitchFamily="34" charset="0"/>
                <a:cs typeface="Arial" panose="020B0604020202020204" pitchFamily="34" charset="0"/>
              </a:rPr>
              <a:t>Outreach: </a:t>
            </a:r>
            <a:r>
              <a:rPr lang="en-US" sz="2400" b="1" dirty="0">
                <a:solidFill>
                  <a:srgbClr val="193264"/>
                </a:solidFill>
                <a:latin typeface="Arial" panose="020B0604020202020204" pitchFamily="34" charset="0"/>
                <a:cs typeface="Arial" panose="020B0604020202020204" pitchFamily="34" charset="0"/>
              </a:rPr>
              <a:t>communications and stakeholder engagement</a:t>
            </a:r>
          </a:p>
        </p:txBody>
      </p:sp>
      <p:sp>
        <p:nvSpPr>
          <p:cNvPr id="41" name="Rectangle 40"/>
          <p:cNvSpPr/>
          <p:nvPr/>
        </p:nvSpPr>
        <p:spPr>
          <a:xfrm>
            <a:off x="263417" y="620688"/>
            <a:ext cx="8273215" cy="3636893"/>
          </a:xfrm>
          <a:prstGeom prst="rect">
            <a:avLst/>
          </a:prstGeom>
        </p:spPr>
        <p:txBody>
          <a:bodyPr wrap="square">
            <a:spAutoFit/>
          </a:bodyPr>
          <a:lstStyle/>
          <a:p>
            <a:pPr marL="171450" lvl="0" indent="-171450">
              <a:spcAft>
                <a:spcPts val="800"/>
              </a:spcAft>
              <a:buFont typeface="Arial" panose="020B0604020202020204" pitchFamily="34" charset="0"/>
              <a:buChar char="•"/>
            </a:pPr>
            <a:r>
              <a:rPr lang="en-US" sz="1100" dirty="0"/>
              <a:t>In light of COVID-19 lockdowns across the eastern states, the Ombudsman supported several initiatives and social media campaigns to support small businesses during difficult times including the ATO’s tax time, scam alerts and Job Maker Hiring credit campaigns, the ACCC’s small business online retail marketplace survey, Grow with Google, COSBOA’s Go Local First campaign and the Commonwealth Government’s COVID-19 disaster payment.</a:t>
            </a:r>
          </a:p>
          <a:p>
            <a:pPr marL="171450" lvl="0" indent="-171450">
              <a:spcAft>
                <a:spcPts val="800"/>
              </a:spcAft>
              <a:buFont typeface="Arial" panose="020B0604020202020204" pitchFamily="34" charset="0"/>
              <a:buChar char="•"/>
            </a:pPr>
            <a:r>
              <a:rPr lang="en-US" sz="1100" dirty="0"/>
              <a:t>Representing Australia’s small and family businesses, the Ombudsman attended at total of 52 meetings with government and key external stakeholders including 6 meetings with Ministers. The Ombudsman also participated in a meeting with State Small Business Commissioners to collaborative efforts within their jurisdictions to support the nation’s vital small business community.</a:t>
            </a:r>
          </a:p>
          <a:p>
            <a:pPr marL="171450" indent="-171450">
              <a:spcAft>
                <a:spcPts val="800"/>
              </a:spcAft>
              <a:buFont typeface="Arial" panose="020B0604020202020204" pitchFamily="34" charset="0"/>
              <a:buChar char="•"/>
            </a:pPr>
            <a:r>
              <a:rPr lang="en-US" sz="1100" dirty="0">
                <a:highlight>
                  <a:srgbClr val="FFFFFF"/>
                </a:highlight>
              </a:rPr>
              <a:t>The Ombudsman gave 15 media interviews, which resulted in 173 media mentions across TV, radio, print and online.</a:t>
            </a:r>
          </a:p>
          <a:p>
            <a:pPr marL="171450" indent="-171450">
              <a:spcAft>
                <a:spcPts val="800"/>
              </a:spcAft>
              <a:buFont typeface="Arial" panose="020B0604020202020204" pitchFamily="34" charset="0"/>
              <a:buChar char="•"/>
            </a:pPr>
            <a:r>
              <a:rPr lang="en-US" sz="1100" dirty="0">
                <a:highlight>
                  <a:srgbClr val="FFFFFF"/>
                </a:highlight>
              </a:rPr>
              <a:t>The Ombudsman contributed to columns in publications such as The Australian Retailers Association, Convenience World Magazine and </a:t>
            </a:r>
            <a:r>
              <a:rPr lang="en-US" sz="1100" dirty="0" err="1">
                <a:highlight>
                  <a:srgbClr val="FFFFFF"/>
                </a:highlight>
              </a:rPr>
              <a:t>Kochie’s</a:t>
            </a:r>
            <a:r>
              <a:rPr lang="en-US" sz="1100" dirty="0">
                <a:highlight>
                  <a:srgbClr val="FFFFFF"/>
                </a:highlight>
              </a:rPr>
              <a:t> Business Builders.</a:t>
            </a:r>
          </a:p>
          <a:p>
            <a:pPr marL="171450" indent="-171450">
              <a:spcAft>
                <a:spcPts val="800"/>
              </a:spcAft>
              <a:buFont typeface="Arial" panose="020B0604020202020204" pitchFamily="34" charset="0"/>
              <a:buChar char="•"/>
            </a:pPr>
            <a:r>
              <a:rPr lang="en-US" sz="1100" dirty="0"/>
              <a:t>11 videos were published on YouTube, including for National Family Business Day and NAIDOC Week 2021.</a:t>
            </a:r>
          </a:p>
          <a:p>
            <a:pPr marL="171450" indent="-171450">
              <a:spcAft>
                <a:spcPts val="600"/>
              </a:spcAft>
              <a:buFont typeface="Arial" panose="020B0604020202020204" pitchFamily="34" charset="0"/>
              <a:buChar char="•"/>
            </a:pPr>
            <a:r>
              <a:rPr lang="en-US" sz="1100" dirty="0"/>
              <a:t>Appeared in/on: </a:t>
            </a:r>
            <a:r>
              <a:rPr lang="en-AU" sz="1100" dirty="0">
                <a:highlight>
                  <a:srgbClr val="FFFFFF"/>
                </a:highlight>
              </a:rPr>
              <a:t>The Today Show – Channel 9, Sydney Morning Herald, Dynamic Business, Inside Small Business, 6PR (Perth Live), ABC Radio and SBS. </a:t>
            </a:r>
          </a:p>
          <a:p>
            <a:pPr marL="171450" indent="-171450">
              <a:spcAft>
                <a:spcPts val="600"/>
              </a:spcAft>
              <a:buFont typeface="Arial" panose="020B0604020202020204" pitchFamily="34" charset="0"/>
              <a:buChar char="•"/>
            </a:pPr>
            <a:r>
              <a:rPr lang="en-AU" sz="1100" dirty="0">
                <a:highlight>
                  <a:srgbClr val="FFFFFF"/>
                </a:highlight>
              </a:rPr>
              <a:t>Promoted our dispute resolution services with our Assistance </a:t>
            </a:r>
            <a:r>
              <a:rPr lang="en-AU" sz="1100" i="1" dirty="0">
                <a:highlight>
                  <a:srgbClr val="FFFFFF"/>
                </a:highlight>
              </a:rPr>
              <a:t>Dispute Support </a:t>
            </a:r>
            <a:r>
              <a:rPr lang="en-AU" sz="1100" dirty="0">
                <a:highlight>
                  <a:srgbClr val="FFFFFF"/>
                </a:highlight>
              </a:rPr>
              <a:t>tool which saw 11,051 visits during the period. </a:t>
            </a:r>
          </a:p>
          <a:p>
            <a:pPr marL="171450" lvl="0" indent="-171450">
              <a:spcAft>
                <a:spcPts val="800"/>
              </a:spcAft>
              <a:buFont typeface="Arial" panose="020B0604020202020204" pitchFamily="34" charset="0"/>
              <a:buChar char="•"/>
            </a:pPr>
            <a:r>
              <a:rPr lang="en-US" sz="1100" dirty="0">
                <a:highlight>
                  <a:srgbClr val="FFFFFF"/>
                </a:highlight>
              </a:rPr>
              <a:t>Continued to run the national marketing campaign raising awareness about Beyond Blue’s </a:t>
            </a:r>
            <a:r>
              <a:rPr lang="en-US" sz="1100" i="1" dirty="0" err="1">
                <a:highlight>
                  <a:srgbClr val="FFFFFF"/>
                </a:highlight>
              </a:rPr>
              <a:t>NewAccess</a:t>
            </a:r>
            <a:r>
              <a:rPr lang="en-US" sz="1100" i="1" dirty="0">
                <a:highlight>
                  <a:srgbClr val="FFFFFF"/>
                </a:highlight>
              </a:rPr>
              <a:t> for Small Business Owners </a:t>
            </a:r>
            <a:r>
              <a:rPr lang="en-US" sz="1100" dirty="0">
                <a:highlight>
                  <a:srgbClr val="FFFFFF"/>
                </a:highlight>
              </a:rPr>
              <a:t>program via social media which drove significant traffic to the My Business Health portal. During this reporting period there were 13,012 visits to the portal.</a:t>
            </a:r>
            <a:endParaRPr lang="en-AU" sz="1100" dirty="0">
              <a:highlight>
                <a:srgbClr val="FFFFFF"/>
              </a:highlight>
            </a:endParaRPr>
          </a:p>
        </p:txBody>
      </p:sp>
      <p:sp>
        <p:nvSpPr>
          <p:cNvPr id="30" name="Textfeld 307"/>
          <p:cNvSpPr txBox="1"/>
          <p:nvPr/>
        </p:nvSpPr>
        <p:spPr bwMode="gray">
          <a:xfrm>
            <a:off x="2996698" y="4573730"/>
            <a:ext cx="3168352" cy="184666"/>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spcAft>
                <a:spcPts val="0"/>
              </a:spcAft>
            </a:pPr>
            <a:r>
              <a:rPr lang="en-US" b="1">
                <a:solidFill>
                  <a:srgbClr val="193264"/>
                </a:solidFill>
              </a:rPr>
              <a:t>Traditional and Social Media</a:t>
            </a:r>
            <a:endParaRPr lang="de-DE" b="1" noProof="1">
              <a:solidFill>
                <a:srgbClr val="193264"/>
              </a:solidFill>
            </a:endParaRPr>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fld id="{F4F9E115-A8E6-48A3-846B-441DD4FBC079}" type="slidenum">
              <a:rPr lang="en-AU" sz="700" dirty="0"/>
              <a:t>10</a:t>
            </a:fld>
            <a:endParaRPr lang="en-AU" sz="1050"/>
          </a:p>
        </p:txBody>
      </p:sp>
      <p:sp>
        <p:nvSpPr>
          <p:cNvPr id="16" name="Rectangle 15"/>
          <p:cNvSpPr/>
          <p:nvPr/>
        </p:nvSpPr>
        <p:spPr>
          <a:xfrm>
            <a:off x="2412947" y="4915256"/>
            <a:ext cx="1044000" cy="553998"/>
          </a:xfrm>
          <a:prstGeom prst="rect">
            <a:avLst/>
          </a:prstGeom>
        </p:spPr>
        <p:txBody>
          <a:bodyPr wrap="square">
            <a:spAutoFit/>
          </a:bodyPr>
          <a:lstStyle/>
          <a:p>
            <a:pPr algn="ctr"/>
            <a:r>
              <a:rPr lang="en-US" sz="1000" b="1">
                <a:solidFill>
                  <a:srgbClr val="193264"/>
                </a:solidFill>
              </a:rPr>
              <a:t>3,621 newsletter subscribers</a:t>
            </a:r>
            <a:endParaRPr lang="en-AU" sz="1000" b="1">
              <a:solidFill>
                <a:srgbClr val="193264"/>
              </a:solidFill>
            </a:endParaRPr>
          </a:p>
        </p:txBody>
      </p:sp>
      <p:sp>
        <p:nvSpPr>
          <p:cNvPr id="12" name="Rectangle 11"/>
          <p:cNvSpPr/>
          <p:nvPr/>
        </p:nvSpPr>
        <p:spPr>
          <a:xfrm>
            <a:off x="871699" y="4966380"/>
            <a:ext cx="1060029" cy="400110"/>
          </a:xfrm>
          <a:prstGeom prst="rect">
            <a:avLst/>
          </a:prstGeom>
        </p:spPr>
        <p:txBody>
          <a:bodyPr wrap="square">
            <a:spAutoFit/>
          </a:bodyPr>
          <a:lstStyle/>
          <a:p>
            <a:pPr algn="ctr"/>
            <a:r>
              <a:rPr lang="en-AU" sz="1000" b="1">
                <a:solidFill>
                  <a:srgbClr val="193264"/>
                </a:solidFill>
              </a:rPr>
              <a:t>11 media releases</a:t>
            </a:r>
          </a:p>
        </p:txBody>
      </p:sp>
      <p:sp>
        <p:nvSpPr>
          <p:cNvPr id="33" name="Rectangle 32"/>
          <p:cNvSpPr/>
          <p:nvPr/>
        </p:nvSpPr>
        <p:spPr>
          <a:xfrm>
            <a:off x="2432027" y="5906768"/>
            <a:ext cx="1122574" cy="415498"/>
          </a:xfrm>
          <a:prstGeom prst="rect">
            <a:avLst/>
          </a:prstGeom>
        </p:spPr>
        <p:txBody>
          <a:bodyPr wrap="square">
            <a:spAutoFit/>
          </a:bodyPr>
          <a:lstStyle/>
          <a:p>
            <a:pPr algn="ctr"/>
            <a:r>
              <a:rPr lang="en-AU" sz="1000" b="1">
                <a:solidFill>
                  <a:srgbClr val="193264"/>
                </a:solidFill>
              </a:rPr>
              <a:t>42,377 visits </a:t>
            </a:r>
            <a:r>
              <a:rPr lang="en-AU" sz="1050" b="1">
                <a:solidFill>
                  <a:srgbClr val="193264"/>
                </a:solidFill>
              </a:rPr>
              <a:t>to website</a:t>
            </a:r>
            <a:endParaRPr lang="en-US" sz="1050" b="1">
              <a:solidFill>
                <a:srgbClr val="193264"/>
              </a:solidFill>
            </a:endParaRPr>
          </a:p>
        </p:txBody>
      </p:sp>
      <p:sp>
        <p:nvSpPr>
          <p:cNvPr id="52" name="Rectangle 51"/>
          <p:cNvSpPr/>
          <p:nvPr/>
        </p:nvSpPr>
        <p:spPr>
          <a:xfrm>
            <a:off x="950704" y="5893713"/>
            <a:ext cx="849187" cy="400110"/>
          </a:xfrm>
          <a:prstGeom prst="rect">
            <a:avLst/>
          </a:prstGeom>
        </p:spPr>
        <p:txBody>
          <a:bodyPr wrap="square">
            <a:spAutoFit/>
          </a:bodyPr>
          <a:lstStyle/>
          <a:p>
            <a:pPr algn="ctr"/>
            <a:r>
              <a:rPr lang="de-DE" sz="1000" b="1" noProof="1">
                <a:solidFill>
                  <a:srgbClr val="193264"/>
                </a:solidFill>
              </a:rPr>
              <a:t>173 mentions</a:t>
            </a:r>
          </a:p>
        </p:txBody>
      </p:sp>
      <p:sp>
        <p:nvSpPr>
          <p:cNvPr id="36" name="Textfeld 287"/>
          <p:cNvSpPr txBox="1"/>
          <p:nvPr/>
        </p:nvSpPr>
        <p:spPr bwMode="gray">
          <a:xfrm>
            <a:off x="4211960" y="5883685"/>
            <a:ext cx="1084081" cy="461665"/>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a:solidFill>
                  <a:srgbClr val="193264"/>
                </a:solidFill>
              </a:rPr>
              <a:t>11 videos published</a:t>
            </a:r>
          </a:p>
          <a:p>
            <a:pPr algn="ctr"/>
            <a:r>
              <a:rPr lang="en-US" sz="1000">
                <a:solidFill>
                  <a:srgbClr val="193264"/>
                </a:solidFill>
              </a:rPr>
              <a:t>453 subscribers </a:t>
            </a:r>
          </a:p>
        </p:txBody>
      </p:sp>
      <p:sp>
        <p:nvSpPr>
          <p:cNvPr id="35" name="Textfeld 287"/>
          <p:cNvSpPr txBox="1"/>
          <p:nvPr/>
        </p:nvSpPr>
        <p:spPr bwMode="gray">
          <a:xfrm>
            <a:off x="4211960" y="5024751"/>
            <a:ext cx="994438"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a:solidFill>
                  <a:srgbClr val="193264"/>
                </a:solidFill>
              </a:rPr>
              <a:t>6,004 followers </a:t>
            </a:r>
          </a:p>
          <a:p>
            <a:pPr algn="ctr"/>
            <a:r>
              <a:rPr lang="en-US" sz="1000">
                <a:solidFill>
                  <a:srgbClr val="193264"/>
                </a:solidFill>
              </a:rPr>
              <a:t>28 posts</a:t>
            </a:r>
          </a:p>
        </p:txBody>
      </p:sp>
      <p:pic>
        <p:nvPicPr>
          <p:cNvPr id="9" name="Picture 8"/>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5682517"/>
            <a:ext cx="864000" cy="864000"/>
          </a:xfrm>
          <a:prstGeom prst="rect">
            <a:avLst/>
          </a:prstGeom>
        </p:spPr>
      </p:pic>
      <p:pic>
        <p:nvPicPr>
          <p:cNvPr id="20" name="Picture 1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35699" y="4745513"/>
            <a:ext cx="864000" cy="864000"/>
          </a:xfrm>
          <a:prstGeom prst="rect">
            <a:avLst/>
          </a:prstGeom>
        </p:spPr>
      </p:pic>
      <p:pic>
        <p:nvPicPr>
          <p:cNvPr id="22" name="Picture 21"/>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01642" y="5672832"/>
            <a:ext cx="864000" cy="864000"/>
          </a:xfrm>
          <a:prstGeom prst="rect">
            <a:avLst/>
          </a:prstGeom>
        </p:spPr>
      </p:pic>
      <p:pic>
        <p:nvPicPr>
          <p:cNvPr id="23" name="Picture 22"/>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428863" y="4746639"/>
            <a:ext cx="864000" cy="864000"/>
          </a:xfrm>
          <a:prstGeom prst="rect">
            <a:avLst/>
          </a:prstGeom>
        </p:spPr>
      </p:pic>
      <p:pic>
        <p:nvPicPr>
          <p:cNvPr id="26" name="Picture 25"/>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5682517"/>
            <a:ext cx="864000" cy="864000"/>
          </a:xfrm>
          <a:prstGeom prst="rect">
            <a:avLst/>
          </a:prstGeom>
        </p:spPr>
      </p:pic>
      <p:pic>
        <p:nvPicPr>
          <p:cNvPr id="27" name="Picture 26"/>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5490" y="4745513"/>
            <a:ext cx="864000" cy="864000"/>
          </a:xfrm>
          <a:prstGeom prst="rect">
            <a:avLst/>
          </a:prstGeom>
        </p:spPr>
      </p:pic>
      <p:pic>
        <p:nvPicPr>
          <p:cNvPr id="28" name="Picture 27"/>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0683" y="5672832"/>
            <a:ext cx="864000" cy="864000"/>
          </a:xfrm>
          <a:prstGeom prst="rect">
            <a:avLst/>
          </a:prstGeom>
        </p:spPr>
      </p:pic>
      <p:pic>
        <p:nvPicPr>
          <p:cNvPr id="29" name="Picture 28"/>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220072" y="4749668"/>
            <a:ext cx="864000" cy="864000"/>
          </a:xfrm>
          <a:prstGeom prst="rect">
            <a:avLst/>
          </a:prstGeom>
        </p:spPr>
      </p:pic>
      <p:sp>
        <p:nvSpPr>
          <p:cNvPr id="31" name="Textfeld 287"/>
          <p:cNvSpPr txBox="1"/>
          <p:nvPr/>
        </p:nvSpPr>
        <p:spPr bwMode="gray">
          <a:xfrm>
            <a:off x="6000844" y="5688185"/>
            <a:ext cx="1803367" cy="615553"/>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900">
                <a:solidFill>
                  <a:srgbClr val="193264"/>
                </a:solidFill>
              </a:rPr>
              <a:t>Ombudsman</a:t>
            </a:r>
          </a:p>
          <a:p>
            <a:pPr algn="ctr"/>
            <a:r>
              <a:rPr lang="en-US" sz="900">
                <a:solidFill>
                  <a:srgbClr val="193264"/>
                </a:solidFill>
              </a:rPr>
              <a:t>3,201 followers | 17 posts</a:t>
            </a:r>
          </a:p>
          <a:p>
            <a:pPr algn="ctr"/>
            <a:endParaRPr lang="en-US" sz="400">
              <a:solidFill>
                <a:srgbClr val="193264"/>
              </a:solidFill>
            </a:endParaRPr>
          </a:p>
          <a:p>
            <a:pPr algn="ctr"/>
            <a:r>
              <a:rPr lang="en-US" sz="900">
                <a:solidFill>
                  <a:srgbClr val="193264"/>
                </a:solidFill>
              </a:rPr>
              <a:t>ASBFEO</a:t>
            </a:r>
          </a:p>
          <a:p>
            <a:pPr algn="ctr"/>
            <a:r>
              <a:rPr lang="en-US" sz="900">
                <a:solidFill>
                  <a:srgbClr val="193264"/>
                </a:solidFill>
              </a:rPr>
              <a:t>5,531 followers | 26 posts</a:t>
            </a:r>
          </a:p>
        </p:txBody>
      </p:sp>
      <p:sp>
        <p:nvSpPr>
          <p:cNvPr id="25" name="Textfeld 287"/>
          <p:cNvSpPr txBox="1"/>
          <p:nvPr/>
        </p:nvSpPr>
        <p:spPr bwMode="gray">
          <a:xfrm>
            <a:off x="7738114" y="5582959"/>
            <a:ext cx="1129214" cy="384721"/>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a:solidFill>
                  <a:srgbClr val="193264"/>
                </a:solidFill>
              </a:rPr>
              <a:t>321 followers </a:t>
            </a:r>
            <a:br>
              <a:rPr lang="en-US" sz="1000">
                <a:solidFill>
                  <a:srgbClr val="193264"/>
                </a:solidFill>
              </a:rPr>
            </a:br>
            <a:r>
              <a:rPr lang="en-US" sz="1000">
                <a:solidFill>
                  <a:srgbClr val="193264"/>
                </a:solidFill>
              </a:rPr>
              <a:t>5 posts</a:t>
            </a:r>
          </a:p>
          <a:p>
            <a:pPr algn="ctr"/>
            <a:endParaRPr lang="en-US" sz="500">
              <a:solidFill>
                <a:srgbClr val="193264"/>
              </a:solidFill>
            </a:endParaRPr>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74119" y="4753418"/>
            <a:ext cx="877674" cy="877674"/>
          </a:xfrm>
          <a:prstGeom prst="rect">
            <a:avLst/>
          </a:prstGeom>
        </p:spPr>
      </p:pic>
      <p:sp>
        <p:nvSpPr>
          <p:cNvPr id="34" name="Rectangle 33"/>
          <p:cNvSpPr/>
          <p:nvPr/>
        </p:nvSpPr>
        <p:spPr>
          <a:xfrm>
            <a:off x="6300192" y="3817175"/>
            <a:ext cx="2376264" cy="5672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00">
              <a:solidFill>
                <a:srgbClr val="193264"/>
              </a:solidFill>
            </a:endParaRPr>
          </a:p>
        </p:txBody>
      </p:sp>
    </p:spTree>
    <p:extLst>
      <p:ext uri="{BB962C8B-B14F-4D97-AF65-F5344CB8AC3E}">
        <p14:creationId xmlns:p14="http://schemas.microsoft.com/office/powerpoint/2010/main" val="1832747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296544" y="908720"/>
            <a:ext cx="1607395" cy="1863149"/>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5" name="TextBox 4"/>
          <p:cNvSpPr txBox="1"/>
          <p:nvPr/>
        </p:nvSpPr>
        <p:spPr>
          <a:xfrm>
            <a:off x="251520" y="200253"/>
            <a:ext cx="3384376" cy="492443"/>
          </a:xfrm>
          <a:prstGeom prst="rect">
            <a:avLst/>
          </a:prstGeom>
          <a:noFill/>
        </p:spPr>
        <p:txBody>
          <a:bodyPr wrap="square" rtlCol="0">
            <a:spAutoFit/>
          </a:bodyPr>
          <a:lstStyle/>
          <a:p>
            <a:r>
              <a:rPr lang="en-AU" sz="2600" b="1">
                <a:solidFill>
                  <a:srgbClr val="193264"/>
                </a:solidFill>
                <a:latin typeface="+mj-lt"/>
              </a:rPr>
              <a:t>Stats</a:t>
            </a:r>
            <a:r>
              <a:rPr lang="en-AU"/>
              <a:t> </a:t>
            </a:r>
            <a:r>
              <a:rPr lang="en-AU" sz="2600" b="1">
                <a:solidFill>
                  <a:srgbClr val="193264"/>
                </a:solidFill>
                <a:latin typeface="+mj-lt"/>
              </a:rPr>
              <a:t>Snapshot</a:t>
            </a:r>
          </a:p>
        </p:txBody>
      </p:sp>
      <p:sp>
        <p:nvSpPr>
          <p:cNvPr id="9" name="TextBox 8"/>
          <p:cNvSpPr txBox="1"/>
          <p:nvPr/>
        </p:nvSpPr>
        <p:spPr>
          <a:xfrm>
            <a:off x="7330896" y="986765"/>
            <a:ext cx="1573043" cy="1785104"/>
          </a:xfrm>
          <a:prstGeom prst="rect">
            <a:avLst/>
          </a:prstGeom>
          <a:noFill/>
        </p:spPr>
        <p:txBody>
          <a:bodyPr wrap="square" rtlCol="0">
            <a:spAutoFit/>
          </a:bodyPr>
          <a:lstStyle/>
          <a:p>
            <a:r>
              <a:rPr lang="en-AU" sz="1000">
                <a:solidFill>
                  <a:srgbClr val="FFFFFF"/>
                </a:solidFill>
              </a:rPr>
              <a:t>ASIC data shows external administrator appointments in September 2021 are down 12.5% compared to August 2021. External administrations in September 2021 are also up 11.9% down compared to September 2020.</a:t>
            </a:r>
          </a:p>
        </p:txBody>
      </p:sp>
      <p:sp>
        <p:nvSpPr>
          <p:cNvPr id="10" name="TextBox 9"/>
          <p:cNvSpPr txBox="1"/>
          <p:nvPr/>
        </p:nvSpPr>
        <p:spPr>
          <a:xfrm>
            <a:off x="284531" y="2996953"/>
            <a:ext cx="3384375" cy="200055"/>
          </a:xfrm>
          <a:prstGeom prst="rect">
            <a:avLst/>
          </a:prstGeom>
          <a:noFill/>
        </p:spPr>
        <p:txBody>
          <a:bodyPr wrap="square" rtlCol="0">
            <a:spAutoFit/>
          </a:bodyPr>
          <a:lstStyle/>
          <a:p>
            <a:r>
              <a:rPr lang="en-AU" sz="700" i="1"/>
              <a:t>Source: </a:t>
            </a:r>
            <a:r>
              <a:rPr lang="en-AU" sz="700" i="1" err="1"/>
              <a:t>CreditorWatch</a:t>
            </a:r>
            <a:r>
              <a:rPr lang="en-AU" sz="700" i="1"/>
              <a:t> external administrations, Obtained October 2021</a:t>
            </a:r>
            <a:endParaRPr lang="en-AU" sz="700"/>
          </a:p>
        </p:txBody>
      </p:sp>
      <p:sp>
        <p:nvSpPr>
          <p:cNvPr id="20" name="Rounded Rectangle 19"/>
          <p:cNvSpPr/>
          <p:nvPr/>
        </p:nvSpPr>
        <p:spPr>
          <a:xfrm>
            <a:off x="3546903" y="3770483"/>
            <a:ext cx="1821373" cy="2279404"/>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rgbClr val="00A0AC"/>
              </a:solidFill>
            </a:endParaRPr>
          </a:p>
        </p:txBody>
      </p:sp>
      <p:sp>
        <p:nvSpPr>
          <p:cNvPr id="21" name="TextBox 20"/>
          <p:cNvSpPr txBox="1"/>
          <p:nvPr/>
        </p:nvSpPr>
        <p:spPr>
          <a:xfrm>
            <a:off x="3605327" y="3926662"/>
            <a:ext cx="1690941" cy="1938992"/>
          </a:xfrm>
          <a:prstGeom prst="rect">
            <a:avLst/>
          </a:prstGeom>
          <a:noFill/>
        </p:spPr>
        <p:txBody>
          <a:bodyPr wrap="square" rtlCol="0">
            <a:spAutoFit/>
          </a:bodyPr>
          <a:lstStyle/>
          <a:p>
            <a:r>
              <a:rPr lang="en-AU" sz="1000" err="1">
                <a:solidFill>
                  <a:srgbClr val="FFFFFF"/>
                </a:solidFill>
              </a:rPr>
              <a:t>CreditorWatch</a:t>
            </a:r>
            <a:r>
              <a:rPr lang="en-AU" sz="1000">
                <a:solidFill>
                  <a:srgbClr val="FFFFFF"/>
                </a:solidFill>
              </a:rPr>
              <a:t> payment times have increased 12.5% in August 2021 compared to July 2021.</a:t>
            </a:r>
          </a:p>
          <a:p>
            <a:r>
              <a:rPr lang="en-AU" sz="1000">
                <a:solidFill>
                  <a:srgbClr val="FFFFFF"/>
                </a:solidFill>
              </a:rPr>
              <a:t>Payment times have steadily increased over the last 12 months. </a:t>
            </a:r>
          </a:p>
          <a:p>
            <a:r>
              <a:rPr lang="en-AU" sz="1000">
                <a:solidFill>
                  <a:srgbClr val="FFFFFF"/>
                </a:solidFill>
              </a:rPr>
              <a:t> </a:t>
            </a:r>
          </a:p>
          <a:p>
            <a:r>
              <a:rPr lang="en-AU" sz="1000">
                <a:solidFill>
                  <a:srgbClr val="FFFFFF"/>
                </a:solidFill>
              </a:rPr>
              <a:t>The short tem spike in payment times in April 2021 has been identified as an anomaly. </a:t>
            </a:r>
          </a:p>
        </p:txBody>
      </p:sp>
      <p:sp>
        <p:nvSpPr>
          <p:cNvPr id="12" name="TextBox 11"/>
          <p:cNvSpPr txBox="1"/>
          <p:nvPr/>
        </p:nvSpPr>
        <p:spPr>
          <a:xfrm>
            <a:off x="215785" y="6313594"/>
            <a:ext cx="2952328" cy="200055"/>
          </a:xfrm>
          <a:prstGeom prst="rect">
            <a:avLst/>
          </a:prstGeom>
          <a:noFill/>
        </p:spPr>
        <p:txBody>
          <a:bodyPr wrap="square" rtlCol="0">
            <a:spAutoFit/>
          </a:bodyPr>
          <a:lstStyle/>
          <a:p>
            <a:r>
              <a:rPr lang="en-AU" sz="700" i="1"/>
              <a:t>Source: </a:t>
            </a:r>
            <a:r>
              <a:rPr lang="en-AU" sz="700" i="1" err="1"/>
              <a:t>CreditorWatch</a:t>
            </a:r>
            <a:r>
              <a:rPr lang="en-AU" sz="700" i="1"/>
              <a:t> Payment Trends, Obtained October 2021</a:t>
            </a:r>
            <a:endParaRPr lang="en-AU" sz="700"/>
          </a:p>
        </p:txBody>
      </p:sp>
      <p:graphicFrame>
        <p:nvGraphicFramePr>
          <p:cNvPr id="16" name="Chart 15">
            <a:extLst>
              <a:ext uri="{FF2B5EF4-FFF2-40B4-BE49-F238E27FC236}">
                <a16:creationId xmlns:a16="http://schemas.microsoft.com/office/drawing/2014/main" id="{2F8A72BF-63E8-4798-91C9-FB204977D2B4}"/>
              </a:ext>
            </a:extLst>
          </p:cNvPr>
          <p:cNvGraphicFramePr>
            <a:graphicFrameLocks/>
          </p:cNvGraphicFramePr>
          <p:nvPr/>
        </p:nvGraphicFramePr>
        <p:xfrm>
          <a:off x="234894" y="3457184"/>
          <a:ext cx="3235813" cy="29279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B8A5FB37-7A0F-4171-A5C8-60E30F14B16D}"/>
              </a:ext>
            </a:extLst>
          </p:cNvPr>
          <p:cNvGraphicFramePr>
            <a:graphicFrameLocks/>
          </p:cNvGraphicFramePr>
          <p:nvPr/>
        </p:nvGraphicFramePr>
        <p:xfrm>
          <a:off x="240060" y="808113"/>
          <a:ext cx="6852220" cy="2188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a:extLst>
              <a:ext uri="{FF2B5EF4-FFF2-40B4-BE49-F238E27FC236}">
                <a16:creationId xmlns:a16="http://schemas.microsoft.com/office/drawing/2014/main" id="{42C69815-C31A-4D9D-9BDA-DF579811CBEE}"/>
              </a:ext>
            </a:extLst>
          </p:cNvPr>
          <p:cNvGraphicFramePr>
            <a:graphicFrameLocks noGrp="1"/>
          </p:cNvGraphicFramePr>
          <p:nvPr>
            <p:extLst>
              <p:ext uri="{D42A27DB-BD31-4B8C-83A1-F6EECF244321}">
                <p14:modId xmlns:p14="http://schemas.microsoft.com/office/powerpoint/2010/main" val="2185416809"/>
              </p:ext>
            </p:extLst>
          </p:nvPr>
        </p:nvGraphicFramePr>
        <p:xfrm>
          <a:off x="5674630" y="3785554"/>
          <a:ext cx="2835416" cy="1448686"/>
        </p:xfrm>
        <a:graphic>
          <a:graphicData uri="http://schemas.openxmlformats.org/drawingml/2006/table">
            <a:tbl>
              <a:tblPr>
                <a:tableStyleId>{5C22544A-7EE6-4342-B048-85BDC9FD1C3A}</a:tableStyleId>
              </a:tblPr>
              <a:tblGrid>
                <a:gridCol w="1921706">
                  <a:extLst>
                    <a:ext uri="{9D8B030D-6E8A-4147-A177-3AD203B41FA5}">
                      <a16:colId xmlns:a16="http://schemas.microsoft.com/office/drawing/2014/main" val="1857860270"/>
                    </a:ext>
                  </a:extLst>
                </a:gridCol>
                <a:gridCol w="913710">
                  <a:extLst>
                    <a:ext uri="{9D8B030D-6E8A-4147-A177-3AD203B41FA5}">
                      <a16:colId xmlns:a16="http://schemas.microsoft.com/office/drawing/2014/main" val="504952517"/>
                    </a:ext>
                  </a:extLst>
                </a:gridCol>
              </a:tblGrid>
              <a:tr h="291518">
                <a:tc>
                  <a:txBody>
                    <a:bodyPr/>
                    <a:lstStyle/>
                    <a:p>
                      <a:pPr algn="l" fontAlgn="ctr"/>
                      <a:r>
                        <a:rPr lang="en-AU" sz="900" b="1" u="none" strike="noStrike">
                          <a:solidFill>
                            <a:schemeClr val="bg1"/>
                          </a:solidFill>
                          <a:effectLst/>
                        </a:rPr>
                        <a:t> State / Territory</a:t>
                      </a:r>
                      <a:endParaRPr lang="en-AU" sz="900" b="1" i="0" u="none" strike="noStrike">
                        <a:solidFill>
                          <a:schemeClr val="bg1"/>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ctr"/>
                      <a:r>
                        <a:rPr lang="en-AU" sz="900" b="1" u="none" strike="noStrike">
                          <a:solidFill>
                            <a:schemeClr val="bg1"/>
                          </a:solidFill>
                          <a:effectLst/>
                        </a:rPr>
                        <a:t>   PD </a:t>
                      </a:r>
                      <a:r>
                        <a:rPr lang="en-AU" sz="900" b="1" u="none" strike="noStrike" err="1">
                          <a:solidFill>
                            <a:schemeClr val="bg1"/>
                          </a:solidFill>
                          <a:effectLst/>
                        </a:rPr>
                        <a:t>GeoRisk</a:t>
                      </a:r>
                      <a:endParaRPr lang="en-AU" sz="900" b="1" i="0" u="none" strike="noStrike">
                        <a:solidFill>
                          <a:schemeClr val="bg1"/>
                        </a:solidFill>
                        <a:effectLst/>
                        <a:latin typeface="Calibri" panose="020F0502020204030204" pitchFamily="34" charset="0"/>
                      </a:endParaRPr>
                    </a:p>
                  </a:txBody>
                  <a:tcPr marL="6350" marR="6350" marT="6350" marB="0" anchor="ctr">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53956365"/>
                  </a:ext>
                </a:extLst>
              </a:tr>
              <a:tr h="144646">
                <a:tc>
                  <a:txBody>
                    <a:bodyPr/>
                    <a:lstStyle/>
                    <a:p>
                      <a:pPr algn="l" fontAlgn="b"/>
                      <a:r>
                        <a:rPr lang="en-AU" sz="900" u="none" strike="noStrike">
                          <a:effectLst/>
                        </a:rPr>
                        <a:t>Queensland</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6.20%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5963796"/>
                  </a:ext>
                </a:extLst>
              </a:tr>
              <a:tr h="144646">
                <a:tc>
                  <a:txBody>
                    <a:bodyPr/>
                    <a:lstStyle/>
                    <a:p>
                      <a:pPr algn="l" fontAlgn="b"/>
                      <a:r>
                        <a:rPr lang="en-AU" sz="900" u="none" strike="noStrike">
                          <a:effectLst/>
                        </a:rPr>
                        <a:t>Western Australia</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5.80%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7320709"/>
                  </a:ext>
                </a:extLst>
              </a:tr>
              <a:tr h="144646">
                <a:tc>
                  <a:txBody>
                    <a:bodyPr/>
                    <a:lstStyle/>
                    <a:p>
                      <a:pPr algn="l" fontAlgn="b"/>
                      <a:r>
                        <a:rPr lang="en-AU" sz="900" u="none" strike="noStrike">
                          <a:effectLst/>
                        </a:rPr>
                        <a:t>New South Wales</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5.80%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4558326"/>
                  </a:ext>
                </a:extLst>
              </a:tr>
              <a:tr h="144646">
                <a:tc>
                  <a:txBody>
                    <a:bodyPr/>
                    <a:lstStyle/>
                    <a:p>
                      <a:pPr algn="l" fontAlgn="b"/>
                      <a:r>
                        <a:rPr lang="en-AU" sz="900" u="none" strike="noStrike">
                          <a:effectLst/>
                        </a:rPr>
                        <a:t>Victoria</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5.70%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4866377"/>
                  </a:ext>
                </a:extLst>
              </a:tr>
              <a:tr h="144646">
                <a:tc>
                  <a:txBody>
                    <a:bodyPr/>
                    <a:lstStyle/>
                    <a:p>
                      <a:pPr algn="l" fontAlgn="b"/>
                      <a:r>
                        <a:rPr lang="en-AU" sz="900" u="none" strike="noStrike">
                          <a:effectLst/>
                        </a:rPr>
                        <a:t>Northern Territory</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5.60%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1213795"/>
                  </a:ext>
                </a:extLst>
              </a:tr>
              <a:tr h="144646">
                <a:tc>
                  <a:txBody>
                    <a:bodyPr/>
                    <a:lstStyle/>
                    <a:p>
                      <a:pPr algn="l" fontAlgn="b"/>
                      <a:r>
                        <a:rPr lang="en-AU" sz="900" u="none" strike="noStrike">
                          <a:effectLst/>
                        </a:rPr>
                        <a:t>Australian Capital Territory</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5.50%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1501186"/>
                  </a:ext>
                </a:extLst>
              </a:tr>
              <a:tr h="144646">
                <a:tc>
                  <a:txBody>
                    <a:bodyPr/>
                    <a:lstStyle/>
                    <a:p>
                      <a:pPr algn="l" fontAlgn="b"/>
                      <a:r>
                        <a:rPr lang="en-AU" sz="900" u="none" strike="noStrike">
                          <a:effectLst/>
                        </a:rPr>
                        <a:t>South Australia</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4.90%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14308611"/>
                  </a:ext>
                </a:extLst>
              </a:tr>
              <a:tr h="144646">
                <a:tc>
                  <a:txBody>
                    <a:bodyPr/>
                    <a:lstStyle/>
                    <a:p>
                      <a:pPr algn="l" fontAlgn="b"/>
                      <a:r>
                        <a:rPr lang="en-AU" sz="900" u="none" strike="noStrike">
                          <a:effectLst/>
                        </a:rPr>
                        <a:t>Tasmania</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AU" sz="900" u="none" strike="noStrike">
                          <a:effectLst/>
                        </a:rPr>
                        <a:t>4.80%</a:t>
                      </a:r>
                      <a:endParaRPr lang="en-AU" sz="900" b="0" i="0" u="none" strike="noStrike">
                        <a:solidFill>
                          <a:srgbClr val="000000"/>
                        </a:solidFill>
                        <a:effectLst/>
                        <a:latin typeface="Calibri" panose="020F0502020204030204" pitchFamily="34" charset="0"/>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5162395"/>
                  </a:ext>
                </a:extLst>
              </a:tr>
            </a:tbl>
          </a:graphicData>
        </a:graphic>
      </p:graphicFrame>
      <p:sp>
        <p:nvSpPr>
          <p:cNvPr id="24" name="Rounded Rectangle 19">
            <a:extLst>
              <a:ext uri="{FF2B5EF4-FFF2-40B4-BE49-F238E27FC236}">
                <a16:creationId xmlns:a16="http://schemas.microsoft.com/office/drawing/2014/main" id="{1772C64D-7FF7-43E9-8288-E384CAB54783}"/>
              </a:ext>
            </a:extLst>
          </p:cNvPr>
          <p:cNvSpPr/>
          <p:nvPr/>
        </p:nvSpPr>
        <p:spPr>
          <a:xfrm>
            <a:off x="5557718" y="5551865"/>
            <a:ext cx="3294116" cy="93750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rgbClr val="00A0AC"/>
              </a:solidFill>
            </a:endParaRPr>
          </a:p>
        </p:txBody>
      </p:sp>
      <p:sp>
        <p:nvSpPr>
          <p:cNvPr id="25" name="TextBox 24">
            <a:extLst>
              <a:ext uri="{FF2B5EF4-FFF2-40B4-BE49-F238E27FC236}">
                <a16:creationId xmlns:a16="http://schemas.microsoft.com/office/drawing/2014/main" id="{EAC24DEF-4FFE-40D8-A9EC-1B7C5470CAD5}"/>
              </a:ext>
            </a:extLst>
          </p:cNvPr>
          <p:cNvSpPr txBox="1"/>
          <p:nvPr/>
        </p:nvSpPr>
        <p:spPr>
          <a:xfrm>
            <a:off x="5621767" y="5589728"/>
            <a:ext cx="3026172" cy="861774"/>
          </a:xfrm>
          <a:prstGeom prst="rect">
            <a:avLst/>
          </a:prstGeom>
          <a:noFill/>
        </p:spPr>
        <p:txBody>
          <a:bodyPr wrap="square" rtlCol="0">
            <a:spAutoFit/>
          </a:bodyPr>
          <a:lstStyle/>
          <a:p>
            <a:r>
              <a:rPr lang="en-AU" sz="1000" err="1">
                <a:solidFill>
                  <a:srgbClr val="FFFFFF"/>
                </a:solidFill>
              </a:rPr>
              <a:t>CreditorWatch</a:t>
            </a:r>
            <a:r>
              <a:rPr lang="en-AU" sz="1000">
                <a:solidFill>
                  <a:srgbClr val="FFFFFF"/>
                </a:solidFill>
              </a:rPr>
              <a:t> Business Risk Index highlights the probability of default (PD) per state. For September 2021, Queensland had the highest probability of default and Tasmania has the lowest probability of default.</a:t>
            </a:r>
          </a:p>
        </p:txBody>
      </p:sp>
      <p:sp>
        <p:nvSpPr>
          <p:cNvPr id="6" name="TextBox 5">
            <a:extLst>
              <a:ext uri="{FF2B5EF4-FFF2-40B4-BE49-F238E27FC236}">
                <a16:creationId xmlns:a16="http://schemas.microsoft.com/office/drawing/2014/main" id="{B380283D-4D4F-4178-AD9D-0DA8A8FF127F}"/>
              </a:ext>
            </a:extLst>
          </p:cNvPr>
          <p:cNvSpPr txBox="1"/>
          <p:nvPr/>
        </p:nvSpPr>
        <p:spPr>
          <a:xfrm>
            <a:off x="5719525" y="3478421"/>
            <a:ext cx="3154038" cy="230832"/>
          </a:xfrm>
          <a:prstGeom prst="rect">
            <a:avLst/>
          </a:prstGeom>
          <a:noFill/>
        </p:spPr>
        <p:txBody>
          <a:bodyPr wrap="square" rtlCol="0">
            <a:spAutoFit/>
          </a:bodyPr>
          <a:lstStyle/>
          <a:p>
            <a:r>
              <a:rPr lang="en-AU" sz="900">
                <a:solidFill>
                  <a:schemeClr val="tx1">
                    <a:lumMod val="65000"/>
                    <a:lumOff val="35000"/>
                  </a:schemeClr>
                </a:solidFill>
              </a:rPr>
              <a:t>Probability of Default in September 2020 (%) by state</a:t>
            </a:r>
          </a:p>
        </p:txBody>
      </p:sp>
      <p:sp>
        <p:nvSpPr>
          <p:cNvPr id="26" name="TextBox 25">
            <a:extLst>
              <a:ext uri="{FF2B5EF4-FFF2-40B4-BE49-F238E27FC236}">
                <a16:creationId xmlns:a16="http://schemas.microsoft.com/office/drawing/2014/main" id="{84B9E236-C593-4F1E-9F06-8878F29F4390}"/>
              </a:ext>
            </a:extLst>
          </p:cNvPr>
          <p:cNvSpPr txBox="1"/>
          <p:nvPr/>
        </p:nvSpPr>
        <p:spPr>
          <a:xfrm>
            <a:off x="5557718" y="5250548"/>
            <a:ext cx="2952328" cy="200055"/>
          </a:xfrm>
          <a:prstGeom prst="rect">
            <a:avLst/>
          </a:prstGeom>
          <a:noFill/>
        </p:spPr>
        <p:txBody>
          <a:bodyPr wrap="square" rtlCol="0">
            <a:spAutoFit/>
          </a:bodyPr>
          <a:lstStyle/>
          <a:p>
            <a:r>
              <a:rPr lang="en-AU" sz="700" i="1"/>
              <a:t>Source: </a:t>
            </a:r>
            <a:r>
              <a:rPr lang="en-AU" sz="700" i="1" err="1"/>
              <a:t>CreditorWatch</a:t>
            </a:r>
            <a:r>
              <a:rPr lang="en-AU" sz="700" i="1"/>
              <a:t> Business Risk Index, Obtained October 2021</a:t>
            </a:r>
            <a:endParaRPr lang="en-AU" sz="700"/>
          </a:p>
        </p:txBody>
      </p:sp>
    </p:spTree>
    <p:extLst>
      <p:ext uri="{BB962C8B-B14F-4D97-AF65-F5344CB8AC3E}">
        <p14:creationId xmlns:p14="http://schemas.microsoft.com/office/powerpoint/2010/main" val="380961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9512" y="50202"/>
            <a:ext cx="2026192" cy="492443"/>
          </a:xfrm>
          <a:prstGeom prst="rect">
            <a:avLst/>
          </a:prstGeom>
          <a:noFill/>
        </p:spPr>
        <p:txBody>
          <a:bodyPr wrap="square" rtlCol="0">
            <a:spAutoFit/>
          </a:bodyPr>
          <a:lstStyle/>
          <a:p>
            <a:r>
              <a:rPr lang="en-AU" sz="2600" b="1">
                <a:solidFill>
                  <a:srgbClr val="193264"/>
                </a:solidFill>
                <a:latin typeface="+mj-lt"/>
              </a:rPr>
              <a:t>Next steps</a:t>
            </a:r>
            <a:endParaRPr lang="en-AU" sz="2600" b="1">
              <a:solidFill>
                <a:srgbClr val="FF0000"/>
              </a:solidFill>
              <a:latin typeface="+mj-lt"/>
            </a:endParaRPr>
          </a:p>
        </p:txBody>
      </p:sp>
      <p:sp>
        <p:nvSpPr>
          <p:cNvPr id="13" name="Rounded Rectangle 12"/>
          <p:cNvSpPr/>
          <p:nvPr/>
        </p:nvSpPr>
        <p:spPr>
          <a:xfrm>
            <a:off x="266556" y="705924"/>
            <a:ext cx="585615" cy="1656184"/>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grpSp>
        <p:nvGrpSpPr>
          <p:cNvPr id="3" name="Group 2">
            <a:extLst>
              <a:ext uri="{FF2B5EF4-FFF2-40B4-BE49-F238E27FC236}">
                <a16:creationId xmlns:a16="http://schemas.microsoft.com/office/drawing/2014/main" id="{8A54633D-28AC-4BEB-8943-9D666709D642}"/>
              </a:ext>
            </a:extLst>
          </p:cNvPr>
          <p:cNvGrpSpPr/>
          <p:nvPr/>
        </p:nvGrpSpPr>
        <p:grpSpPr>
          <a:xfrm>
            <a:off x="399239" y="596027"/>
            <a:ext cx="8410518" cy="1879126"/>
            <a:chOff x="399239" y="4769635"/>
            <a:chExt cx="8410518" cy="1879126"/>
          </a:xfrm>
        </p:grpSpPr>
        <p:sp>
          <p:nvSpPr>
            <p:cNvPr id="12" name="TextBox 11"/>
            <p:cNvSpPr txBox="1"/>
            <p:nvPr/>
          </p:nvSpPr>
          <p:spPr>
            <a:xfrm>
              <a:off x="1064535" y="4769635"/>
              <a:ext cx="7745222" cy="1846659"/>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1100" dirty="0"/>
                <a:t>Continue to promote the new changes to the Franchising Code of Conduct and encourage small businesses in dispute to seek assistance using the dispute resolution options under the Code, including arbitration as agreed.</a:t>
              </a:r>
            </a:p>
            <a:p>
              <a:pPr marL="171450" lvl="0" indent="-171450">
                <a:spcAft>
                  <a:spcPts val="600"/>
                </a:spcAft>
                <a:buFont typeface="Arial" panose="020B0604020202020204" pitchFamily="34" charset="0"/>
                <a:buChar char="•"/>
              </a:pPr>
              <a:r>
                <a:rPr lang="en-US" sz="1100" dirty="0"/>
                <a:t>Continue to assist relevant small businesses with the dispute resolution options available under the Dairy, Horticulture and Oil Codes of Conduct, including encouraging industry participants to contact our office for assistance early in a dispute.</a:t>
              </a:r>
            </a:p>
            <a:p>
              <a:pPr marL="171450" lvl="0" indent="-171450">
                <a:spcAft>
                  <a:spcPts val="600"/>
                </a:spcAft>
                <a:buFont typeface="Arial" panose="020B0604020202020204" pitchFamily="34" charset="0"/>
                <a:buChar char="•"/>
              </a:pPr>
              <a:r>
                <a:rPr lang="en-US" sz="1100" dirty="0"/>
                <a:t>Examine online platforms to simplify online dispute resolution processes for small businesses seeking assistance with alternative dispute resolution.</a:t>
              </a:r>
            </a:p>
            <a:p>
              <a:pPr marL="171450" lvl="0" indent="-171450">
                <a:spcAft>
                  <a:spcPts val="600"/>
                </a:spcAft>
                <a:buFont typeface="Arial" panose="020B0604020202020204" pitchFamily="34" charset="0"/>
                <a:buChar char="•"/>
              </a:pPr>
              <a:r>
                <a:rPr lang="en-US" sz="1100" dirty="0"/>
                <a:t>Review small business data sources and examine options to make more broadly available more comprehensive and accessible information and data on small business health.</a:t>
              </a:r>
            </a:p>
          </p:txBody>
        </p:sp>
        <p:sp>
          <p:nvSpPr>
            <p:cNvPr id="14" name="Rounded Rectangle 13"/>
            <p:cNvSpPr/>
            <p:nvPr/>
          </p:nvSpPr>
          <p:spPr>
            <a:xfrm>
              <a:off x="992418" y="4776553"/>
              <a:ext cx="7810261" cy="1872208"/>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rot="16200000">
              <a:off x="-267560" y="5534277"/>
              <a:ext cx="1702929" cy="369332"/>
            </a:xfrm>
            <a:prstGeom prst="rect">
              <a:avLst/>
            </a:prstGeom>
            <a:noFill/>
          </p:spPr>
          <p:txBody>
            <a:bodyPr wrap="square" rtlCol="0">
              <a:spAutoFit/>
            </a:bodyPr>
            <a:lstStyle/>
            <a:p>
              <a:pPr algn="ctr"/>
              <a:r>
                <a:rPr lang="en-AU" b="1" dirty="0">
                  <a:solidFill>
                    <a:schemeClr val="bg1"/>
                  </a:solidFill>
                </a:rPr>
                <a:t>ASSISTANCE</a:t>
              </a:r>
            </a:p>
          </p:txBody>
        </p:sp>
      </p:grpSp>
      <p:sp>
        <p:nvSpPr>
          <p:cNvPr id="6" name="Rounded Rectangle 5"/>
          <p:cNvSpPr/>
          <p:nvPr/>
        </p:nvSpPr>
        <p:spPr>
          <a:xfrm>
            <a:off x="961978" y="4099529"/>
            <a:ext cx="7840701" cy="2585316"/>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7" name="Rounded Rectangle 6"/>
          <p:cNvSpPr/>
          <p:nvPr/>
        </p:nvSpPr>
        <p:spPr>
          <a:xfrm>
            <a:off x="257701" y="4442721"/>
            <a:ext cx="585615" cy="1872321"/>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8" name="TextBox 7"/>
          <p:cNvSpPr txBox="1"/>
          <p:nvPr/>
        </p:nvSpPr>
        <p:spPr>
          <a:xfrm rot="16200000">
            <a:off x="-284139" y="5221569"/>
            <a:ext cx="1688312" cy="369332"/>
          </a:xfrm>
          <a:prstGeom prst="rect">
            <a:avLst/>
          </a:prstGeom>
          <a:noFill/>
        </p:spPr>
        <p:txBody>
          <a:bodyPr wrap="square" rtlCol="0">
            <a:spAutoFit/>
          </a:bodyPr>
          <a:lstStyle/>
          <a:p>
            <a:pPr algn="ctr"/>
            <a:r>
              <a:rPr lang="en-AU" b="1" dirty="0">
                <a:solidFill>
                  <a:schemeClr val="bg1"/>
                </a:solidFill>
              </a:rPr>
              <a:t>OUTREACH</a:t>
            </a:r>
          </a:p>
        </p:txBody>
      </p:sp>
      <p:sp>
        <p:nvSpPr>
          <p:cNvPr id="16" name="Rectangle 15"/>
          <p:cNvSpPr/>
          <p:nvPr/>
        </p:nvSpPr>
        <p:spPr>
          <a:xfrm>
            <a:off x="1079435" y="4135367"/>
            <a:ext cx="7730322" cy="2577629"/>
          </a:xfrm>
          <a:prstGeom prst="rect">
            <a:avLst/>
          </a:prstGeom>
        </p:spPr>
        <p:txBody>
          <a:bodyPr wrap="square">
            <a:spAutoFit/>
          </a:bodyPr>
          <a:lstStyle/>
          <a:p>
            <a:pPr marL="144000" lvl="0" indent="-144000">
              <a:spcAft>
                <a:spcPts val="600"/>
              </a:spcAft>
              <a:buFont typeface="Arial" panose="020B0604020202020204" pitchFamily="34" charset="0"/>
              <a:buChar char="•"/>
            </a:pPr>
            <a:r>
              <a:rPr lang="en-US" sz="1100" dirty="0"/>
              <a:t>Continue the redevelopment and improvement of the ASBFEO website, following results obtained during user testing phase.</a:t>
            </a:r>
          </a:p>
          <a:p>
            <a:pPr marL="144000" indent="-144000">
              <a:spcAft>
                <a:spcPts val="600"/>
              </a:spcAft>
              <a:buFont typeface="Arial" panose="020B0604020202020204" pitchFamily="34" charset="0"/>
              <a:buChar char="•"/>
            </a:pPr>
            <a:r>
              <a:rPr lang="en-AU" sz="1100" dirty="0"/>
              <a:t>Publish Strategic Plan.</a:t>
            </a:r>
          </a:p>
          <a:p>
            <a:pPr marL="144000" lvl="0" indent="-144000">
              <a:spcAft>
                <a:spcPts val="600"/>
              </a:spcAft>
              <a:buFont typeface="Arial" panose="020B0604020202020204" pitchFamily="34" charset="0"/>
              <a:buChar char="•"/>
            </a:pPr>
            <a:r>
              <a:rPr lang="en-US" sz="1100" dirty="0"/>
              <a:t>Communicate outcomes of the Discretionary Mutual Fund Review.</a:t>
            </a:r>
          </a:p>
          <a:p>
            <a:pPr marL="144000" lvl="0" indent="-144000">
              <a:spcAft>
                <a:spcPts val="600"/>
              </a:spcAft>
              <a:buFont typeface="Arial" panose="020B0604020202020204" pitchFamily="34" charset="0"/>
              <a:buChar char="•"/>
            </a:pPr>
            <a:r>
              <a:rPr lang="en-US" sz="1100" dirty="0"/>
              <a:t>Focus on social media and promoting an awareness of the role of the ASBFEO.</a:t>
            </a:r>
          </a:p>
          <a:p>
            <a:pPr marL="144000" lvl="0" indent="-144000">
              <a:spcAft>
                <a:spcPts val="600"/>
              </a:spcAft>
              <a:buFont typeface="Arial" panose="020B0604020202020204" pitchFamily="34" charset="0"/>
              <a:buChar char="•"/>
            </a:pPr>
            <a:r>
              <a:rPr lang="en-US" sz="1100" dirty="0"/>
              <a:t>Promote women-owned and women-led (WOWL) businesses survey and communicate results of findings in terms of how the shared experiences can contribute to investigation of options into policy solutions that will improve opportunities and better support small WOWL businesses.</a:t>
            </a:r>
          </a:p>
          <a:p>
            <a:pPr marL="144000" indent="-144000">
              <a:spcAft>
                <a:spcPts val="600"/>
              </a:spcAft>
              <a:buFont typeface="Arial" panose="020B0604020202020204" pitchFamily="34" charset="0"/>
              <a:buChar char="•"/>
            </a:pPr>
            <a:r>
              <a:rPr lang="en-AU" sz="1100" dirty="0"/>
              <a:t>Promote the work of ASBFEO’s assistance team through testimonials and the work of the Advocacy team through social media and media promotion.</a:t>
            </a:r>
          </a:p>
          <a:p>
            <a:pPr marL="144000" lvl="0" indent="-144000">
              <a:spcAft>
                <a:spcPts val="600"/>
              </a:spcAft>
              <a:buFont typeface="Arial" panose="020B0604020202020204" pitchFamily="34" charset="0"/>
              <a:buChar char="•"/>
            </a:pPr>
            <a:r>
              <a:rPr lang="en-US" sz="1100" dirty="0"/>
              <a:t>Continue to promote the My Business Health portal via social media advertising and Beyond Blue’s </a:t>
            </a:r>
            <a:r>
              <a:rPr lang="en-US" sz="1050" i="1" dirty="0" err="1">
                <a:highlight>
                  <a:srgbClr val="FFFFFF"/>
                </a:highlight>
              </a:rPr>
              <a:t>NewAccess</a:t>
            </a:r>
            <a:r>
              <a:rPr lang="en-US" sz="1050" i="1" dirty="0">
                <a:highlight>
                  <a:srgbClr val="FFFFFF"/>
                </a:highlight>
              </a:rPr>
              <a:t> for Small Business Owners program</a:t>
            </a:r>
            <a:r>
              <a:rPr lang="en-US" sz="1050" dirty="0">
                <a:highlight>
                  <a:srgbClr val="FFFFFF"/>
                </a:highlight>
              </a:rPr>
              <a:t>.</a:t>
            </a:r>
          </a:p>
        </p:txBody>
      </p:sp>
      <p:sp>
        <p:nvSpPr>
          <p:cNvPr id="9" name="Rounded Rectangle 8"/>
          <p:cNvSpPr/>
          <p:nvPr/>
        </p:nvSpPr>
        <p:spPr>
          <a:xfrm>
            <a:off x="257701" y="2600497"/>
            <a:ext cx="585615" cy="1421133"/>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0" name="Rounded Rectangle 9"/>
          <p:cNvSpPr/>
          <p:nvPr/>
        </p:nvSpPr>
        <p:spPr>
          <a:xfrm>
            <a:off x="978668" y="2585257"/>
            <a:ext cx="7824011" cy="1421131"/>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1" name="TextBox 10"/>
          <p:cNvSpPr txBox="1"/>
          <p:nvPr/>
        </p:nvSpPr>
        <p:spPr>
          <a:xfrm rot="16200000">
            <a:off x="-177347" y="3126396"/>
            <a:ext cx="1492316" cy="369332"/>
          </a:xfrm>
          <a:prstGeom prst="rect">
            <a:avLst/>
          </a:prstGeom>
          <a:noFill/>
        </p:spPr>
        <p:txBody>
          <a:bodyPr wrap="square" rtlCol="0">
            <a:spAutoFit/>
          </a:bodyPr>
          <a:lstStyle/>
          <a:p>
            <a:pPr algn="ctr"/>
            <a:r>
              <a:rPr lang="en-AU" b="1">
                <a:solidFill>
                  <a:schemeClr val="bg1"/>
                </a:solidFill>
              </a:rPr>
              <a:t>ADVOCACY</a:t>
            </a:r>
          </a:p>
        </p:txBody>
      </p:sp>
      <p:sp>
        <p:nvSpPr>
          <p:cNvPr id="17" name="Rectangle 16"/>
          <p:cNvSpPr/>
          <p:nvPr/>
        </p:nvSpPr>
        <p:spPr>
          <a:xfrm>
            <a:off x="1077353" y="2601054"/>
            <a:ext cx="7732404" cy="1415772"/>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00" dirty="0"/>
              <a:t>Finalise review of the Discretionary Mutual Fund and monitor the broader insurance market for challenges for small businesses. </a:t>
            </a:r>
          </a:p>
          <a:p>
            <a:pPr marL="171450" lvl="0" indent="-171450">
              <a:spcAft>
                <a:spcPts val="600"/>
              </a:spcAft>
              <a:buFont typeface="Arial" panose="020B0604020202020204" pitchFamily="34" charset="0"/>
              <a:buChar char="•"/>
            </a:pPr>
            <a:r>
              <a:rPr lang="en-AU" sz="1100" dirty="0"/>
              <a:t>Continue to monitor the progress of moving towards least-cost routing for small businesses.</a:t>
            </a:r>
          </a:p>
          <a:p>
            <a:pPr marL="171450" lvl="0" indent="-171450">
              <a:spcAft>
                <a:spcPts val="600"/>
              </a:spcAft>
              <a:buFont typeface="Arial" panose="020B0604020202020204" pitchFamily="34" charset="0"/>
              <a:buChar char="•"/>
            </a:pPr>
            <a:r>
              <a:rPr lang="en-AU" sz="1100" dirty="0"/>
              <a:t>Review the first reporting quarter of the Payment Times Reporting Scheme. </a:t>
            </a:r>
          </a:p>
          <a:p>
            <a:pPr marL="171450" lvl="0" indent="-171450">
              <a:spcAft>
                <a:spcPts val="600"/>
              </a:spcAft>
              <a:buFont typeface="Arial" panose="020B0604020202020204" pitchFamily="34" charset="0"/>
              <a:buChar char="•"/>
            </a:pPr>
            <a:r>
              <a:rPr lang="en-AU" sz="1100" dirty="0"/>
              <a:t>Monitor the implementation of the Payment Times Procurement Connected Policy.</a:t>
            </a:r>
          </a:p>
          <a:p>
            <a:pPr marL="171450" lvl="0" indent="-171450">
              <a:spcAft>
                <a:spcPts val="600"/>
              </a:spcAft>
              <a:buFont typeface="Arial" panose="020B0604020202020204" pitchFamily="34" charset="0"/>
              <a:buChar char="•"/>
            </a:pPr>
            <a:r>
              <a:rPr lang="en-AU" sz="1100" dirty="0"/>
              <a:t>Consult on and continue to develop a plan for possible future inquiries.</a:t>
            </a:r>
          </a:p>
        </p:txBody>
      </p:sp>
      <p:sp>
        <p:nvSpPr>
          <p:cNvPr id="18" name="TextBox 17"/>
          <p:cNvSpPr txBox="1"/>
          <p:nvPr/>
        </p:nvSpPr>
        <p:spPr>
          <a:xfrm>
            <a:off x="8676273" y="6597352"/>
            <a:ext cx="467544" cy="200055"/>
          </a:xfrm>
          <a:prstGeom prst="rect">
            <a:avLst/>
          </a:prstGeom>
          <a:noFill/>
        </p:spPr>
        <p:txBody>
          <a:bodyPr wrap="square" rtlCol="0">
            <a:spAutoFit/>
          </a:bodyPr>
          <a:lstStyle/>
          <a:p>
            <a:pPr algn="ctr"/>
            <a:fld id="{4AF07FE0-AE2A-41EE-8105-776AF3157FF3}" type="slidenum">
              <a:rPr lang="en-AU" sz="700" dirty="0"/>
              <a:t>12</a:t>
            </a:fld>
            <a:endParaRPr lang="en-AU" sz="1050"/>
          </a:p>
        </p:txBody>
      </p:sp>
    </p:spTree>
    <p:extLst>
      <p:ext uri="{BB962C8B-B14F-4D97-AF65-F5344CB8AC3E}">
        <p14:creationId xmlns:p14="http://schemas.microsoft.com/office/powerpoint/2010/main" val="2532774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93264"/>
        </a:solidFill>
        <a:effectLst/>
      </p:bgPr>
    </p:bg>
    <p:spTree>
      <p:nvGrpSpPr>
        <p:cNvPr id="1" name=""/>
        <p:cNvGrpSpPr/>
        <p:nvPr/>
      </p:nvGrpSpPr>
      <p:grpSpPr>
        <a:xfrm>
          <a:off x="0" y="0"/>
          <a:ext cx="0" cy="0"/>
          <a:chOff x="0" y="0"/>
          <a:chExt cx="0" cy="0"/>
        </a:xfrm>
      </p:grpSpPr>
      <p:sp>
        <p:nvSpPr>
          <p:cNvPr id="4" name="TextBox 3"/>
          <p:cNvSpPr txBox="1"/>
          <p:nvPr/>
        </p:nvSpPr>
        <p:spPr>
          <a:xfrm>
            <a:off x="454248" y="512948"/>
            <a:ext cx="3541687" cy="3200876"/>
          </a:xfrm>
          <a:prstGeom prst="rect">
            <a:avLst/>
          </a:prstGeom>
          <a:noFill/>
        </p:spPr>
        <p:txBody>
          <a:bodyPr wrap="square" rtlCol="0">
            <a:spAutoFit/>
          </a:bodyPr>
          <a:lstStyle/>
          <a:p>
            <a:r>
              <a:rPr lang="en-AU" sz="800" b="1">
                <a:solidFill>
                  <a:schemeClr val="bg1"/>
                </a:solidFill>
              </a:rPr>
              <a:t>Canberra		</a:t>
            </a:r>
          </a:p>
          <a:p>
            <a:r>
              <a:rPr lang="en-AU" sz="800">
                <a:solidFill>
                  <a:schemeClr val="bg1"/>
                </a:solidFill>
              </a:rPr>
              <a:t>Level 2	</a:t>
            </a:r>
          </a:p>
          <a:p>
            <a:r>
              <a:rPr lang="en-AU" sz="800">
                <a:solidFill>
                  <a:schemeClr val="bg1"/>
                </a:solidFill>
              </a:rPr>
              <a:t>15 Moore Street		</a:t>
            </a:r>
          </a:p>
          <a:p>
            <a:r>
              <a:rPr lang="en-AU" sz="800">
                <a:solidFill>
                  <a:schemeClr val="bg1"/>
                </a:solidFill>
              </a:rPr>
              <a:t>Canberra ACT		</a:t>
            </a:r>
          </a:p>
          <a:p>
            <a:endParaRPr lang="en-AU" sz="800">
              <a:solidFill>
                <a:schemeClr val="bg1"/>
              </a:solidFill>
            </a:endParaRPr>
          </a:p>
          <a:p>
            <a:r>
              <a:rPr lang="en-AU" sz="800" b="1">
                <a:solidFill>
                  <a:schemeClr val="bg1"/>
                </a:solidFill>
              </a:rPr>
              <a:t>Sydney</a:t>
            </a:r>
          </a:p>
          <a:p>
            <a:r>
              <a:rPr lang="en-AU" sz="800">
                <a:solidFill>
                  <a:schemeClr val="bg1"/>
                </a:solidFill>
              </a:rPr>
              <a:t>Level 9</a:t>
            </a:r>
          </a:p>
          <a:p>
            <a:r>
              <a:rPr lang="en-AU" sz="800">
                <a:solidFill>
                  <a:schemeClr val="bg1"/>
                </a:solidFill>
              </a:rPr>
              <a:t>255 Elizabeth Street</a:t>
            </a:r>
          </a:p>
          <a:p>
            <a:r>
              <a:rPr lang="en-AU" sz="800">
                <a:solidFill>
                  <a:schemeClr val="bg1"/>
                </a:solidFill>
              </a:rPr>
              <a:t>Sydney NSW 2000</a:t>
            </a:r>
          </a:p>
          <a:p>
            <a:endParaRPr lang="en-AU" sz="800">
              <a:solidFill>
                <a:schemeClr val="bg1"/>
              </a:solidFill>
            </a:endParaRPr>
          </a:p>
          <a:p>
            <a:r>
              <a:rPr lang="en-AU" sz="800">
                <a:solidFill>
                  <a:schemeClr val="bg1"/>
                </a:solidFill>
              </a:rPr>
              <a:t>GPO Box 1791 </a:t>
            </a:r>
          </a:p>
          <a:p>
            <a:r>
              <a:rPr lang="en-AU" sz="800">
                <a:solidFill>
                  <a:schemeClr val="bg1"/>
                </a:solidFill>
              </a:rPr>
              <a:t>Canberra City ACT 2601</a:t>
            </a:r>
            <a:br>
              <a:rPr lang="en-AU" sz="800">
                <a:solidFill>
                  <a:schemeClr val="bg1"/>
                </a:solidFill>
              </a:rPr>
            </a:br>
            <a:endParaRPr lang="en-AU" sz="800">
              <a:solidFill>
                <a:schemeClr val="bg1"/>
              </a:solidFill>
            </a:endParaRPr>
          </a:p>
          <a:p>
            <a:r>
              <a:rPr lang="en-AU" sz="800">
                <a:solidFill>
                  <a:schemeClr val="bg1"/>
                </a:solidFill>
              </a:rPr>
              <a:t>T  1300 650 460</a:t>
            </a:r>
            <a:br>
              <a:rPr lang="en-AU" sz="800">
                <a:solidFill>
                  <a:schemeClr val="bg1"/>
                </a:solidFill>
              </a:rPr>
            </a:br>
            <a:r>
              <a:rPr lang="en-AU" sz="800">
                <a:solidFill>
                  <a:schemeClr val="bg1"/>
                </a:solidFill>
              </a:rPr>
              <a:t>E  info@asbfeo.gov.au</a:t>
            </a:r>
          </a:p>
          <a:p>
            <a:endParaRPr lang="en-AU" sz="800">
              <a:solidFill>
                <a:schemeClr val="bg1"/>
              </a:solidFill>
            </a:endParaRPr>
          </a:p>
          <a:p>
            <a:r>
              <a:rPr lang="en-AU" sz="800">
                <a:solidFill>
                  <a:schemeClr val="bg1"/>
                </a:solidFill>
              </a:rPr>
              <a:t>Twitter : @ASBFEO</a:t>
            </a:r>
          </a:p>
          <a:p>
            <a:r>
              <a:rPr lang="en-AU" sz="800">
                <a:solidFill>
                  <a:schemeClr val="bg1"/>
                </a:solidFill>
              </a:rPr>
              <a:t>Facebook: @ASBFEO</a:t>
            </a:r>
          </a:p>
          <a:p>
            <a:r>
              <a:rPr lang="en-AU" sz="800">
                <a:solidFill>
                  <a:schemeClr val="bg1"/>
                </a:solidFill>
              </a:rPr>
              <a:t>LinkedIn: Australian Small Business and Family Enterprise Ombudsman</a:t>
            </a:r>
          </a:p>
          <a:p>
            <a:r>
              <a:rPr lang="en-AU" sz="800">
                <a:solidFill>
                  <a:schemeClr val="bg1"/>
                </a:solidFill>
              </a:rPr>
              <a:t>YouTube : Australian Small Business and Family Enterprise Ombudsman</a:t>
            </a:r>
            <a:br>
              <a:rPr lang="en-AU" sz="800">
                <a:solidFill>
                  <a:schemeClr val="bg1"/>
                </a:solidFill>
              </a:rPr>
            </a:br>
            <a:r>
              <a:rPr lang="en-AU" sz="800">
                <a:solidFill>
                  <a:schemeClr val="bg1"/>
                </a:solidFill>
              </a:rPr>
              <a:t>Instagram: @</a:t>
            </a:r>
            <a:r>
              <a:rPr lang="en-AU" sz="800" err="1">
                <a:solidFill>
                  <a:schemeClr val="bg1"/>
                </a:solidFill>
              </a:rPr>
              <a:t>asbfeo</a:t>
            </a:r>
            <a:endParaRPr lang="en-AU" sz="800">
              <a:solidFill>
                <a:schemeClr val="bg1"/>
              </a:solidFill>
            </a:endParaRPr>
          </a:p>
          <a:p>
            <a:endParaRPr lang="en-AU" sz="800">
              <a:solidFill>
                <a:schemeClr val="bg1"/>
              </a:solidFill>
            </a:endParaRPr>
          </a:p>
          <a:p>
            <a:endParaRPr lang="en-AU" sz="800">
              <a:solidFill>
                <a:schemeClr val="bg1"/>
              </a:solidFill>
            </a:endParaRPr>
          </a:p>
          <a:p>
            <a:endParaRPr lang="en-AU" b="1">
              <a:solidFill>
                <a:schemeClr val="bg1"/>
              </a:solidFill>
            </a:endParaRPr>
          </a:p>
        </p:txBody>
      </p:sp>
      <p:pic>
        <p:nvPicPr>
          <p:cNvPr id="7" name="Picture 2" descr="\\tweb\DavWWWRoot\sites\mg\asbfeo\comm\LOGOS\PNG\ASBFEO Logo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998" y="5733256"/>
            <a:ext cx="3396004" cy="7563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398087" y="512948"/>
            <a:ext cx="4392488" cy="3293209"/>
          </a:xfrm>
          <a:prstGeom prst="rect">
            <a:avLst/>
          </a:prstGeom>
          <a:noFill/>
        </p:spPr>
        <p:txBody>
          <a:bodyPr wrap="square" rtlCol="0">
            <a:spAutoFit/>
          </a:bodyPr>
          <a:lstStyle/>
          <a:p>
            <a:pPr algn="r"/>
            <a:r>
              <a:rPr lang="en-AU" sz="800" b="1">
                <a:solidFill>
                  <a:schemeClr val="bg1"/>
                </a:solidFill>
              </a:rPr>
              <a:t>Copyright notice</a:t>
            </a:r>
          </a:p>
          <a:p>
            <a:pPr algn="r"/>
            <a:endParaRPr lang="en-AU" sz="800" b="1">
              <a:solidFill>
                <a:schemeClr val="bg1"/>
              </a:solidFill>
            </a:endParaRPr>
          </a:p>
          <a:p>
            <a:pPr algn="r"/>
            <a:r>
              <a:rPr lang="en-AU" sz="800" u="sng">
                <a:solidFill>
                  <a:schemeClr val="bg1"/>
                </a:solidFill>
              </a:rPr>
              <a:t>creativecommons.org/licenses/by/3.0/au/</a:t>
            </a:r>
          </a:p>
          <a:p>
            <a:pPr algn="r"/>
            <a:endParaRPr lang="en-AU" sz="800">
              <a:solidFill>
                <a:schemeClr val="bg1"/>
              </a:solidFill>
            </a:endParaRPr>
          </a:p>
          <a:p>
            <a:pPr algn="r"/>
            <a:r>
              <a:rPr lang="en-AU" sz="800">
                <a:solidFill>
                  <a:schemeClr val="bg1"/>
                </a:solidFill>
              </a:rPr>
              <a:t>With the exception of coats of arms, logos, emblems, images, other third-party material or devices protected by a trademark, this content is licensed under the </a:t>
            </a:r>
            <a:br>
              <a:rPr lang="en-AU" sz="800">
                <a:solidFill>
                  <a:schemeClr val="bg1"/>
                </a:solidFill>
              </a:rPr>
            </a:br>
            <a:r>
              <a:rPr lang="en-AU" sz="800">
                <a:solidFill>
                  <a:schemeClr val="bg1"/>
                </a:solidFill>
              </a:rPr>
              <a:t>Creative Commons Australia Attribution 3.0 Licence. </a:t>
            </a:r>
          </a:p>
          <a:p>
            <a:pPr algn="r"/>
            <a:endParaRPr lang="en-AU" sz="800">
              <a:solidFill>
                <a:schemeClr val="bg1"/>
              </a:solidFill>
            </a:endParaRPr>
          </a:p>
          <a:p>
            <a:pPr algn="r"/>
            <a:r>
              <a:rPr lang="en-AU" sz="800">
                <a:solidFill>
                  <a:schemeClr val="bg1"/>
                </a:solidFill>
              </a:rPr>
              <a:t>We request attribution as © Commonwealth of Australia </a:t>
            </a:r>
            <a:br>
              <a:rPr lang="en-AU" sz="800">
                <a:solidFill>
                  <a:schemeClr val="bg1"/>
                </a:solidFill>
              </a:rPr>
            </a:br>
            <a:r>
              <a:rPr lang="en-AU" sz="800">
                <a:solidFill>
                  <a:schemeClr val="bg1"/>
                </a:solidFill>
              </a:rPr>
              <a:t>(Australian Small Business and Family Enterprise Ombudsman) 2020.</a:t>
            </a:r>
          </a:p>
          <a:p>
            <a:pPr algn="r"/>
            <a:endParaRPr lang="en-AU" sz="800">
              <a:solidFill>
                <a:schemeClr val="bg1"/>
              </a:solidFill>
            </a:endParaRPr>
          </a:p>
          <a:p>
            <a:pPr algn="r"/>
            <a:r>
              <a:rPr lang="en-AU" sz="800">
                <a:solidFill>
                  <a:schemeClr val="bg1"/>
                </a:solidFill>
              </a:rPr>
              <a:t>All other rights are reserved.</a:t>
            </a:r>
          </a:p>
          <a:p>
            <a:pPr algn="r"/>
            <a:endParaRPr lang="en-AU" sz="800">
              <a:solidFill>
                <a:schemeClr val="bg1"/>
              </a:solidFill>
            </a:endParaRPr>
          </a:p>
          <a:p>
            <a:pPr algn="r"/>
            <a:r>
              <a:rPr lang="en-AU" sz="800">
                <a:solidFill>
                  <a:schemeClr val="bg1"/>
                </a:solidFill>
              </a:rPr>
              <a:t>Icons in this document were used under a Creative Commons license from </a:t>
            </a:r>
            <a:br>
              <a:rPr lang="en-AU" sz="800">
                <a:solidFill>
                  <a:schemeClr val="bg1"/>
                </a:solidFill>
              </a:rPr>
            </a:br>
            <a:r>
              <a:rPr lang="en-AU" sz="800">
                <a:solidFill>
                  <a:schemeClr val="bg1"/>
                </a:solidFill>
              </a:rPr>
              <a:t>the Noun Project (thenounproject.com). </a:t>
            </a:r>
          </a:p>
          <a:p>
            <a:pPr algn="r"/>
            <a:r>
              <a:rPr lang="en-AU" sz="800">
                <a:solidFill>
                  <a:schemeClr val="bg1"/>
                </a:solidFill>
              </a:rPr>
              <a:t>Permission may need to be obtained from third parties to re-use their material. </a:t>
            </a:r>
          </a:p>
          <a:p>
            <a:pPr algn="r"/>
            <a:endParaRPr lang="en-AU" sz="800">
              <a:solidFill>
                <a:schemeClr val="bg1"/>
              </a:solidFill>
            </a:endParaRPr>
          </a:p>
          <a:p>
            <a:pPr algn="r"/>
            <a:r>
              <a:rPr lang="en-AU" sz="800">
                <a:solidFill>
                  <a:schemeClr val="bg1"/>
                </a:solidFill>
              </a:rPr>
              <a:t>Cover page: acknowledgement to local Canberra business</a:t>
            </a:r>
          </a:p>
          <a:p>
            <a:pPr algn="r"/>
            <a:r>
              <a:rPr lang="en-AU" sz="800">
                <a:solidFill>
                  <a:schemeClr val="bg1"/>
                </a:solidFill>
              </a:rPr>
              <a:t>Janine’s Florist of Bailey’s Corner </a:t>
            </a:r>
          </a:p>
          <a:p>
            <a:pPr algn="r"/>
            <a:endParaRPr lang="en-AU" sz="800">
              <a:solidFill>
                <a:schemeClr val="bg1"/>
              </a:solidFill>
            </a:endParaRPr>
          </a:p>
          <a:p>
            <a:pPr algn="r"/>
            <a:r>
              <a:rPr lang="en-AU" sz="800">
                <a:solidFill>
                  <a:schemeClr val="bg1"/>
                </a:solidFill>
              </a:rPr>
              <a:t>Written enquiries may be sent to:</a:t>
            </a:r>
          </a:p>
          <a:p>
            <a:pPr algn="r"/>
            <a:endParaRPr lang="en-AU" sz="800">
              <a:solidFill>
                <a:schemeClr val="bg1"/>
              </a:solidFill>
            </a:endParaRPr>
          </a:p>
          <a:p>
            <a:pPr algn="r"/>
            <a:r>
              <a:rPr lang="en-AU" sz="800">
                <a:solidFill>
                  <a:schemeClr val="bg1"/>
                </a:solidFill>
              </a:rPr>
              <a:t>Media and Communications</a:t>
            </a:r>
            <a:br>
              <a:rPr lang="en-AU" sz="800">
                <a:solidFill>
                  <a:schemeClr val="bg1"/>
                </a:solidFill>
              </a:rPr>
            </a:br>
            <a:r>
              <a:rPr lang="en-AU" sz="800">
                <a:solidFill>
                  <a:schemeClr val="bg1"/>
                </a:solidFill>
              </a:rPr>
              <a:t>Australian Small Business and Family Enterprise Ombudsman</a:t>
            </a:r>
            <a:br>
              <a:rPr lang="en-AU" sz="800">
                <a:solidFill>
                  <a:schemeClr val="bg1"/>
                </a:solidFill>
              </a:rPr>
            </a:br>
            <a:r>
              <a:rPr lang="en-AU" sz="800" u="sng">
                <a:solidFill>
                  <a:schemeClr val="bg1"/>
                </a:solidFill>
              </a:rPr>
              <a:t>media@asbfeo.gov.au</a:t>
            </a:r>
            <a:endParaRPr lang="en-AU" sz="800">
              <a:solidFill>
                <a:schemeClr val="bg1"/>
              </a:solidFill>
            </a:endParaRPr>
          </a:p>
        </p:txBody>
      </p:sp>
      <p:sp>
        <p:nvSpPr>
          <p:cNvPr id="2" name="Rectangle 1">
            <a:hlinkClick r:id="rId3"/>
          </p:cNvPr>
          <p:cNvSpPr/>
          <p:nvPr/>
        </p:nvSpPr>
        <p:spPr>
          <a:xfrm>
            <a:off x="6930216" y="542664"/>
            <a:ext cx="1944216" cy="169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a:hlinkClick r:id="rId4"/>
          </p:cNvPr>
          <p:cNvSpPr/>
          <p:nvPr/>
        </p:nvSpPr>
        <p:spPr>
          <a:xfrm>
            <a:off x="7740352" y="2000872"/>
            <a:ext cx="1080120"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hlinkClick r:id="rId5"/>
          </p:cNvPr>
          <p:cNvSpPr/>
          <p:nvPr/>
        </p:nvSpPr>
        <p:spPr>
          <a:xfrm>
            <a:off x="7710272" y="3112213"/>
            <a:ext cx="1134080" cy="1556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61407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DC45BDB-A12E-4748-8739-58DE85AB918B}"/>
              </a:ext>
            </a:extLst>
          </p:cNvPr>
          <p:cNvPicPr/>
          <p:nvPr/>
        </p:nvPicPr>
        <p:blipFill>
          <a:blip r:embed="rId3">
            <a:extLst>
              <a:ext uri="{28A0092B-C50C-407E-A947-70E740481C1C}">
                <a14:useLocalDpi xmlns:a14="http://schemas.microsoft.com/office/drawing/2010/main" val="0"/>
              </a:ext>
            </a:extLst>
          </a:blip>
          <a:stretch>
            <a:fillRect/>
          </a:stretch>
        </p:blipFill>
        <p:spPr>
          <a:xfrm>
            <a:off x="4865315" y="5831766"/>
            <a:ext cx="3667125" cy="819150"/>
          </a:xfrm>
          <a:prstGeom prst="rect">
            <a:avLst/>
          </a:prstGeom>
        </p:spPr>
      </p:pic>
      <p:sp>
        <p:nvSpPr>
          <p:cNvPr id="9" name="Rectangle 8"/>
          <p:cNvSpPr/>
          <p:nvPr/>
        </p:nvSpPr>
        <p:spPr>
          <a:xfrm>
            <a:off x="141883" y="-19727"/>
            <a:ext cx="5190694" cy="492443"/>
          </a:xfrm>
          <a:prstGeom prst="rect">
            <a:avLst/>
          </a:prstGeom>
        </p:spPr>
        <p:txBody>
          <a:bodyPr wrap="square">
            <a:spAutoFit/>
          </a:bodyPr>
          <a:lstStyle/>
          <a:p>
            <a:r>
              <a:rPr lang="en-AU" sz="2600" b="1">
                <a:solidFill>
                  <a:srgbClr val="193264"/>
                </a:solidFill>
              </a:rPr>
              <a:t>Message from the Ombudsman</a:t>
            </a: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fld id="{772A3BAB-E5F2-4DBA-9973-B05B60FF4C6E}" type="slidenum">
              <a:rPr lang="en-AU" sz="700" smtClean="0"/>
              <a:t>2</a:t>
            </a:fld>
            <a:endParaRPr lang="en-AU" sz="700"/>
          </a:p>
        </p:txBody>
      </p:sp>
      <p:sp>
        <p:nvSpPr>
          <p:cNvPr id="10" name="Rectangle 9"/>
          <p:cNvSpPr/>
          <p:nvPr/>
        </p:nvSpPr>
        <p:spPr>
          <a:xfrm>
            <a:off x="303994" y="381961"/>
            <a:ext cx="4032448" cy="3480505"/>
          </a:xfrm>
          <a:prstGeom prst="rect">
            <a:avLst/>
          </a:prstGeom>
        </p:spPr>
        <p:txBody>
          <a:bodyPr wrap="square">
            <a:spAutoFit/>
          </a:bodyPr>
          <a:lstStyle/>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p:txBody>
      </p:sp>
      <p:grpSp>
        <p:nvGrpSpPr>
          <p:cNvPr id="3" name="Group 2">
            <a:extLst>
              <a:ext uri="{FF2B5EF4-FFF2-40B4-BE49-F238E27FC236}">
                <a16:creationId xmlns:a16="http://schemas.microsoft.com/office/drawing/2014/main" id="{A9CF0385-B819-4FC9-91D1-7CE9798AB517}"/>
              </a:ext>
            </a:extLst>
          </p:cNvPr>
          <p:cNvGrpSpPr/>
          <p:nvPr/>
        </p:nvGrpSpPr>
        <p:grpSpPr>
          <a:xfrm>
            <a:off x="251520" y="504822"/>
            <a:ext cx="8712968" cy="9797761"/>
            <a:chOff x="251520" y="504822"/>
            <a:chExt cx="8712968" cy="9797761"/>
          </a:xfrm>
        </p:grpSpPr>
        <p:sp>
          <p:nvSpPr>
            <p:cNvPr id="14" name="TextBox 31"/>
            <p:cNvSpPr txBox="1"/>
            <p:nvPr/>
          </p:nvSpPr>
          <p:spPr>
            <a:xfrm>
              <a:off x="303994" y="1484784"/>
              <a:ext cx="8588486" cy="8817799"/>
            </a:xfrm>
            <a:prstGeom prst="rect">
              <a:avLst/>
            </a:prstGeom>
            <a:noFill/>
          </p:spPr>
          <p:txBody>
            <a:bodyPr wrap="square" numCol="2" spcCol="180000" rtlCol="0">
              <a:spAutoFit/>
            </a:bodyPr>
            <a:lstStyle/>
            <a:p>
              <a:pPr defTabSz="852488"/>
              <a:r>
                <a:rPr lang="en-AU" sz="1050" dirty="0"/>
                <a:t>		</a:t>
              </a:r>
            </a:p>
            <a:p>
              <a:pPr defTabSz="852488"/>
              <a:endParaRPr lang="en-AU" sz="1050" dirty="0"/>
            </a:p>
            <a:p>
              <a:pPr defTabSz="852488"/>
              <a:endParaRPr lang="en-AU" sz="900" dirty="0"/>
            </a:p>
            <a:p>
              <a:pPr defTabSz="852488"/>
              <a:r>
                <a:rPr lang="en-AU" sz="900" dirty="0"/>
                <a:t>                                       	     </a:t>
              </a:r>
              <a:r>
                <a:rPr lang="en-AU" sz="900" b="1" dirty="0">
                  <a:solidFill>
                    <a:schemeClr val="tx2"/>
                  </a:solidFill>
                </a:rPr>
                <a:t>Creating certainty </a:t>
              </a:r>
            </a:p>
            <a:p>
              <a:pPr defTabSz="852488"/>
              <a:endParaRPr lang="en-AU" sz="200" b="1" dirty="0">
                <a:solidFill>
                  <a:schemeClr val="tx2"/>
                </a:solidFill>
              </a:endParaRPr>
            </a:p>
            <a:p>
              <a:pPr defTabSz="852488"/>
              <a:r>
                <a:rPr lang="en-AU" sz="900" dirty="0"/>
                <a:t>                                    	     The need for predictability and certainty has 		     been a catchcry for small business and 		     family enterprise representative organisations throughout the period of the pandemic, and this has never been truer.  As a light emerges at the end of the tunnel with states coming out of lockdown, clarity around reopening rules, what businesses can and can’t expect from their staff and their customers, and what they need to do to support their community and operate safely, has never been more important. Clear advice and guidance will give small business the confidence to reopen and start trading and rebuild their business operations.  </a:t>
              </a:r>
              <a:endParaRPr lang="en-AU" sz="900" dirty="0">
                <a:highlight>
                  <a:srgbClr val="FFFF00"/>
                </a:highlight>
              </a:endParaRPr>
            </a:p>
            <a:p>
              <a:endParaRPr lang="en-AU" sz="900" dirty="0">
                <a:highlight>
                  <a:srgbClr val="FFFF00"/>
                </a:highlight>
              </a:endParaRPr>
            </a:p>
            <a:p>
              <a:r>
                <a:rPr lang="en-AU" sz="900" b="1" dirty="0">
                  <a:solidFill>
                    <a:schemeClr val="tx2"/>
                  </a:solidFill>
                </a:rPr>
                <a:t>State of small businesses </a:t>
              </a:r>
            </a:p>
            <a:p>
              <a:endParaRPr lang="en-AU" sz="200" dirty="0">
                <a:highlight>
                  <a:srgbClr val="FFFF00"/>
                </a:highlight>
              </a:endParaRPr>
            </a:p>
            <a:p>
              <a:pPr>
                <a:lnSpc>
                  <a:spcPts val="1100"/>
                </a:lnSpc>
              </a:pPr>
              <a:r>
                <a:rPr lang="en-AU" sz="900" dirty="0"/>
                <a:t>Small and family businesses are certainly reporting a lack of confidence.  </a:t>
              </a:r>
              <a:br>
                <a:rPr lang="en-AU" sz="900" dirty="0"/>
              </a:br>
              <a:r>
                <a:rPr lang="en-AU" sz="900" dirty="0"/>
                <a:t>Xero’s Australian Small Business Index, part of their Small Business Insights, </a:t>
              </a:r>
              <a:br>
                <a:rPr lang="en-AU" sz="900" dirty="0"/>
              </a:br>
              <a:r>
                <a:rPr lang="en-AU" sz="900" dirty="0"/>
                <a:t>fell 9 points in August 2021 to 92 points.  This is the first time the index has </a:t>
              </a:r>
              <a:br>
                <a:rPr lang="en-AU" sz="900" dirty="0"/>
              </a:br>
              <a:r>
                <a:rPr lang="en-AU" sz="900" dirty="0"/>
                <a:t>fallen below 100 this year and is the lowest it has been since September 2020.  This is almost certainly a reflection of lockdown restrictions across the eastern seaboard, and we are hopeful that </a:t>
              </a:r>
              <a:r>
                <a:rPr lang="en-AU" sz="900" dirty="0">
                  <a:highlight>
                    <a:srgbClr val="FFFFFF"/>
                  </a:highlight>
                </a:rPr>
                <a:t>the next index will see an uptick in sentiment. </a:t>
              </a:r>
            </a:p>
            <a:p>
              <a:pPr>
                <a:lnSpc>
                  <a:spcPts val="1100"/>
                </a:lnSpc>
              </a:pPr>
              <a:endParaRPr lang="en-AU" sz="900" dirty="0"/>
            </a:p>
            <a:p>
              <a:pPr>
                <a:lnSpc>
                  <a:spcPts val="1100"/>
                </a:lnSpc>
              </a:pPr>
              <a:r>
                <a:rPr lang="en-AU" sz="900" dirty="0"/>
                <a:t>The same Xero report shows jobs growth has weakened slightly with a rise of just 1.3% year on year in August, which is the slowest pace of growth since October 2020.  This is consistent with what we are hearing from small business owners.  Interestingly, we are also hearing that where small business owners are looking to hire new staff, they are finding this increasingly difficult. Given that history tells us that at times of recovery small businesses make a disproportionate positive contribution to employment growth leading to sustaining the economy, it is therefore critical that small businesses are able to find the right staff. </a:t>
              </a:r>
            </a:p>
            <a:p>
              <a:endParaRPr lang="en-AU" sz="900" dirty="0"/>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200" b="1" dirty="0">
                <a:solidFill>
                  <a:schemeClr val="tx2"/>
                </a:solidFill>
              </a:endParaRPr>
            </a:p>
            <a:p>
              <a:r>
                <a:rPr lang="en-AU" sz="900" b="1" dirty="0">
                  <a:solidFill>
                    <a:schemeClr val="tx2"/>
                  </a:solidFill>
                </a:rPr>
                <a:t>Supporting small business recovery</a:t>
              </a:r>
            </a:p>
            <a:p>
              <a:endParaRPr lang="en-AU" sz="200" b="1" dirty="0">
                <a:solidFill>
                  <a:schemeClr val="tx2"/>
                </a:solidFill>
              </a:endParaRPr>
            </a:p>
            <a:p>
              <a:r>
                <a:rPr lang="en-AU" sz="900" dirty="0"/>
                <a:t>We also continue to hear from small business associations keen to ensure </a:t>
              </a:r>
              <a:br>
                <a:rPr lang="en-AU" sz="900" dirty="0"/>
              </a:br>
              <a:r>
                <a:rPr lang="en-AU" sz="900" dirty="0"/>
                <a:t>least-cost routing is rolled out to all small and family businesses by the banks,    to support their recovery.  I was pleased to see the Treasurer’s support of the application of least-cost routing and I have called on banks and other financial service providers to do more on this issue. </a:t>
              </a:r>
              <a:endParaRPr lang="en-AU" sz="900" dirty="0">
                <a:highlight>
                  <a:srgbClr val="FFFF00"/>
                </a:highlight>
              </a:endParaRPr>
            </a:p>
            <a:p>
              <a:endParaRPr lang="en-AU" sz="900" dirty="0"/>
            </a:p>
            <a:p>
              <a:r>
                <a:rPr lang="en-AU" sz="900" b="1" dirty="0">
                  <a:solidFill>
                    <a:schemeClr val="tx2"/>
                  </a:solidFill>
                </a:rPr>
                <a:t>A way forward for small businesses</a:t>
              </a:r>
            </a:p>
            <a:p>
              <a:endParaRPr lang="en-AU" sz="200" dirty="0">
                <a:highlight>
                  <a:srgbClr val="FFFF00"/>
                </a:highlight>
              </a:endParaRPr>
            </a:p>
            <a:p>
              <a:r>
                <a:rPr lang="en-AU" sz="900" dirty="0">
                  <a:highlight>
                    <a:srgbClr val="FFFFFF"/>
                  </a:highlight>
                </a:rPr>
                <a:t>With a collaborative approach to resolve issues with the delivery of perishable goods to support small business food producers, in this quarter my Office was able to identify the issues Australia Post was facing and work together to find a palatable solution. The result saw the continuation of perishable goods being resumed throughout Australia to the delight of numerous small and family businesses.</a:t>
              </a:r>
            </a:p>
            <a:p>
              <a:endParaRPr lang="en-AU" sz="900" dirty="0">
                <a:highlight>
                  <a:srgbClr val="FFFF00"/>
                </a:highlight>
              </a:endParaRPr>
            </a:p>
            <a:p>
              <a:r>
                <a:rPr lang="en-AU" sz="900" dirty="0"/>
                <a:t>With a new outlook for many businesses as lockdowns come to an end, we are looking forward to </a:t>
              </a:r>
              <a:r>
                <a:rPr lang="en-AU" sz="900" dirty="0">
                  <a:highlight>
                    <a:srgbClr val="FFFFFF"/>
                  </a:highlight>
                </a:rPr>
                <a:t>seeing business confidence resume and </a:t>
              </a:r>
              <a:r>
                <a:rPr lang="en-AU" sz="900" dirty="0"/>
                <a:t>a blockbuster end to 2021 over the next quarter.  We will continue to encourage consumers to ‘go local first’ and support their small local small and family businesses as they revitalise their businesses and their communities. </a:t>
              </a:r>
            </a:p>
            <a:p>
              <a:endParaRPr lang="en-AU" sz="900" dirty="0"/>
            </a:p>
            <a:p>
              <a:endParaRPr lang="en-AU" sz="900" b="1" dirty="0"/>
            </a:p>
          </p:txBody>
        </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l="9721"/>
            <a:stretch/>
          </p:blipFill>
          <p:spPr>
            <a:xfrm>
              <a:off x="591467" y="781608"/>
              <a:ext cx="1496257" cy="1657363"/>
            </a:xfrm>
            <a:prstGeom prst="ellipse">
              <a:avLst/>
            </a:prstGeom>
            <a:ln w="63500" cap="rnd">
              <a:solidFill>
                <a:schemeClr val="accent1"/>
              </a:solidFill>
            </a:ln>
            <a:effectLst/>
            <a:scene3d>
              <a:camera prst="orthographicFront"/>
              <a:lightRig rig="contrasting" dir="t">
                <a:rot lat="0" lon="0" rev="3000000"/>
              </a:lightRig>
            </a:scene3d>
            <a:sp3d contourW="7620">
              <a:bevelT w="95250" h="31750"/>
              <a:contourClr>
                <a:srgbClr val="333333"/>
              </a:contourClr>
            </a:sp3d>
          </p:spPr>
        </p:pic>
        <p:sp>
          <p:nvSpPr>
            <p:cNvPr id="31" name="Round Diagonal Corner Rectangle 30"/>
            <p:cNvSpPr/>
            <p:nvPr/>
          </p:nvSpPr>
          <p:spPr>
            <a:xfrm>
              <a:off x="251520" y="504822"/>
              <a:ext cx="8712968" cy="6236546"/>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3" name="TextBox 12">
              <a:extLst>
                <a:ext uri="{FF2B5EF4-FFF2-40B4-BE49-F238E27FC236}">
                  <a16:creationId xmlns:a16="http://schemas.microsoft.com/office/drawing/2014/main" id="{4C2FABF0-1B11-464E-B14C-8620FF2589BF}"/>
                </a:ext>
              </a:extLst>
            </p:cNvPr>
            <p:cNvSpPr txBox="1"/>
            <p:nvPr/>
          </p:nvSpPr>
          <p:spPr>
            <a:xfrm>
              <a:off x="2181374" y="747281"/>
              <a:ext cx="6680274" cy="1261884"/>
            </a:xfrm>
            <a:prstGeom prst="rect">
              <a:avLst/>
            </a:prstGeom>
            <a:noFill/>
          </p:spPr>
          <p:txBody>
            <a:bodyPr wrap="square" lIns="91440" tIns="45720" rIns="91440" bIns="45720" anchor="t">
              <a:spAutoFit/>
            </a:bodyPr>
            <a:lstStyle/>
            <a:p>
              <a:pPr defTabSz="852488"/>
              <a:r>
                <a:rPr lang="en-AU" sz="1000" b="1">
                  <a:solidFill>
                    <a:schemeClr val="tx2"/>
                  </a:solidFill>
                </a:rPr>
                <a:t>The September quarter continued to be challenging for small business and family enterprises with lockdowns remaining across much of NSW, Victoria, and the ACT.</a:t>
              </a:r>
            </a:p>
            <a:p>
              <a:pPr defTabSz="852488"/>
              <a:endParaRPr lang="en-AU" sz="500" b="1">
                <a:solidFill>
                  <a:schemeClr val="tx2"/>
                </a:solidFill>
              </a:endParaRPr>
            </a:p>
            <a:p>
              <a:pPr defTabSz="852488"/>
              <a:r>
                <a:rPr lang="en-AU" sz="1000" b="1">
                  <a:solidFill>
                    <a:schemeClr val="tx2"/>
                  </a:solidFill>
                </a:rPr>
                <a:t>The pandemic has increased the general understanding of how small businesses and family enterprise contribute so much to our communities and our economy.  These businesses are owned and led by real people who have embraced the responsibilities of ownership to create opportunities for themselves, those around them and the communities they actively contribute to.</a:t>
              </a:r>
              <a:endParaRPr lang="en-AU" sz="1000" b="1">
                <a:solidFill>
                  <a:schemeClr val="tx2"/>
                </a:solidFill>
                <a:cs typeface="Arial"/>
              </a:endParaRPr>
            </a:p>
            <a:p>
              <a:pPr defTabSz="852488"/>
              <a:endParaRPr lang="en-AU" sz="1000" b="1">
                <a:solidFill>
                  <a:schemeClr val="tx2"/>
                </a:solidFill>
              </a:endParaRPr>
            </a:p>
          </p:txBody>
        </p:sp>
      </p:grpSp>
    </p:spTree>
    <p:extLst>
      <p:ext uri="{BB962C8B-B14F-4D97-AF65-F5344CB8AC3E}">
        <p14:creationId xmlns:p14="http://schemas.microsoft.com/office/powerpoint/2010/main" val="3134885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1"/>
          <p:cNvSpPr txBox="1"/>
          <p:nvPr/>
        </p:nvSpPr>
        <p:spPr>
          <a:xfrm>
            <a:off x="277757" y="561451"/>
            <a:ext cx="8588486" cy="7820859"/>
          </a:xfrm>
          <a:prstGeom prst="rect">
            <a:avLst/>
          </a:prstGeom>
          <a:noFill/>
        </p:spPr>
        <p:txBody>
          <a:bodyPr wrap="square" numCol="2" spcCol="180000" rtlCol="0">
            <a:spAutoFit/>
          </a:bodyPr>
          <a:lstStyle/>
          <a:p>
            <a:pPr defTabSz="852488"/>
            <a:r>
              <a:rPr lang="en-AU" sz="1050" dirty="0"/>
              <a:t>		</a:t>
            </a:r>
            <a:endParaRPr lang="en-AU" sz="900" dirty="0"/>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r>
              <a:rPr lang="en-AU" sz="900" b="1" dirty="0">
                <a:solidFill>
                  <a:schemeClr val="tx2"/>
                </a:solidFill>
              </a:rPr>
              <a:t>How policy makers &amp; the private sector are being encouraged to help</a:t>
            </a:r>
          </a:p>
          <a:p>
            <a:endParaRPr lang="en-AU" sz="200" b="1" dirty="0">
              <a:solidFill>
                <a:schemeClr val="tx2"/>
              </a:solidFill>
            </a:endParaRPr>
          </a:p>
          <a:p>
            <a:pPr>
              <a:lnSpc>
                <a:spcPct val="107000"/>
              </a:lnSpc>
              <a:spcAft>
                <a:spcPts val="800"/>
              </a:spcAft>
            </a:pPr>
            <a:r>
              <a:rPr lang="en-AU" sz="900" dirty="0"/>
              <a:t>Government and private sector support has and continues to be vital for many small and family businesses.  At a meeting of small business commissioners, we issued a communique saying as Australia considers the pathways out of the  most restrictive infection response and containment policies, we urge policy makers, the private sector suppliers and customers to continue their support      of the ‘lift off’, as so many have done during periods of ‘lockdown’.</a:t>
            </a:r>
          </a:p>
          <a:p>
            <a:pPr>
              <a:lnSpc>
                <a:spcPct val="107000"/>
              </a:lnSpc>
              <a:spcAft>
                <a:spcPts val="800"/>
              </a:spcAft>
            </a:pPr>
            <a:r>
              <a:rPr lang="en-AU" sz="900" dirty="0"/>
              <a:t>We congratulate governments, financial and essential business services providers, landlords and suppliers who have overwhelmingly been key allies supporting smaller businesses throughout the pandemic.  </a:t>
            </a:r>
          </a:p>
          <a:p>
            <a:pPr>
              <a:lnSpc>
                <a:spcPct val="107000"/>
              </a:lnSpc>
              <a:spcAft>
                <a:spcPts val="800"/>
              </a:spcAft>
            </a:pPr>
            <a:r>
              <a:rPr lang="en-AU" sz="900" dirty="0"/>
              <a:t>Our encouragement is to continue to ensure that support policies and      programs prioritise timely delivery, tailored to recognise the resource constraints of small business and</a:t>
            </a:r>
            <a:r>
              <a:rPr lang="en-AU" sz="900" b="1" dirty="0"/>
              <a:t> </a:t>
            </a:r>
            <a:r>
              <a:rPr lang="en-AU" sz="900" dirty="0"/>
              <a:t>that they, are readily accessible and not overly administrative burdensome.</a:t>
            </a:r>
          </a:p>
          <a:p>
            <a:pPr>
              <a:lnSpc>
                <a:spcPct val="107000"/>
              </a:lnSpc>
              <a:spcAft>
                <a:spcPts val="800"/>
              </a:spcAft>
            </a:pPr>
            <a:r>
              <a:rPr lang="en-AU" sz="900" dirty="0"/>
              <a:t>For regulators and health advisers, we urge that rules and advice be        considerate of small business capability and resources.  Advice that requires further interpretation is problematic for small businesses without in-house regulatory and compliance expertise. Clear and dependable instructions are required so these can be put into action and be the most helpful and suitable,    to assist the needs of small and family businesses.</a:t>
            </a: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endParaRPr lang="en-AU" sz="900" b="1" dirty="0">
              <a:solidFill>
                <a:schemeClr val="tx2"/>
              </a:solidFill>
            </a:endParaRPr>
          </a:p>
          <a:p>
            <a:r>
              <a:rPr lang="en-AU" sz="900" b="1" dirty="0">
                <a:solidFill>
                  <a:schemeClr val="tx2"/>
                </a:solidFill>
              </a:rPr>
              <a:t>‘My Business Health’ web portal</a:t>
            </a:r>
          </a:p>
          <a:p>
            <a:endParaRPr lang="en-AU" sz="200" b="1" dirty="0">
              <a:solidFill>
                <a:schemeClr val="tx2"/>
              </a:solidFill>
            </a:endParaRPr>
          </a:p>
          <a:p>
            <a:r>
              <a:rPr lang="en-AU" sz="900" dirty="0"/>
              <a:t>My Office continues to encourage small business owners to take the time to look after themselves, and reach out for help if they are struggling, or just need someone to talk to.  The national awareness campaign about Beyond Blue’s </a:t>
            </a:r>
            <a:r>
              <a:rPr lang="en-AU" sz="900" i="1" dirty="0" err="1"/>
              <a:t>NewAccess</a:t>
            </a:r>
            <a:r>
              <a:rPr lang="en-AU" sz="900" i="1" dirty="0"/>
              <a:t> for Small Business Owners program</a:t>
            </a:r>
            <a:r>
              <a:rPr lang="en-AU" sz="900" dirty="0"/>
              <a:t>, which offers free one-on-one telehealth sessions with specially trained mental health coaches, was extremely well-received with Beyond Blue seeing a large uptake in interest.  </a:t>
            </a:r>
          </a:p>
          <a:p>
            <a:endParaRPr lang="en-AU" sz="900" dirty="0">
              <a:highlight>
                <a:srgbClr val="FFFF00"/>
              </a:highlight>
            </a:endParaRPr>
          </a:p>
          <a:p>
            <a:r>
              <a:rPr lang="en-AU" sz="900" dirty="0"/>
              <a:t>Our My Business Health web portal, which links to mental health support services, while also providing simple, practical tips on the day-to-day tasks of running a small business, is also available for some practical support.</a:t>
            </a:r>
          </a:p>
          <a:p>
            <a:endParaRPr lang="en-AU" sz="900" dirty="0"/>
          </a:p>
          <a:p>
            <a:r>
              <a:rPr lang="en-AU" sz="900" b="1" dirty="0">
                <a:solidFill>
                  <a:schemeClr val="tx2"/>
                </a:solidFill>
              </a:rPr>
              <a:t>ASBFEO is here to support your small business</a:t>
            </a:r>
          </a:p>
          <a:p>
            <a:endParaRPr lang="en-AU" sz="200" dirty="0">
              <a:highlight>
                <a:srgbClr val="FFFFFF"/>
              </a:highlight>
            </a:endParaRPr>
          </a:p>
          <a:p>
            <a:r>
              <a:rPr lang="en-AU" sz="900" dirty="0">
                <a:highlight>
                  <a:srgbClr val="FFFFFF"/>
                </a:highlight>
              </a:rPr>
              <a:t>We are still seeing several small businesses needing assistance from my Office, with 1835 contacts, and over 460 cases being managed by our case</a:t>
            </a:r>
          </a:p>
          <a:p>
            <a:r>
              <a:rPr lang="en-AU" sz="900" dirty="0">
                <a:highlight>
                  <a:srgbClr val="FFFFFF"/>
                </a:highlight>
              </a:rPr>
              <a:t>managers over the September Quarter.  </a:t>
            </a:r>
          </a:p>
          <a:p>
            <a:endParaRPr lang="en-AU" sz="900" dirty="0">
              <a:highlight>
                <a:srgbClr val="FFFFFF"/>
              </a:highlight>
            </a:endParaRPr>
          </a:p>
          <a:p>
            <a:r>
              <a:rPr lang="en-AU" sz="900" dirty="0"/>
              <a:t>The additional funding we received in the 2021-22 Federal Budget is being put to good use with new team members from diverse backgrounds including advocacy &amp; policy, communications, administration, data analytic and direct small business assistance, all due to join us in the coming months to support this important work assisting and helping small and family businesses.  </a:t>
            </a:r>
          </a:p>
          <a:p>
            <a:endParaRPr lang="en-AU" sz="900" dirty="0">
              <a:highlight>
                <a:srgbClr val="FFFFFF"/>
              </a:highlight>
            </a:endParaRPr>
          </a:p>
          <a:p>
            <a:r>
              <a:rPr lang="en-US" sz="900" dirty="0"/>
              <a:t>My Office also responded to 180 enquiries under the Franchising Code, two enquiries under the Horticulture Code and one enquiry each under the Dairy Code and Oil Code.  We acted on 77 cases related to the Franchising Code,       of which 70 were franchisee initiated and 7 were franchisor initiated. </a:t>
            </a:r>
          </a:p>
          <a:p>
            <a:endParaRPr lang="en-AU" sz="900" dirty="0">
              <a:highlight>
                <a:srgbClr val="FFFF00"/>
              </a:highlight>
            </a:endParaRPr>
          </a:p>
          <a:p>
            <a:r>
              <a:rPr lang="en-AU" sz="900" b="1" dirty="0">
                <a:solidFill>
                  <a:schemeClr val="tx2"/>
                </a:solidFill>
              </a:rPr>
              <a:t>Future considerations</a:t>
            </a:r>
          </a:p>
          <a:p>
            <a:endParaRPr lang="en-AU" sz="200" b="1" dirty="0">
              <a:solidFill>
                <a:schemeClr val="tx2"/>
              </a:solidFill>
            </a:endParaRPr>
          </a:p>
          <a:p>
            <a:r>
              <a:rPr lang="en-AU" sz="900" dirty="0"/>
              <a:t>We continue to hear from small and family business that the cost of doing business is rising.  Access to affordable insurance continues to be an issue for many in the sector, and I look forward to contributing ideas about how to address this through the Insurance Council of Australia’s Business Advisory Council. </a:t>
            </a:r>
          </a:p>
          <a:p>
            <a:endParaRPr lang="en-AU" sz="900" dirty="0"/>
          </a:p>
          <a:p>
            <a:r>
              <a:rPr lang="en-AU" sz="900" dirty="0"/>
              <a:t>My Office’s work on the review of the Discretionary Mutual Fund proposed by the Australian Amusement, Leisure and Recreation Association (AALARA) on behalf of its members continues, with a consultation paper expected in the near future.  </a:t>
            </a:r>
          </a:p>
          <a:p>
            <a:endParaRPr lang="en-AU" sz="900" dirty="0"/>
          </a:p>
          <a:p>
            <a:endParaRPr lang="en-AU" sz="900" dirty="0"/>
          </a:p>
          <a:p>
            <a:endParaRPr lang="en-AU" sz="900" b="1" dirty="0"/>
          </a:p>
        </p:txBody>
      </p:sp>
      <p:grpSp>
        <p:nvGrpSpPr>
          <p:cNvPr id="2" name="Group 1">
            <a:extLst>
              <a:ext uri="{FF2B5EF4-FFF2-40B4-BE49-F238E27FC236}">
                <a16:creationId xmlns:a16="http://schemas.microsoft.com/office/drawing/2014/main" id="{4E02F736-EFB3-4EBE-83AA-63EEB5E4DEB0}"/>
              </a:ext>
            </a:extLst>
          </p:cNvPr>
          <p:cNvGrpSpPr/>
          <p:nvPr/>
        </p:nvGrpSpPr>
        <p:grpSpPr>
          <a:xfrm>
            <a:off x="445056" y="659614"/>
            <a:ext cx="4510238" cy="1635048"/>
            <a:chOff x="445056" y="661639"/>
            <a:chExt cx="4510238" cy="1635048"/>
          </a:xfrm>
        </p:grpSpPr>
        <p:pic>
          <p:nvPicPr>
            <p:cNvPr id="16" name="Picture 15" descr="Graphical user interface, text, application&#10;&#10;Description automatically generated">
              <a:extLst>
                <a:ext uri="{FF2B5EF4-FFF2-40B4-BE49-F238E27FC236}">
                  <a16:creationId xmlns:a16="http://schemas.microsoft.com/office/drawing/2014/main" id="{DAB5CF32-038D-495C-955C-8CA1D17D7F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155" t="27877" r="9443" b="10267"/>
            <a:stretch/>
          </p:blipFill>
          <p:spPr>
            <a:xfrm>
              <a:off x="445056" y="661639"/>
              <a:ext cx="4209183" cy="1584852"/>
            </a:xfrm>
            <a:prstGeom prst="rect">
              <a:avLst/>
            </a:prstGeom>
          </p:spPr>
        </p:pic>
        <p:sp>
          <p:nvSpPr>
            <p:cNvPr id="12" name="Rectangle 11">
              <a:extLst>
                <a:ext uri="{FF2B5EF4-FFF2-40B4-BE49-F238E27FC236}">
                  <a16:creationId xmlns:a16="http://schemas.microsoft.com/office/drawing/2014/main" id="{BF8A1B58-6C27-4C97-944D-F011C62E8C9C}"/>
                </a:ext>
              </a:extLst>
            </p:cNvPr>
            <p:cNvSpPr/>
            <p:nvPr/>
          </p:nvSpPr>
          <p:spPr>
            <a:xfrm>
              <a:off x="994854" y="2050466"/>
              <a:ext cx="3960440" cy="246221"/>
            </a:xfrm>
            <a:prstGeom prst="rect">
              <a:avLst/>
            </a:prstGeom>
          </p:spPr>
          <p:txBody>
            <a:bodyPr wrap="square">
              <a:spAutoFit/>
            </a:bodyPr>
            <a:lstStyle/>
            <a:p>
              <a:r>
                <a:rPr lang="en-AU" sz="1000" b="1" i="1"/>
                <a:t>*</a:t>
              </a:r>
              <a:r>
                <a:rPr lang="en-AU" sz="600" i="1"/>
                <a:t>Key points from the National Small Business Commissioners Forum Communique</a:t>
              </a:r>
              <a:endParaRPr lang="en-US" sz="900" i="1"/>
            </a:p>
          </p:txBody>
        </p:sp>
      </p:grpSp>
      <p:sp>
        <p:nvSpPr>
          <p:cNvPr id="31" name="Round Diagonal Corner Rectangle 30"/>
          <p:cNvSpPr/>
          <p:nvPr/>
        </p:nvSpPr>
        <p:spPr>
          <a:xfrm>
            <a:off x="251520" y="504822"/>
            <a:ext cx="8712968" cy="6236546"/>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9" name="Rectangle 8"/>
          <p:cNvSpPr/>
          <p:nvPr/>
        </p:nvSpPr>
        <p:spPr>
          <a:xfrm>
            <a:off x="141883" y="-19727"/>
            <a:ext cx="5190694" cy="492443"/>
          </a:xfrm>
          <a:prstGeom prst="rect">
            <a:avLst/>
          </a:prstGeom>
        </p:spPr>
        <p:txBody>
          <a:bodyPr wrap="square">
            <a:spAutoFit/>
          </a:bodyPr>
          <a:lstStyle/>
          <a:p>
            <a:r>
              <a:rPr lang="en-AU" sz="2600" b="1">
                <a:solidFill>
                  <a:srgbClr val="193264"/>
                </a:solidFill>
              </a:rPr>
              <a:t>Message from the Ombudsman</a:t>
            </a: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fld id="{772A3BAB-E5F2-4DBA-9973-B05B60FF4C6E}" type="slidenum">
              <a:rPr lang="en-AU" sz="700" smtClean="0"/>
              <a:t>3</a:t>
            </a:fld>
            <a:endParaRPr lang="en-AU" sz="700"/>
          </a:p>
        </p:txBody>
      </p:sp>
      <p:sp>
        <p:nvSpPr>
          <p:cNvPr id="38" name="Rectangle 37"/>
          <p:cNvSpPr/>
          <p:nvPr/>
        </p:nvSpPr>
        <p:spPr>
          <a:xfrm>
            <a:off x="2289664" y="1988840"/>
            <a:ext cx="2160000" cy="246221"/>
          </a:xfrm>
          <a:prstGeom prst="rect">
            <a:avLst/>
          </a:prstGeom>
        </p:spPr>
        <p:txBody>
          <a:bodyPr wrap="square">
            <a:spAutoFit/>
          </a:bodyPr>
          <a:lstStyle/>
          <a:p>
            <a:r>
              <a:rPr lang="en-AU" sz="1000"/>
              <a:t> </a:t>
            </a:r>
            <a:endParaRPr lang="en-US" sz="1000"/>
          </a:p>
        </p:txBody>
      </p:sp>
      <p:sp>
        <p:nvSpPr>
          <p:cNvPr id="10" name="Rectangle 9"/>
          <p:cNvSpPr/>
          <p:nvPr/>
        </p:nvSpPr>
        <p:spPr>
          <a:xfrm>
            <a:off x="303994" y="381961"/>
            <a:ext cx="4032448" cy="3480505"/>
          </a:xfrm>
          <a:prstGeom prst="rect">
            <a:avLst/>
          </a:prstGeom>
        </p:spPr>
        <p:txBody>
          <a:bodyPr wrap="square">
            <a:spAutoFit/>
          </a:bodyPr>
          <a:lstStyle/>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a:p>
            <a:pPr>
              <a:lnSpc>
                <a:spcPct val="112000"/>
              </a:lnSpc>
              <a:spcBef>
                <a:spcPts val="300"/>
              </a:spcBef>
              <a:spcAft>
                <a:spcPts val="300"/>
              </a:spcAft>
            </a:pPr>
            <a:endParaRPr lang="en-AU" sz="1100"/>
          </a:p>
        </p:txBody>
      </p:sp>
      <p:sp>
        <p:nvSpPr>
          <p:cNvPr id="15" name="Rectangle 14">
            <a:extLst>
              <a:ext uri="{FF2B5EF4-FFF2-40B4-BE49-F238E27FC236}">
                <a16:creationId xmlns:a16="http://schemas.microsoft.com/office/drawing/2014/main" id="{C1C844A8-8EFC-4605-B420-744F0AA352B8}"/>
              </a:ext>
            </a:extLst>
          </p:cNvPr>
          <p:cNvSpPr/>
          <p:nvPr/>
        </p:nvSpPr>
        <p:spPr>
          <a:xfrm>
            <a:off x="4577524" y="6189548"/>
            <a:ext cx="3960440" cy="407804"/>
          </a:xfrm>
          <a:prstGeom prst="rect">
            <a:avLst/>
          </a:prstGeom>
        </p:spPr>
        <p:txBody>
          <a:bodyPr wrap="square">
            <a:spAutoFit/>
          </a:bodyPr>
          <a:lstStyle/>
          <a:p>
            <a:r>
              <a:rPr lang="en-AU" sz="1050" b="1">
                <a:solidFill>
                  <a:srgbClr val="193264"/>
                </a:solidFill>
              </a:rPr>
              <a:t>The Hon. Bruce Billson</a:t>
            </a:r>
            <a:br>
              <a:rPr lang="en-AU" sz="1050" b="1">
                <a:solidFill>
                  <a:srgbClr val="193264"/>
                </a:solidFill>
              </a:rPr>
            </a:br>
            <a:r>
              <a:rPr lang="en-AU" sz="1000">
                <a:solidFill>
                  <a:srgbClr val="193264"/>
                </a:solidFill>
              </a:rPr>
              <a:t>Australian Small Business and Family Enterprise Ombudsman</a:t>
            </a:r>
            <a:endParaRPr lang="en-US" sz="1050">
              <a:solidFill>
                <a:srgbClr val="193264"/>
              </a:solidFill>
            </a:endParaRPr>
          </a:p>
        </p:txBody>
      </p:sp>
      <p:sp>
        <p:nvSpPr>
          <p:cNvPr id="11" name="Rectangle 10">
            <a:extLst>
              <a:ext uri="{FF2B5EF4-FFF2-40B4-BE49-F238E27FC236}">
                <a16:creationId xmlns:a16="http://schemas.microsoft.com/office/drawing/2014/main" id="{6A20C7FB-34BF-4852-AD3B-8F3F431AB0DC}"/>
              </a:ext>
            </a:extLst>
          </p:cNvPr>
          <p:cNvSpPr/>
          <p:nvPr/>
        </p:nvSpPr>
        <p:spPr>
          <a:xfrm>
            <a:off x="994854" y="539180"/>
            <a:ext cx="3960440" cy="230832"/>
          </a:xfrm>
          <a:prstGeom prst="rect">
            <a:avLst/>
          </a:prstGeom>
        </p:spPr>
        <p:txBody>
          <a:bodyPr wrap="square">
            <a:spAutoFit/>
          </a:bodyPr>
          <a:lstStyle/>
          <a:p>
            <a:r>
              <a:rPr lang="en-AU" sz="900" b="1">
                <a:solidFill>
                  <a:srgbClr val="193264"/>
                </a:solidFill>
              </a:rPr>
              <a:t>What small business needs for COVID recovery</a:t>
            </a:r>
            <a:endParaRPr lang="en-US" sz="900">
              <a:solidFill>
                <a:srgbClr val="193264"/>
              </a:solidFill>
            </a:endParaRPr>
          </a:p>
        </p:txBody>
      </p:sp>
    </p:spTree>
    <p:extLst>
      <p:ext uri="{BB962C8B-B14F-4D97-AF65-F5344CB8AC3E}">
        <p14:creationId xmlns:p14="http://schemas.microsoft.com/office/powerpoint/2010/main" val="263341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31"/>
          <p:cNvSpPr txBox="1"/>
          <p:nvPr/>
        </p:nvSpPr>
        <p:spPr>
          <a:xfrm>
            <a:off x="1331640" y="628525"/>
            <a:ext cx="7609720" cy="1677382"/>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a:t>Received 1,835 contacts to our Office, of which 1,445 were requests for assistance directly related to small business disputes</a:t>
            </a:r>
            <a:r>
              <a:rPr lang="en-US" sz="1100" dirty="0"/>
              <a:t>.</a:t>
            </a:r>
          </a:p>
          <a:p>
            <a:pPr marL="171450" lvl="0" indent="-171450">
              <a:spcAft>
                <a:spcPts val="600"/>
              </a:spcAft>
              <a:buFont typeface="Arial" panose="020B0604020202020204" pitchFamily="34" charset="0"/>
              <a:buChar char="•"/>
            </a:pPr>
            <a:r>
              <a:rPr lang="en-US" sz="1100" dirty="0"/>
              <a:t>Provided assistance to small businesses affected by COVID-19, across a range of payment, contract, leasing and franchise related matters.</a:t>
            </a:r>
          </a:p>
          <a:p>
            <a:pPr marL="171450" lvl="0" indent="-171450">
              <a:spcAft>
                <a:spcPts val="600"/>
              </a:spcAft>
              <a:buFont typeface="Arial" panose="020B0604020202020204" pitchFamily="34" charset="0"/>
              <a:buChar char="•"/>
            </a:pPr>
            <a:r>
              <a:rPr lang="en-US" sz="1100" dirty="0"/>
              <a:t>Supported franchise participants to understand the new changes to the Franchising Code of Conduct (implemented 1 June 2021), including assisting with 180 franchise disputes (up from 121 in the previous quarter).</a:t>
            </a:r>
          </a:p>
          <a:p>
            <a:pPr marL="171450" lvl="0" indent="-171450">
              <a:spcAft>
                <a:spcPts val="600"/>
              </a:spcAft>
              <a:buFont typeface="Arial" panose="020B0604020202020204" pitchFamily="34" charset="0"/>
              <a:buChar char="•"/>
            </a:pPr>
            <a:r>
              <a:rPr lang="en-US" sz="1100" dirty="0"/>
              <a:t>Helped a rising number of Queensland businesses in the quarter, up from 457 in the June Quarter 2021 to 549 this quarter.</a:t>
            </a:r>
          </a:p>
        </p:txBody>
      </p:sp>
      <p:sp>
        <p:nvSpPr>
          <p:cNvPr id="9" name="Rectangle 8"/>
          <p:cNvSpPr/>
          <p:nvPr/>
        </p:nvSpPr>
        <p:spPr>
          <a:xfrm>
            <a:off x="539552" y="44624"/>
            <a:ext cx="2504281" cy="492443"/>
          </a:xfrm>
          <a:prstGeom prst="rect">
            <a:avLst/>
          </a:prstGeom>
        </p:spPr>
        <p:txBody>
          <a:bodyPr wrap="square">
            <a:spAutoFit/>
          </a:bodyPr>
          <a:lstStyle/>
          <a:p>
            <a:r>
              <a:rPr lang="en-AU" sz="2600" b="1">
                <a:solidFill>
                  <a:srgbClr val="193264"/>
                </a:solidFill>
              </a:rPr>
              <a:t>Key activities</a:t>
            </a:r>
          </a:p>
        </p:txBody>
      </p:sp>
      <p:sp>
        <p:nvSpPr>
          <p:cNvPr id="4" name="Rounded Rectangle 26"/>
          <p:cNvSpPr/>
          <p:nvPr/>
        </p:nvSpPr>
        <p:spPr>
          <a:xfrm>
            <a:off x="1251876" y="4809059"/>
            <a:ext cx="7640604" cy="1938991"/>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grpSp>
        <p:nvGrpSpPr>
          <p:cNvPr id="2" name="Group 1"/>
          <p:cNvGrpSpPr/>
          <p:nvPr/>
        </p:nvGrpSpPr>
        <p:grpSpPr>
          <a:xfrm>
            <a:off x="612721" y="5064611"/>
            <a:ext cx="430887" cy="1460733"/>
            <a:chOff x="404453" y="1015205"/>
            <a:chExt cx="430887" cy="1730081"/>
          </a:xfrm>
        </p:grpSpPr>
        <p:sp>
          <p:nvSpPr>
            <p:cNvPr id="3" name="Rounded Rectangle 21"/>
            <p:cNvSpPr/>
            <p:nvPr/>
          </p:nvSpPr>
          <p:spPr>
            <a:xfrm>
              <a:off x="404453" y="1015205"/>
              <a:ext cx="430887" cy="1730081"/>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8" name="TextBox 13"/>
            <p:cNvSpPr txBox="1"/>
            <p:nvPr/>
          </p:nvSpPr>
          <p:spPr>
            <a:xfrm rot="16200000">
              <a:off x="-199033" y="1729444"/>
              <a:ext cx="1637859" cy="338554"/>
            </a:xfrm>
            <a:prstGeom prst="rect">
              <a:avLst/>
            </a:prstGeom>
            <a:noFill/>
          </p:spPr>
          <p:txBody>
            <a:bodyPr wrap="square" rtlCol="0">
              <a:spAutoFit/>
            </a:bodyPr>
            <a:lstStyle/>
            <a:p>
              <a:pPr algn="ctr"/>
              <a:r>
                <a:rPr lang="en-AU" sz="1600" b="1">
                  <a:solidFill>
                    <a:schemeClr val="bg1"/>
                  </a:solidFill>
                </a:rPr>
                <a:t>OUTREACH</a:t>
              </a:r>
            </a:p>
          </p:txBody>
        </p:sp>
      </p:grpSp>
      <p:sp>
        <p:nvSpPr>
          <p:cNvPr id="22" name="TextBox 31"/>
          <p:cNvSpPr txBox="1"/>
          <p:nvPr/>
        </p:nvSpPr>
        <p:spPr>
          <a:xfrm>
            <a:off x="1331640" y="2483311"/>
            <a:ext cx="7623684" cy="2246769"/>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AU" sz="1100" dirty="0"/>
              <a:t>Continued to provide feedback on changes to the Franchising Code of Conduct.</a:t>
            </a:r>
          </a:p>
          <a:p>
            <a:pPr marL="171450" lvl="0" indent="-171450">
              <a:spcAft>
                <a:spcPts val="600"/>
              </a:spcAft>
              <a:buFont typeface="Arial" panose="020B0604020202020204" pitchFamily="34" charset="0"/>
              <a:buChar char="•"/>
            </a:pPr>
            <a:r>
              <a:rPr lang="en-AU" sz="1100" dirty="0"/>
              <a:t>Provided further advice to the Treasury on the implementation of the Payment Times Procurement Connected Policy and appropriate dispute resolution mechanisms. </a:t>
            </a:r>
          </a:p>
          <a:p>
            <a:pPr marL="171450" lvl="0" indent="-171450">
              <a:spcAft>
                <a:spcPts val="600"/>
              </a:spcAft>
              <a:buFont typeface="Arial" panose="020B0604020202020204" pitchFamily="34" charset="0"/>
              <a:buChar char="•"/>
            </a:pPr>
            <a:r>
              <a:rPr lang="en-AU" sz="1100" dirty="0"/>
              <a:t>Resolved work with Australia Post to address issues with delivery of perishable goods from small producers. </a:t>
            </a:r>
          </a:p>
          <a:p>
            <a:pPr marL="171450" lvl="0" indent="-171450">
              <a:spcAft>
                <a:spcPts val="600"/>
              </a:spcAft>
              <a:buFont typeface="Arial" panose="020B0604020202020204" pitchFamily="34" charset="0"/>
              <a:buChar char="•"/>
            </a:pPr>
            <a:r>
              <a:rPr lang="en-AU" sz="1100" dirty="0"/>
              <a:t>Continued work with the amusement, leisure, and recreation sector, along with the mutual insurance sector, to examine the feasibility of a discretionary mutual fund for the sector. </a:t>
            </a:r>
          </a:p>
          <a:p>
            <a:pPr marL="171450" lvl="0" indent="-171450">
              <a:spcAft>
                <a:spcPts val="600"/>
              </a:spcAft>
              <a:buFont typeface="Arial" panose="020B0604020202020204" pitchFamily="34" charset="0"/>
              <a:buChar char="•"/>
            </a:pPr>
            <a:r>
              <a:rPr lang="en-AU" sz="1100" dirty="0"/>
              <a:t>Engaged with the Federal Regulatory Agencies Group about the effects of cumulative regulation on small businesses. </a:t>
            </a:r>
          </a:p>
          <a:p>
            <a:pPr marL="171450" lvl="0" indent="-171450">
              <a:spcAft>
                <a:spcPts val="600"/>
              </a:spcAft>
              <a:buFont typeface="Arial" panose="020B0604020202020204" pitchFamily="34" charset="0"/>
              <a:buChar char="•"/>
            </a:pPr>
            <a:r>
              <a:rPr lang="en-AU" sz="1100" dirty="0"/>
              <a:t>Provided advice on payment systems regulation to the Reserve Bank of Australia, including advocating for the application of least-cost routing for small businesses. </a:t>
            </a:r>
          </a:p>
          <a:p>
            <a:pPr marL="171450" lvl="0" indent="-171450">
              <a:spcAft>
                <a:spcPts val="600"/>
              </a:spcAft>
              <a:buFont typeface="Arial" panose="020B0604020202020204" pitchFamily="34" charset="0"/>
              <a:buChar char="•"/>
            </a:pPr>
            <a:r>
              <a:rPr lang="en-AU" sz="1100" dirty="0"/>
              <a:t>Provided feedback on a number of proposed changes or additions to industry codes. </a:t>
            </a:r>
          </a:p>
        </p:txBody>
      </p:sp>
      <p:sp>
        <p:nvSpPr>
          <p:cNvPr id="17" name="Rounded Rectangle 41"/>
          <p:cNvSpPr/>
          <p:nvPr/>
        </p:nvSpPr>
        <p:spPr>
          <a:xfrm>
            <a:off x="1251876" y="2415297"/>
            <a:ext cx="7622515" cy="2284447"/>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grpSp>
        <p:nvGrpSpPr>
          <p:cNvPr id="7" name="Group 6"/>
          <p:cNvGrpSpPr/>
          <p:nvPr/>
        </p:nvGrpSpPr>
        <p:grpSpPr>
          <a:xfrm>
            <a:off x="599860" y="2806347"/>
            <a:ext cx="439507" cy="1605365"/>
            <a:chOff x="4733374" y="2303622"/>
            <a:chExt cx="439507" cy="1773450"/>
          </a:xfrm>
        </p:grpSpPr>
        <p:sp>
          <p:nvSpPr>
            <p:cNvPr id="15" name="Rounded Rectangle 38"/>
            <p:cNvSpPr/>
            <p:nvPr/>
          </p:nvSpPr>
          <p:spPr>
            <a:xfrm>
              <a:off x="4733374" y="2327031"/>
              <a:ext cx="439507" cy="1750041"/>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9" name="TextBox 42"/>
            <p:cNvSpPr txBox="1"/>
            <p:nvPr/>
          </p:nvSpPr>
          <p:spPr>
            <a:xfrm rot="16200000">
              <a:off x="4078108" y="3009366"/>
              <a:ext cx="1750041" cy="338554"/>
            </a:xfrm>
            <a:prstGeom prst="rect">
              <a:avLst/>
            </a:prstGeom>
            <a:noFill/>
          </p:spPr>
          <p:txBody>
            <a:bodyPr wrap="square" rtlCol="0">
              <a:spAutoFit/>
            </a:bodyPr>
            <a:lstStyle/>
            <a:p>
              <a:pPr algn="ctr"/>
              <a:r>
                <a:rPr lang="en-AU" sz="1600" b="1">
                  <a:solidFill>
                    <a:schemeClr val="bg1"/>
                  </a:solidFill>
                </a:rPr>
                <a:t>ADVOCACY</a:t>
              </a:r>
            </a:p>
          </p:txBody>
        </p:sp>
      </p:grpSp>
      <p:grpSp>
        <p:nvGrpSpPr>
          <p:cNvPr id="5" name="Group 4"/>
          <p:cNvGrpSpPr/>
          <p:nvPr/>
        </p:nvGrpSpPr>
        <p:grpSpPr>
          <a:xfrm>
            <a:off x="610142" y="610298"/>
            <a:ext cx="453287" cy="1713836"/>
            <a:chOff x="4729991" y="4270681"/>
            <a:chExt cx="453287" cy="2151989"/>
          </a:xfrm>
        </p:grpSpPr>
        <p:sp>
          <p:nvSpPr>
            <p:cNvPr id="24" name="Rounded Rectangle 32"/>
            <p:cNvSpPr/>
            <p:nvPr/>
          </p:nvSpPr>
          <p:spPr>
            <a:xfrm>
              <a:off x="4729991" y="4270681"/>
              <a:ext cx="453287" cy="2151989"/>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6" name="TextBox 35"/>
            <p:cNvSpPr txBox="1"/>
            <p:nvPr/>
          </p:nvSpPr>
          <p:spPr>
            <a:xfrm rot="16200000">
              <a:off x="3931355" y="5213857"/>
              <a:ext cx="2050556" cy="318924"/>
            </a:xfrm>
            <a:prstGeom prst="rect">
              <a:avLst/>
            </a:prstGeom>
            <a:noFill/>
          </p:spPr>
          <p:txBody>
            <a:bodyPr wrap="square" lIns="36000" tIns="36000" rIns="36000" bIns="36000" rtlCol="0">
              <a:spAutoFit/>
            </a:bodyPr>
            <a:lstStyle/>
            <a:p>
              <a:pPr algn="ctr"/>
              <a:r>
                <a:rPr lang="en-AU" sz="1600" b="1">
                  <a:solidFill>
                    <a:schemeClr val="bg1"/>
                  </a:solidFill>
                </a:rPr>
                <a:t>ASSISTANCE</a:t>
              </a:r>
            </a:p>
          </p:txBody>
        </p:sp>
      </p:grpSp>
      <p:sp>
        <p:nvSpPr>
          <p:cNvPr id="38" name="Rectangle 37"/>
          <p:cNvSpPr/>
          <p:nvPr/>
        </p:nvSpPr>
        <p:spPr>
          <a:xfrm>
            <a:off x="2497932" y="1988840"/>
            <a:ext cx="2160000" cy="246221"/>
          </a:xfrm>
          <a:prstGeom prst="rect">
            <a:avLst/>
          </a:prstGeom>
        </p:spPr>
        <p:txBody>
          <a:bodyPr wrap="square">
            <a:spAutoFit/>
          </a:bodyPr>
          <a:lstStyle/>
          <a:p>
            <a:r>
              <a:rPr lang="en-AU" sz="1000"/>
              <a:t> </a:t>
            </a:r>
            <a:endParaRPr lang="en-US" sz="1000"/>
          </a:p>
        </p:txBody>
      </p:sp>
      <p:sp>
        <p:nvSpPr>
          <p:cNvPr id="6" name="Rectangle 3"/>
          <p:cNvSpPr/>
          <p:nvPr/>
        </p:nvSpPr>
        <p:spPr>
          <a:xfrm>
            <a:off x="1337172" y="4815589"/>
            <a:ext cx="7555308" cy="1938992"/>
          </a:xfrm>
          <a:prstGeom prst="rect">
            <a:avLst/>
          </a:prstGeom>
        </p:spPr>
        <p:txBody>
          <a:bodyPr wrap="square">
            <a:spAutoFit/>
          </a:bodyPr>
          <a:lstStyle/>
          <a:p>
            <a:pPr marL="171450" indent="-171450">
              <a:spcAft>
                <a:spcPts val="600"/>
              </a:spcAft>
              <a:buFont typeface="Arial" panose="020B0604020202020204" pitchFamily="34" charset="0"/>
              <a:buChar char="•"/>
            </a:pPr>
            <a:r>
              <a:rPr lang="en-US" sz="1100" dirty="0"/>
              <a:t>Key media topics: Tax Time for small businesses, cancellation and suspension of Australian credit </a:t>
            </a:r>
            <a:r>
              <a:rPr lang="en-US" sz="1100" dirty="0" err="1"/>
              <a:t>licences</a:t>
            </a:r>
            <a:r>
              <a:rPr lang="en-US" sz="1100" dirty="0"/>
              <a:t>, least-cost routing</a:t>
            </a:r>
            <a:r>
              <a:rPr lang="en-AU" sz="1100" dirty="0"/>
              <a:t>, Payment Times Procurement Connected Policy, supply chain finance, Australia Post and posting perishable items, insolvency protections,</a:t>
            </a:r>
            <a:r>
              <a:rPr lang="en-AU" sz="1100" i="1" dirty="0"/>
              <a:t> </a:t>
            </a:r>
            <a:r>
              <a:rPr lang="en-US" sz="1100" dirty="0">
                <a:highlight>
                  <a:srgbClr val="FFFFFF"/>
                </a:highlight>
              </a:rPr>
              <a:t>women-owned and women-led small businesses, up-lift of small business registrations during COVID, Discretionary Mutual Fund Review, </a:t>
            </a:r>
            <a:r>
              <a:rPr lang="en-AU" sz="1100" dirty="0"/>
              <a:t>National Family Business Day and COVID support and recovery.</a:t>
            </a:r>
          </a:p>
          <a:p>
            <a:pPr marL="171450" indent="-171450">
              <a:spcAft>
                <a:spcPts val="600"/>
              </a:spcAft>
              <a:buFont typeface="Arial" panose="020B0604020202020204" pitchFamily="34" charset="0"/>
              <a:buChar char="•"/>
            </a:pPr>
            <a:r>
              <a:rPr lang="en-US" sz="1100" dirty="0"/>
              <a:t>Major media appearances and mentions: T</a:t>
            </a:r>
            <a:r>
              <a:rPr lang="en-AU" sz="1100" dirty="0">
                <a:highlight>
                  <a:srgbClr val="FFFFFF"/>
                </a:highlight>
              </a:rPr>
              <a:t>he Today Show – Channel 9, The Sydney Morning Herald, Dynamic Business, Inside Small Business, News.com.au, The Age, 6PR (Perth Live), ABC Radio and SBS. </a:t>
            </a:r>
          </a:p>
          <a:p>
            <a:pPr marL="171450" indent="-171450">
              <a:spcAft>
                <a:spcPts val="600"/>
              </a:spcAft>
              <a:buFont typeface="Arial" panose="020B0604020202020204" pitchFamily="34" charset="0"/>
              <a:buChar char="•"/>
            </a:pPr>
            <a:r>
              <a:rPr lang="en-US" sz="1100" dirty="0"/>
              <a:t>Events: The Ombudsman gave 10 presentations and speeches, conducted 7 podcasts/interviews and participated in 17 webinars/events including RU OK? Day, </a:t>
            </a:r>
            <a:r>
              <a:rPr lang="en-US" sz="1100" dirty="0" err="1"/>
              <a:t>BiziNet</a:t>
            </a:r>
            <a:r>
              <a:rPr lang="en-US" sz="1100" dirty="0"/>
              <a:t>, </a:t>
            </a:r>
            <a:r>
              <a:rPr lang="en-US" sz="1100" dirty="0" err="1"/>
              <a:t>NetStripes</a:t>
            </a:r>
            <a:r>
              <a:rPr lang="en-US" sz="1100" dirty="0"/>
              <a:t>, </a:t>
            </a:r>
            <a:r>
              <a:rPr lang="en-US" sz="1100" dirty="0" err="1"/>
              <a:t>Femeconomy</a:t>
            </a:r>
            <a:r>
              <a:rPr lang="en-US" sz="1100" dirty="0"/>
              <a:t> and the Australian Financial Industry Association Conference.</a:t>
            </a:r>
          </a:p>
        </p:txBody>
      </p:sp>
      <p:sp>
        <p:nvSpPr>
          <p:cNvPr id="21" name="TextBox 20"/>
          <p:cNvSpPr txBox="1"/>
          <p:nvPr/>
        </p:nvSpPr>
        <p:spPr>
          <a:xfrm>
            <a:off x="8676456" y="6660307"/>
            <a:ext cx="467544" cy="200055"/>
          </a:xfrm>
          <a:prstGeom prst="rect">
            <a:avLst/>
          </a:prstGeom>
          <a:noFill/>
        </p:spPr>
        <p:txBody>
          <a:bodyPr wrap="square" rtlCol="0">
            <a:spAutoFit/>
          </a:bodyPr>
          <a:lstStyle/>
          <a:p>
            <a:pPr algn="ctr"/>
            <a:r>
              <a:rPr lang="en-AU" sz="700"/>
              <a:t>3</a:t>
            </a:r>
          </a:p>
        </p:txBody>
      </p:sp>
      <p:sp>
        <p:nvSpPr>
          <p:cNvPr id="23" name="Rounded Rectangle 26">
            <a:extLst>
              <a:ext uri="{FF2B5EF4-FFF2-40B4-BE49-F238E27FC236}">
                <a16:creationId xmlns:a16="http://schemas.microsoft.com/office/drawing/2014/main" id="{CABE8D32-4458-41A3-B860-363816735FEE}"/>
              </a:ext>
            </a:extLst>
          </p:cNvPr>
          <p:cNvSpPr/>
          <p:nvPr/>
        </p:nvSpPr>
        <p:spPr>
          <a:xfrm>
            <a:off x="1242831" y="580458"/>
            <a:ext cx="7640604" cy="1725449"/>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Tree>
    <p:extLst>
      <p:ext uri="{BB962C8B-B14F-4D97-AF65-F5344CB8AC3E}">
        <p14:creationId xmlns:p14="http://schemas.microsoft.com/office/powerpoint/2010/main" val="3883762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395536" y="4760408"/>
            <a:ext cx="5262803" cy="200272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9" name="Rounded Rectangle 18"/>
          <p:cNvSpPr/>
          <p:nvPr/>
        </p:nvSpPr>
        <p:spPr>
          <a:xfrm>
            <a:off x="395536" y="728694"/>
            <a:ext cx="7052526" cy="3922574"/>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467544" y="169476"/>
            <a:ext cx="5112568" cy="492443"/>
          </a:xfrm>
          <a:prstGeom prst="rect">
            <a:avLst/>
          </a:prstGeom>
          <a:noFill/>
        </p:spPr>
        <p:txBody>
          <a:bodyPr wrap="square" rtlCol="0">
            <a:spAutoFit/>
          </a:bodyPr>
          <a:lstStyle/>
          <a:p>
            <a:r>
              <a:rPr lang="en-AU" sz="2600" b="1">
                <a:solidFill>
                  <a:srgbClr val="193264"/>
                </a:solidFill>
                <a:latin typeface="+mj-lt"/>
              </a:rPr>
              <a:t>Assistance: supporting SMEs</a:t>
            </a:r>
          </a:p>
        </p:txBody>
      </p:sp>
      <p:sp>
        <p:nvSpPr>
          <p:cNvPr id="21" name="Rectangle 2"/>
          <p:cNvSpPr/>
          <p:nvPr/>
        </p:nvSpPr>
        <p:spPr>
          <a:xfrm>
            <a:off x="471815" y="4787529"/>
            <a:ext cx="5186524" cy="2002728"/>
          </a:xfrm>
          <a:prstGeom prst="rect">
            <a:avLst/>
          </a:prstGeom>
        </p:spPr>
        <p:txBody>
          <a:bodyPr wrap="square">
            <a:spAutoFit/>
          </a:bodyPr>
          <a:lstStyle/>
          <a:p>
            <a:pPr algn="ctr">
              <a:lnSpc>
                <a:spcPct val="113000"/>
              </a:lnSpc>
              <a:spcAft>
                <a:spcPts val="600"/>
              </a:spcAft>
            </a:pPr>
            <a:r>
              <a:rPr lang="en-AU" b="1">
                <a:solidFill>
                  <a:schemeClr val="bg1"/>
                </a:solidFill>
              </a:rPr>
              <a:t>Small Business Tax Concierge Service</a:t>
            </a:r>
            <a:endParaRPr lang="en-US">
              <a:solidFill>
                <a:schemeClr val="bg1"/>
              </a:solidFill>
            </a:endParaRPr>
          </a:p>
          <a:p>
            <a:pPr marL="144000" indent="-144000">
              <a:lnSpc>
                <a:spcPct val="113000"/>
              </a:lnSpc>
              <a:spcAft>
                <a:spcPts val="600"/>
              </a:spcAft>
              <a:buFont typeface="Arial" panose="020B0604020202020204" pitchFamily="34" charset="0"/>
              <a:buChar char="•"/>
            </a:pPr>
            <a:r>
              <a:rPr lang="en-US" sz="1200">
                <a:solidFill>
                  <a:schemeClr val="bg1"/>
                </a:solidFill>
              </a:rPr>
              <a:t>In September Quarter 2021, the Small Business Tax Concierge Service received 23 inquiries from small businesses seeking assistance with negative decision letters received from the Australian Taxation Office.</a:t>
            </a:r>
          </a:p>
          <a:p>
            <a:pPr marL="144000" indent="-144000">
              <a:lnSpc>
                <a:spcPct val="113000"/>
              </a:lnSpc>
              <a:spcAft>
                <a:spcPts val="600"/>
              </a:spcAft>
              <a:buFont typeface="Arial" panose="020B0604020202020204" pitchFamily="34" charset="0"/>
              <a:buChar char="•"/>
            </a:pPr>
            <a:r>
              <a:rPr lang="en-US" sz="1200">
                <a:solidFill>
                  <a:schemeClr val="bg1"/>
                </a:solidFill>
              </a:rPr>
              <a:t>Many of the requests for assistance were from small businesses deemed ineligible for </a:t>
            </a:r>
            <a:r>
              <a:rPr lang="en-US" sz="1200" err="1">
                <a:solidFill>
                  <a:schemeClr val="bg1"/>
                </a:solidFill>
              </a:rPr>
              <a:t>JobKeeper</a:t>
            </a:r>
            <a:r>
              <a:rPr lang="en-US" sz="1200">
                <a:solidFill>
                  <a:schemeClr val="bg1"/>
                </a:solidFill>
              </a:rPr>
              <a:t> or Cash Flow Boost, and some with concerns relating to Superannuation Guarantee arrangements and penalties.</a:t>
            </a:r>
          </a:p>
        </p:txBody>
      </p:sp>
      <p:sp>
        <p:nvSpPr>
          <p:cNvPr id="12" name="Rectangle 11"/>
          <p:cNvSpPr/>
          <p:nvPr/>
        </p:nvSpPr>
        <p:spPr>
          <a:xfrm>
            <a:off x="5085762" y="884788"/>
            <a:ext cx="3904547" cy="270587"/>
          </a:xfrm>
          <a:prstGeom prst="rect">
            <a:avLst/>
          </a:prstGeom>
        </p:spPr>
        <p:txBody>
          <a:bodyPr wrap="square">
            <a:spAutoFit/>
          </a:bodyPr>
          <a:lstStyle/>
          <a:p>
            <a:pPr marL="171450" indent="-171450">
              <a:lnSpc>
                <a:spcPct val="112000"/>
              </a:lnSpc>
              <a:spcAft>
                <a:spcPts val="0"/>
              </a:spcAft>
              <a:buFont typeface="Arial" panose="020B0604020202020204" pitchFamily="34" charset="0"/>
              <a:buChar char="•"/>
            </a:pPr>
            <a:r>
              <a:rPr lang="en-US" sz="1125">
                <a:solidFill>
                  <a:schemeClr val="bg1"/>
                </a:solidFill>
                <a:ea typeface="Calibri" panose="020F0502020204030204" pitchFamily="34" charset="0"/>
              </a:rPr>
              <a:t>By</a:t>
            </a:r>
          </a:p>
        </p:txBody>
      </p:sp>
      <p:sp>
        <p:nvSpPr>
          <p:cNvPr id="8" name="TextBox 7"/>
          <p:cNvSpPr txBox="1"/>
          <p:nvPr/>
        </p:nvSpPr>
        <p:spPr>
          <a:xfrm>
            <a:off x="407238" y="1148938"/>
            <a:ext cx="3724250" cy="3408625"/>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50" dirty="0"/>
              <a:t>We are assisting franchisors and franchisees with navigating and accessing the improvements to the Franchising Code of Conduct were made on 1 June 2021:</a:t>
            </a:r>
          </a:p>
          <a:p>
            <a:pPr marL="628650" lvl="1" indent="-171450">
              <a:spcAft>
                <a:spcPts val="600"/>
              </a:spcAft>
              <a:buFont typeface="Courier New" panose="02070309020205020404" pitchFamily="49" charset="0"/>
              <a:buChar char="o"/>
            </a:pPr>
            <a:r>
              <a:rPr lang="en-US" sz="1150" dirty="0"/>
              <a:t>We are working to inform participants about the changes.</a:t>
            </a:r>
          </a:p>
          <a:p>
            <a:pPr marL="171450" indent="-171450">
              <a:spcAft>
                <a:spcPts val="600"/>
              </a:spcAft>
              <a:buFont typeface="Arial" panose="020B0604020202020204" pitchFamily="34" charset="0"/>
              <a:buChar char="•"/>
            </a:pPr>
            <a:r>
              <a:rPr lang="en-US" sz="1150" dirty="0"/>
              <a:t>During the September quarter in our role assisting with external dispute resolution under the  Franchising, Horticulture, Oil and Dairy Codes of Conduct, our Office has:</a:t>
            </a:r>
          </a:p>
          <a:p>
            <a:pPr marL="628650" lvl="1" indent="-171450">
              <a:spcAft>
                <a:spcPts val="600"/>
              </a:spcAft>
              <a:buFont typeface="Courier New" panose="02070309020205020404" pitchFamily="49" charset="0"/>
              <a:buChar char="o"/>
            </a:pPr>
            <a:r>
              <a:rPr lang="en-US" sz="1150" dirty="0"/>
              <a:t>Responded to 180 enquiries under the Franchising Code, two enquiries under the Horticulture Code and one enquiry each under the Dairy Code and Oil Code.</a:t>
            </a:r>
          </a:p>
          <a:p>
            <a:pPr marL="628650" lvl="1" indent="-171450">
              <a:spcAft>
                <a:spcPts val="600"/>
              </a:spcAft>
              <a:buFont typeface="Courier New" panose="02070309020205020404" pitchFamily="49" charset="0"/>
              <a:buChar char="o"/>
            </a:pPr>
            <a:r>
              <a:rPr lang="en-US" sz="1150" dirty="0"/>
              <a:t>Acted on 77 cases related to the Franchising Code, of which 70 were franchisee initiated and 7 were franchisor initiated. </a:t>
            </a:r>
          </a:p>
        </p:txBody>
      </p:sp>
      <p:sp>
        <p:nvSpPr>
          <p:cNvPr id="5" name="Rectangle 4">
            <a:hlinkClick r:id="rId3"/>
          </p:cNvPr>
          <p:cNvSpPr/>
          <p:nvPr/>
        </p:nvSpPr>
        <p:spPr>
          <a:xfrm>
            <a:off x="6856087" y="1312268"/>
            <a:ext cx="1008112" cy="1785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TextBox 26"/>
          <p:cNvSpPr txBox="1"/>
          <p:nvPr/>
        </p:nvSpPr>
        <p:spPr>
          <a:xfrm>
            <a:off x="684885" y="773618"/>
            <a:ext cx="6533069" cy="400110"/>
          </a:xfrm>
          <a:prstGeom prst="rect">
            <a:avLst/>
          </a:prstGeom>
          <a:noFill/>
        </p:spPr>
        <p:txBody>
          <a:bodyPr wrap="square" rtlCol="0">
            <a:spAutoFit/>
          </a:bodyPr>
          <a:lstStyle/>
          <a:p>
            <a:r>
              <a:rPr lang="en-AU" sz="2000" b="1" dirty="0">
                <a:solidFill>
                  <a:srgbClr val="00A0AC"/>
                </a:solidFill>
              </a:rPr>
              <a:t>Industry Codes | Franchising–Horticulture–Oil–Dairy</a:t>
            </a:r>
          </a:p>
        </p:txBody>
      </p:sp>
      <p:sp>
        <p:nvSpPr>
          <p:cNvPr id="22" name="TextBox 21"/>
          <p:cNvSpPr txBox="1"/>
          <p:nvPr/>
        </p:nvSpPr>
        <p:spPr>
          <a:xfrm>
            <a:off x="8676456" y="6660307"/>
            <a:ext cx="467544" cy="200055"/>
          </a:xfrm>
          <a:prstGeom prst="rect">
            <a:avLst/>
          </a:prstGeom>
          <a:noFill/>
        </p:spPr>
        <p:txBody>
          <a:bodyPr wrap="square" rtlCol="0">
            <a:spAutoFit/>
          </a:bodyPr>
          <a:lstStyle/>
          <a:p>
            <a:pPr algn="ctr"/>
            <a:r>
              <a:rPr lang="en-AU" sz="700"/>
              <a:t>10</a:t>
            </a:r>
          </a:p>
        </p:txBody>
      </p:sp>
      <p:sp>
        <p:nvSpPr>
          <p:cNvPr id="24" name="Rectangle 2"/>
          <p:cNvSpPr/>
          <p:nvPr/>
        </p:nvSpPr>
        <p:spPr>
          <a:xfrm>
            <a:off x="7533158" y="1205942"/>
            <a:ext cx="1498057" cy="2737673"/>
          </a:xfrm>
          <a:prstGeom prst="rect">
            <a:avLst/>
          </a:prstGeom>
        </p:spPr>
        <p:txBody>
          <a:bodyPr wrap="square">
            <a:spAutoFit/>
          </a:bodyPr>
          <a:lstStyle/>
          <a:p>
            <a:pPr algn="ctr">
              <a:lnSpc>
                <a:spcPct val="113000"/>
              </a:lnSpc>
              <a:spcAft>
                <a:spcPts val="600"/>
              </a:spcAft>
            </a:pPr>
            <a:r>
              <a:rPr lang="en-AU" sz="1200" i="1">
                <a:solidFill>
                  <a:srgbClr val="00A0AC"/>
                </a:solidFill>
              </a:rPr>
              <a:t>“ASBFEO is an undervalued asset to small business, and their strength in leadership helps bridge the gap in what is still a significant power imbalance between large and small business.” </a:t>
            </a:r>
            <a:br>
              <a:rPr lang="en-AU" sz="1400" i="1">
                <a:solidFill>
                  <a:srgbClr val="00A0AC"/>
                </a:solidFill>
              </a:rPr>
            </a:br>
            <a:r>
              <a:rPr lang="en-AU" sz="1050">
                <a:solidFill>
                  <a:srgbClr val="00A0AC"/>
                </a:solidFill>
              </a:rPr>
              <a:t>NSW Small Business Owner</a:t>
            </a:r>
            <a:endParaRPr lang="en-US" sz="1050">
              <a:solidFill>
                <a:srgbClr val="00A0AC"/>
              </a:solidFill>
            </a:endParaRPr>
          </a:p>
        </p:txBody>
      </p:sp>
      <p:grpSp>
        <p:nvGrpSpPr>
          <p:cNvPr id="2" name="Group 1"/>
          <p:cNvGrpSpPr/>
          <p:nvPr/>
        </p:nvGrpSpPr>
        <p:grpSpPr>
          <a:xfrm>
            <a:off x="4114645" y="1492193"/>
            <a:ext cx="3391949" cy="2651768"/>
            <a:chOff x="4795091" y="739774"/>
            <a:chExt cx="3391949" cy="2651768"/>
          </a:xfrm>
        </p:grpSpPr>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l="29343" t="19484" r="35328" b="23411"/>
            <a:stretch/>
          </p:blipFill>
          <p:spPr>
            <a:xfrm>
              <a:off x="7165107" y="1652317"/>
              <a:ext cx="648072" cy="1008112"/>
            </a:xfrm>
            <a:prstGeom prst="rect">
              <a:avLst/>
            </a:prstGeom>
          </p:spPr>
        </p:pic>
        <p:sp>
          <p:nvSpPr>
            <p:cNvPr id="26" name="TextBox 25"/>
            <p:cNvSpPr txBox="1"/>
            <p:nvPr/>
          </p:nvSpPr>
          <p:spPr>
            <a:xfrm>
              <a:off x="5028659" y="739774"/>
              <a:ext cx="3158381" cy="800219"/>
            </a:xfrm>
            <a:prstGeom prst="rect">
              <a:avLst/>
            </a:prstGeom>
            <a:noFill/>
          </p:spPr>
          <p:txBody>
            <a:bodyPr wrap="square" rtlCol="0">
              <a:spAutoFit/>
            </a:bodyPr>
            <a:lstStyle/>
            <a:p>
              <a:r>
                <a:rPr lang="en-US" sz="1150"/>
                <a:t>We use qualitative and quantitative mechanisms to assess the mediation process. For September quarter 2021, </a:t>
              </a:r>
            </a:p>
            <a:p>
              <a:r>
                <a:rPr lang="en-US" sz="1150"/>
                <a:t>key findings include:</a:t>
              </a:r>
              <a:endParaRPr lang="en-AU" sz="1150"/>
            </a:p>
          </p:txBody>
        </p:sp>
        <p:sp>
          <p:nvSpPr>
            <p:cNvPr id="20" name="TextBox 19"/>
            <p:cNvSpPr txBox="1"/>
            <p:nvPr/>
          </p:nvSpPr>
          <p:spPr>
            <a:xfrm>
              <a:off x="4848547" y="2713853"/>
              <a:ext cx="973601" cy="677108"/>
            </a:xfrm>
            <a:prstGeom prst="rect">
              <a:avLst/>
            </a:prstGeom>
            <a:noFill/>
          </p:spPr>
          <p:txBody>
            <a:bodyPr wrap="square" rtlCol="0">
              <a:spAutoFit/>
            </a:bodyPr>
            <a:lstStyle/>
            <a:p>
              <a:pPr algn="ctr"/>
              <a:r>
                <a:rPr lang="en-AU" sz="1600"/>
                <a:t>64%</a:t>
              </a:r>
              <a:br>
                <a:rPr lang="en-AU" sz="1600"/>
              </a:br>
              <a:r>
                <a:rPr lang="en-AU" sz="1100"/>
                <a:t>resolved at mediation</a:t>
              </a:r>
            </a:p>
          </p:txBody>
        </p:sp>
        <p:sp>
          <p:nvSpPr>
            <p:cNvPr id="29" name="TextBox 28"/>
            <p:cNvSpPr txBox="1"/>
            <p:nvPr/>
          </p:nvSpPr>
          <p:spPr>
            <a:xfrm>
              <a:off x="5894157" y="2714434"/>
              <a:ext cx="1152128" cy="677108"/>
            </a:xfrm>
            <a:prstGeom prst="rect">
              <a:avLst/>
            </a:prstGeom>
            <a:noFill/>
          </p:spPr>
          <p:txBody>
            <a:bodyPr wrap="square" rtlCol="0">
              <a:spAutoFit/>
            </a:bodyPr>
            <a:lstStyle/>
            <a:p>
              <a:pPr algn="ctr"/>
              <a:r>
                <a:rPr lang="en-AU" sz="1600"/>
                <a:t>100%</a:t>
              </a:r>
              <a:br>
                <a:rPr lang="en-AU" sz="1600"/>
              </a:br>
              <a:r>
                <a:rPr lang="en-AU" sz="1100"/>
                <a:t>of parties acted in good faith</a:t>
              </a:r>
            </a:p>
          </p:txBody>
        </p:sp>
        <p:sp>
          <p:nvSpPr>
            <p:cNvPr id="30" name="TextBox 29"/>
            <p:cNvSpPr txBox="1"/>
            <p:nvPr/>
          </p:nvSpPr>
          <p:spPr>
            <a:xfrm>
              <a:off x="6958390" y="2713853"/>
              <a:ext cx="1133505" cy="677108"/>
            </a:xfrm>
            <a:prstGeom prst="rect">
              <a:avLst/>
            </a:prstGeom>
            <a:noFill/>
          </p:spPr>
          <p:txBody>
            <a:bodyPr wrap="square" rtlCol="0">
              <a:spAutoFit/>
            </a:bodyPr>
            <a:lstStyle/>
            <a:p>
              <a:pPr algn="ctr"/>
              <a:r>
                <a:rPr lang="en-AU" sz="1600"/>
                <a:t>$2,819</a:t>
              </a:r>
              <a:br>
                <a:rPr lang="en-AU" sz="1400"/>
              </a:br>
              <a:r>
                <a:rPr lang="en-AU" sz="1100"/>
                <a:t>average cost of mediation</a:t>
              </a:r>
            </a:p>
          </p:txBody>
        </p:sp>
        <p:sp>
          <p:nvSpPr>
            <p:cNvPr id="33" name="Oval 32"/>
            <p:cNvSpPr/>
            <p:nvPr/>
          </p:nvSpPr>
          <p:spPr>
            <a:xfrm>
              <a:off x="6966205" y="1646563"/>
              <a:ext cx="1060526" cy="998364"/>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34300" y="1786768"/>
              <a:ext cx="936363" cy="74980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541" y="1770303"/>
              <a:ext cx="854390" cy="785828"/>
            </a:xfrm>
            <a:prstGeom prst="rect">
              <a:avLst/>
            </a:prstGeom>
          </p:spPr>
        </p:pic>
        <p:sp>
          <p:nvSpPr>
            <p:cNvPr id="28" name="Oval 27"/>
            <p:cNvSpPr/>
            <p:nvPr/>
          </p:nvSpPr>
          <p:spPr>
            <a:xfrm>
              <a:off x="4795091" y="1638969"/>
              <a:ext cx="1060526" cy="998364"/>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p:cNvSpPr/>
            <p:nvPr/>
          </p:nvSpPr>
          <p:spPr>
            <a:xfrm>
              <a:off x="5876491" y="1646563"/>
              <a:ext cx="1060526" cy="998364"/>
            </a:xfrm>
            <a:prstGeom prst="ellipse">
              <a:avLst/>
            </a:prstGeom>
            <a:noFill/>
            <a:ln>
              <a:solidFill>
                <a:srgbClr val="19326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31" name="Picture 30" descr="Chart&#10;&#10;Description automatically generated">
            <a:extLst>
              <a:ext uri="{FF2B5EF4-FFF2-40B4-BE49-F238E27FC236}">
                <a16:creationId xmlns:a16="http://schemas.microsoft.com/office/drawing/2014/main" id="{D578CD2D-500B-4FF2-A8BB-1DBF03ACA1F6}"/>
              </a:ext>
            </a:extLst>
          </p:cNvPr>
          <p:cNvPicPr>
            <a:picLocks noChangeAspect="1"/>
          </p:cNvPicPr>
          <p:nvPr/>
        </p:nvPicPr>
        <p:blipFill rotWithShape="1">
          <a:blip r:embed="rId7">
            <a:extLst>
              <a:ext uri="{28A0092B-C50C-407E-A947-70E740481C1C}">
                <a14:useLocalDpi xmlns:a14="http://schemas.microsoft.com/office/drawing/2010/main" val="0"/>
              </a:ext>
            </a:extLst>
          </a:blip>
          <a:srcRect l="1109" t="11249" r="3777" b="18914"/>
          <a:stretch/>
        </p:blipFill>
        <p:spPr>
          <a:xfrm>
            <a:off x="5782830" y="5090732"/>
            <a:ext cx="3004039" cy="1322800"/>
          </a:xfrm>
          <a:prstGeom prst="rect">
            <a:avLst/>
          </a:prstGeom>
        </p:spPr>
      </p:pic>
      <p:sp>
        <p:nvSpPr>
          <p:cNvPr id="32" name="TextBox 31">
            <a:extLst>
              <a:ext uri="{FF2B5EF4-FFF2-40B4-BE49-F238E27FC236}">
                <a16:creationId xmlns:a16="http://schemas.microsoft.com/office/drawing/2014/main" id="{74612E19-1004-4AD5-945E-51B273F80B77}"/>
              </a:ext>
            </a:extLst>
          </p:cNvPr>
          <p:cNvSpPr txBox="1"/>
          <p:nvPr/>
        </p:nvSpPr>
        <p:spPr>
          <a:xfrm>
            <a:off x="5782830" y="4769238"/>
            <a:ext cx="3312368" cy="253916"/>
          </a:xfrm>
          <a:prstGeom prst="rect">
            <a:avLst/>
          </a:prstGeom>
          <a:noFill/>
        </p:spPr>
        <p:txBody>
          <a:bodyPr wrap="square" rtlCol="0">
            <a:spAutoFit/>
          </a:bodyPr>
          <a:lstStyle/>
          <a:p>
            <a:pPr algn="ctr"/>
            <a:r>
              <a:rPr lang="en-AU" sz="1050" b="1"/>
              <a:t>ASBFEO REQUESTS FOR ASSISTANCE</a:t>
            </a:r>
          </a:p>
        </p:txBody>
      </p:sp>
      <p:sp>
        <p:nvSpPr>
          <p:cNvPr id="38" name="TextBox 37">
            <a:extLst>
              <a:ext uri="{FF2B5EF4-FFF2-40B4-BE49-F238E27FC236}">
                <a16:creationId xmlns:a16="http://schemas.microsoft.com/office/drawing/2014/main" id="{7109B825-0799-4C3A-92A5-47E23A3649BD}"/>
              </a:ext>
            </a:extLst>
          </p:cNvPr>
          <p:cNvSpPr txBox="1"/>
          <p:nvPr/>
        </p:nvSpPr>
        <p:spPr>
          <a:xfrm rot="18900000">
            <a:off x="7739083" y="6254604"/>
            <a:ext cx="731564" cy="169277"/>
          </a:xfrm>
          <a:prstGeom prst="rect">
            <a:avLst/>
          </a:prstGeom>
          <a:noFill/>
        </p:spPr>
        <p:txBody>
          <a:bodyPr wrap="square">
            <a:spAutoFit/>
          </a:bodyPr>
          <a:lstStyle/>
          <a:p>
            <a:r>
              <a:rPr lang="en-AU" sz="500">
                <a:solidFill>
                  <a:schemeClr val="bg1">
                    <a:lumMod val="50000"/>
                  </a:schemeClr>
                </a:solidFill>
              </a:rPr>
              <a:t>2020</a:t>
            </a:r>
            <a:endParaRPr lang="en-AU"/>
          </a:p>
        </p:txBody>
      </p:sp>
      <p:sp>
        <p:nvSpPr>
          <p:cNvPr id="39" name="TextBox 38">
            <a:extLst>
              <a:ext uri="{FF2B5EF4-FFF2-40B4-BE49-F238E27FC236}">
                <a16:creationId xmlns:a16="http://schemas.microsoft.com/office/drawing/2014/main" id="{FA129023-65E5-4F2C-8544-6C3F5703A253}"/>
              </a:ext>
            </a:extLst>
          </p:cNvPr>
          <p:cNvSpPr txBox="1"/>
          <p:nvPr/>
        </p:nvSpPr>
        <p:spPr>
          <a:xfrm rot="18900000">
            <a:off x="6801616" y="6257173"/>
            <a:ext cx="731564" cy="169277"/>
          </a:xfrm>
          <a:prstGeom prst="rect">
            <a:avLst/>
          </a:prstGeom>
          <a:noFill/>
        </p:spPr>
        <p:txBody>
          <a:bodyPr wrap="square">
            <a:spAutoFit/>
          </a:bodyPr>
          <a:lstStyle/>
          <a:p>
            <a:r>
              <a:rPr lang="en-AU" sz="500">
                <a:solidFill>
                  <a:schemeClr val="bg1">
                    <a:lumMod val="50000"/>
                  </a:schemeClr>
                </a:solidFill>
              </a:rPr>
              <a:t>2018</a:t>
            </a:r>
            <a:endParaRPr lang="en-AU"/>
          </a:p>
        </p:txBody>
      </p:sp>
      <p:sp>
        <p:nvSpPr>
          <p:cNvPr id="40" name="TextBox 39">
            <a:extLst>
              <a:ext uri="{FF2B5EF4-FFF2-40B4-BE49-F238E27FC236}">
                <a16:creationId xmlns:a16="http://schemas.microsoft.com/office/drawing/2014/main" id="{AB4D23A0-6692-4D5C-88FA-1093FC47C847}"/>
              </a:ext>
            </a:extLst>
          </p:cNvPr>
          <p:cNvSpPr txBox="1"/>
          <p:nvPr/>
        </p:nvSpPr>
        <p:spPr>
          <a:xfrm rot="18900000">
            <a:off x="5856313" y="6247647"/>
            <a:ext cx="731564" cy="169277"/>
          </a:xfrm>
          <a:prstGeom prst="rect">
            <a:avLst/>
          </a:prstGeom>
          <a:noFill/>
        </p:spPr>
        <p:txBody>
          <a:bodyPr wrap="square">
            <a:spAutoFit/>
          </a:bodyPr>
          <a:lstStyle/>
          <a:p>
            <a:r>
              <a:rPr lang="en-AU" sz="500">
                <a:solidFill>
                  <a:schemeClr val="bg1">
                    <a:lumMod val="50000"/>
                  </a:schemeClr>
                </a:solidFill>
              </a:rPr>
              <a:t>2016</a:t>
            </a:r>
            <a:endParaRPr lang="en-AU"/>
          </a:p>
        </p:txBody>
      </p:sp>
    </p:spTree>
    <p:extLst>
      <p:ext uri="{BB962C8B-B14F-4D97-AF65-F5344CB8AC3E}">
        <p14:creationId xmlns:p14="http://schemas.microsoft.com/office/powerpoint/2010/main" val="4036186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85160" y="354957"/>
            <a:ext cx="4539391" cy="3842573"/>
            <a:chOff x="4425097" y="667100"/>
            <a:chExt cx="5040559" cy="4266809"/>
          </a:xfrm>
        </p:grpSpPr>
        <p:pic>
          <p:nvPicPr>
            <p:cNvPr id="8" name="Picture 7"/>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b="15350"/>
            <a:stretch/>
          </p:blipFill>
          <p:spPr>
            <a:xfrm>
              <a:off x="4425097" y="667100"/>
              <a:ext cx="5040559" cy="4266809"/>
            </a:xfrm>
            <a:prstGeom prst="rect">
              <a:avLst/>
            </a:prstGeom>
          </p:spPr>
        </p:pic>
        <p:sp>
          <p:nvSpPr>
            <p:cNvPr id="20" name="Rectangle 19"/>
            <p:cNvSpPr/>
            <p:nvPr/>
          </p:nvSpPr>
          <p:spPr>
            <a:xfrm>
              <a:off x="7466783" y="2170011"/>
              <a:ext cx="1053055" cy="307581"/>
            </a:xfrm>
            <a:prstGeom prst="rect">
              <a:avLst/>
            </a:prstGeom>
          </p:spPr>
          <p:txBody>
            <a:bodyPr wrap="square">
              <a:spAutoFit/>
            </a:bodyPr>
            <a:lstStyle/>
            <a:p>
              <a:pPr algn="ctr"/>
              <a:r>
                <a:rPr lang="en-AU" sz="1200" b="1">
                  <a:solidFill>
                    <a:schemeClr val="bg1"/>
                  </a:solidFill>
                </a:rPr>
                <a:t>QLD 30%</a:t>
              </a:r>
            </a:p>
          </p:txBody>
        </p:sp>
        <p:sp>
          <p:nvSpPr>
            <p:cNvPr id="35" name="Rectangle 34"/>
            <p:cNvSpPr/>
            <p:nvPr/>
          </p:nvSpPr>
          <p:spPr>
            <a:xfrm>
              <a:off x="7866573" y="3022680"/>
              <a:ext cx="1051275" cy="307581"/>
            </a:xfrm>
            <a:prstGeom prst="rect">
              <a:avLst/>
            </a:prstGeom>
          </p:spPr>
          <p:txBody>
            <a:bodyPr wrap="square">
              <a:spAutoFit/>
            </a:bodyPr>
            <a:lstStyle/>
            <a:p>
              <a:pPr algn="ctr"/>
              <a:r>
                <a:rPr lang="en-AU" sz="1200" b="1">
                  <a:solidFill>
                    <a:schemeClr val="bg1"/>
                  </a:solidFill>
                </a:rPr>
                <a:t>NSW 27%</a:t>
              </a:r>
            </a:p>
          </p:txBody>
        </p:sp>
        <p:sp>
          <p:nvSpPr>
            <p:cNvPr id="36" name="Rectangle 35"/>
            <p:cNvSpPr/>
            <p:nvPr/>
          </p:nvSpPr>
          <p:spPr>
            <a:xfrm>
              <a:off x="7610096" y="4357845"/>
              <a:ext cx="554867" cy="512635"/>
            </a:xfrm>
            <a:prstGeom prst="rect">
              <a:avLst/>
            </a:prstGeom>
          </p:spPr>
          <p:txBody>
            <a:bodyPr wrap="square">
              <a:spAutoFit/>
            </a:bodyPr>
            <a:lstStyle/>
            <a:p>
              <a:pPr algn="ctr"/>
              <a:r>
                <a:rPr lang="en-AU" sz="1200" b="1">
                  <a:solidFill>
                    <a:srgbClr val="2D7983"/>
                  </a:solidFill>
                </a:rPr>
                <a:t>TAS 2%</a:t>
              </a:r>
            </a:p>
          </p:txBody>
        </p:sp>
        <p:sp>
          <p:nvSpPr>
            <p:cNvPr id="37" name="Rectangle 36"/>
            <p:cNvSpPr/>
            <p:nvPr/>
          </p:nvSpPr>
          <p:spPr>
            <a:xfrm>
              <a:off x="8136358" y="3338152"/>
              <a:ext cx="554867" cy="444284"/>
            </a:xfrm>
            <a:prstGeom prst="rect">
              <a:avLst/>
            </a:prstGeom>
          </p:spPr>
          <p:txBody>
            <a:bodyPr wrap="square">
              <a:spAutoFit/>
            </a:bodyPr>
            <a:lstStyle/>
            <a:p>
              <a:pPr algn="ctr"/>
              <a:r>
                <a:rPr lang="en-AU" sz="1000" b="1">
                  <a:solidFill>
                    <a:schemeClr val="bg1"/>
                  </a:solidFill>
                </a:rPr>
                <a:t>ACT 3%</a:t>
              </a:r>
            </a:p>
          </p:txBody>
        </p:sp>
        <p:sp>
          <p:nvSpPr>
            <p:cNvPr id="38" name="Rectangle 37"/>
            <p:cNvSpPr/>
            <p:nvPr/>
          </p:nvSpPr>
          <p:spPr>
            <a:xfrm>
              <a:off x="7546741" y="3704453"/>
              <a:ext cx="867049" cy="290493"/>
            </a:xfrm>
            <a:prstGeom prst="rect">
              <a:avLst/>
            </a:prstGeom>
          </p:spPr>
          <p:txBody>
            <a:bodyPr wrap="square">
              <a:spAutoFit/>
            </a:bodyPr>
            <a:lstStyle/>
            <a:p>
              <a:pPr algn="ctr"/>
              <a:r>
                <a:rPr lang="en-AU" sz="1100" b="1">
                  <a:solidFill>
                    <a:schemeClr val="bg1"/>
                  </a:solidFill>
                </a:rPr>
                <a:t>VIC 23%</a:t>
              </a:r>
            </a:p>
          </p:txBody>
        </p:sp>
        <p:sp>
          <p:nvSpPr>
            <p:cNvPr id="39" name="Rectangle 38"/>
            <p:cNvSpPr/>
            <p:nvPr/>
          </p:nvSpPr>
          <p:spPr>
            <a:xfrm>
              <a:off x="6679895" y="2906982"/>
              <a:ext cx="852990" cy="307581"/>
            </a:xfrm>
            <a:prstGeom prst="rect">
              <a:avLst/>
            </a:prstGeom>
          </p:spPr>
          <p:txBody>
            <a:bodyPr wrap="square">
              <a:spAutoFit/>
            </a:bodyPr>
            <a:lstStyle/>
            <a:p>
              <a:pPr algn="ctr"/>
              <a:r>
                <a:rPr lang="en-AU" sz="1200" b="1">
                  <a:solidFill>
                    <a:schemeClr val="bg1"/>
                  </a:solidFill>
                </a:rPr>
                <a:t>SA 7%</a:t>
              </a:r>
            </a:p>
          </p:txBody>
        </p:sp>
        <p:sp>
          <p:nvSpPr>
            <p:cNvPr id="41" name="Rectangle 40"/>
            <p:cNvSpPr/>
            <p:nvPr/>
          </p:nvSpPr>
          <p:spPr>
            <a:xfrm>
              <a:off x="5387875" y="2493580"/>
              <a:ext cx="866961" cy="307581"/>
            </a:xfrm>
            <a:prstGeom prst="rect">
              <a:avLst/>
            </a:prstGeom>
          </p:spPr>
          <p:txBody>
            <a:bodyPr wrap="square">
              <a:spAutoFit/>
            </a:bodyPr>
            <a:lstStyle/>
            <a:p>
              <a:pPr algn="ctr"/>
              <a:r>
                <a:rPr lang="en-AU" sz="1200" b="1">
                  <a:solidFill>
                    <a:schemeClr val="bg1"/>
                  </a:solidFill>
                </a:rPr>
                <a:t>WA 5%</a:t>
              </a:r>
            </a:p>
          </p:txBody>
        </p:sp>
        <p:sp>
          <p:nvSpPr>
            <p:cNvPr id="43" name="Rectangle 42"/>
            <p:cNvSpPr/>
            <p:nvPr/>
          </p:nvSpPr>
          <p:spPr>
            <a:xfrm>
              <a:off x="6507288" y="1676561"/>
              <a:ext cx="787530" cy="307581"/>
            </a:xfrm>
            <a:prstGeom prst="rect">
              <a:avLst/>
            </a:prstGeom>
          </p:spPr>
          <p:txBody>
            <a:bodyPr wrap="square">
              <a:spAutoFit/>
            </a:bodyPr>
            <a:lstStyle/>
            <a:p>
              <a:pPr algn="ctr"/>
              <a:r>
                <a:rPr lang="en-AU" sz="1200" b="1">
                  <a:solidFill>
                    <a:schemeClr val="bg1"/>
                  </a:solidFill>
                </a:rPr>
                <a:t>NT 1%</a:t>
              </a:r>
            </a:p>
          </p:txBody>
        </p:sp>
      </p:grpSp>
      <p:grpSp>
        <p:nvGrpSpPr>
          <p:cNvPr id="4" name="Group 3"/>
          <p:cNvGrpSpPr/>
          <p:nvPr/>
        </p:nvGrpSpPr>
        <p:grpSpPr>
          <a:xfrm>
            <a:off x="311814" y="1008945"/>
            <a:ext cx="4338721" cy="1298556"/>
            <a:chOff x="447964" y="1017183"/>
            <a:chExt cx="4338721" cy="1578936"/>
          </a:xfrm>
        </p:grpSpPr>
        <p:sp>
          <p:nvSpPr>
            <p:cNvPr id="24" name="Rectangle 23"/>
            <p:cNvSpPr/>
            <p:nvPr/>
          </p:nvSpPr>
          <p:spPr>
            <a:xfrm>
              <a:off x="466205" y="1132822"/>
              <a:ext cx="4320480" cy="1309807"/>
            </a:xfrm>
            <a:prstGeom prst="rect">
              <a:avLst/>
            </a:prstGeom>
          </p:spPr>
          <p:txBody>
            <a:bodyPr wrap="square">
              <a:spAutoFit/>
            </a:bodyPr>
            <a:lstStyle/>
            <a:p>
              <a:pPr algn="ctr"/>
              <a:r>
                <a:rPr lang="en-AU" sz="1600" b="1">
                  <a:solidFill>
                    <a:srgbClr val="193264"/>
                  </a:solidFill>
                </a:rPr>
                <a:t>1,835 </a:t>
              </a:r>
              <a:r>
                <a:rPr lang="en-US" sz="1600">
                  <a:solidFill>
                    <a:srgbClr val="193264"/>
                  </a:solidFill>
                </a:rPr>
                <a:t>contacts received via:</a:t>
              </a:r>
            </a:p>
            <a:p>
              <a:pPr algn="ctr"/>
              <a:r>
                <a:rPr lang="en-US" sz="1600">
                  <a:solidFill>
                    <a:srgbClr val="193264"/>
                  </a:solidFill>
                </a:rPr>
                <a:t> </a:t>
              </a:r>
            </a:p>
            <a:p>
              <a:pPr algn="ctr"/>
              <a:r>
                <a:rPr lang="en-US" sz="1600">
                  <a:solidFill>
                    <a:srgbClr val="193264"/>
                  </a:solidFill>
                </a:rPr>
                <a:t> </a:t>
              </a:r>
              <a:br>
                <a:rPr lang="en-US" sz="1600">
                  <a:solidFill>
                    <a:srgbClr val="193264"/>
                  </a:solidFill>
                </a:rPr>
              </a:br>
              <a:endParaRPr lang="en-US" sz="1600">
                <a:solidFill>
                  <a:srgbClr val="193264"/>
                </a:solidFill>
              </a:endParaRPr>
            </a:p>
          </p:txBody>
        </p:sp>
        <p:sp>
          <p:nvSpPr>
            <p:cNvPr id="64" name="Rounded Rectangle 63"/>
            <p:cNvSpPr/>
            <p:nvPr/>
          </p:nvSpPr>
          <p:spPr>
            <a:xfrm>
              <a:off x="447964" y="1017183"/>
              <a:ext cx="4320480" cy="157893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grpSp>
      <p:sp>
        <p:nvSpPr>
          <p:cNvPr id="3" name="TextBox 2"/>
          <p:cNvSpPr txBox="1"/>
          <p:nvPr/>
        </p:nvSpPr>
        <p:spPr>
          <a:xfrm>
            <a:off x="251520" y="294992"/>
            <a:ext cx="8280920" cy="492443"/>
          </a:xfrm>
          <a:prstGeom prst="rect">
            <a:avLst/>
          </a:prstGeom>
          <a:noFill/>
          <a:ln>
            <a:noFill/>
          </a:ln>
        </p:spPr>
        <p:txBody>
          <a:bodyPr wrap="square" rtlCol="0">
            <a:spAutoFit/>
          </a:bodyPr>
          <a:lstStyle/>
          <a:p>
            <a:r>
              <a:rPr lang="en-AU" sz="2600" b="1">
                <a:solidFill>
                  <a:srgbClr val="193264"/>
                </a:solidFill>
              </a:rPr>
              <a:t>Assistance: supporting SMEs</a:t>
            </a:r>
            <a:endParaRPr lang="en-AU">
              <a:solidFill>
                <a:srgbClr val="FF0000"/>
              </a:solidFill>
            </a:endParaRPr>
          </a:p>
        </p:txBody>
      </p:sp>
      <p:sp>
        <p:nvSpPr>
          <p:cNvPr id="67" name="TextBox 66"/>
          <p:cNvSpPr txBox="1"/>
          <p:nvPr/>
        </p:nvSpPr>
        <p:spPr>
          <a:xfrm>
            <a:off x="8676273" y="6657945"/>
            <a:ext cx="467544" cy="200055"/>
          </a:xfrm>
          <a:prstGeom prst="rect">
            <a:avLst/>
          </a:prstGeom>
          <a:noFill/>
        </p:spPr>
        <p:txBody>
          <a:bodyPr wrap="square" rtlCol="0">
            <a:spAutoFit/>
          </a:bodyPr>
          <a:lstStyle/>
          <a:p>
            <a:pPr algn="ctr"/>
            <a:fld id="{8026EB45-FB27-42A1-9A74-BCB237D7B4EB}" type="slidenum">
              <a:rPr lang="en-AU" sz="700" dirty="0"/>
              <a:t>6</a:t>
            </a:fld>
            <a:endParaRPr lang="en-AU" sz="1050"/>
          </a:p>
        </p:txBody>
      </p:sp>
      <p:sp>
        <p:nvSpPr>
          <p:cNvPr id="34" name="Rectangle 33"/>
          <p:cNvSpPr/>
          <p:nvPr/>
        </p:nvSpPr>
        <p:spPr>
          <a:xfrm>
            <a:off x="5615664" y="327106"/>
            <a:ext cx="3025239" cy="338554"/>
          </a:xfrm>
          <a:prstGeom prst="rect">
            <a:avLst/>
          </a:prstGeom>
        </p:spPr>
        <p:txBody>
          <a:bodyPr wrap="square">
            <a:spAutoFit/>
          </a:bodyPr>
          <a:lstStyle/>
          <a:p>
            <a:pPr algn="ctr"/>
            <a:r>
              <a:rPr lang="en-AU" sz="1600" b="1">
                <a:solidFill>
                  <a:srgbClr val="2D7983"/>
                </a:solidFill>
              </a:rPr>
              <a:t>Contacts by state / territory</a:t>
            </a:r>
          </a:p>
        </p:txBody>
      </p:sp>
      <p:grpSp>
        <p:nvGrpSpPr>
          <p:cNvPr id="10" name="Group 9"/>
          <p:cNvGrpSpPr/>
          <p:nvPr/>
        </p:nvGrpSpPr>
        <p:grpSpPr>
          <a:xfrm>
            <a:off x="301961" y="2503600"/>
            <a:ext cx="990000" cy="990000"/>
            <a:chOff x="3636228" y="2586917"/>
            <a:chExt cx="990000" cy="990000"/>
          </a:xfrm>
        </p:grpSpPr>
        <p:sp>
          <p:nvSpPr>
            <p:cNvPr id="23" name="TextBox 22"/>
            <p:cNvSpPr txBox="1"/>
            <p:nvPr/>
          </p:nvSpPr>
          <p:spPr>
            <a:xfrm>
              <a:off x="3651134" y="2853701"/>
              <a:ext cx="960187" cy="553998"/>
            </a:xfrm>
            <a:prstGeom prst="rect">
              <a:avLst/>
            </a:prstGeom>
            <a:noFill/>
          </p:spPr>
          <p:txBody>
            <a:bodyPr wrap="square" rtlCol="0">
              <a:spAutoFit/>
            </a:bodyPr>
            <a:lstStyle/>
            <a:p>
              <a:pPr algn="ctr"/>
              <a:r>
                <a:rPr lang="en-AU" sz="1000">
                  <a:solidFill>
                    <a:srgbClr val="193264"/>
                  </a:solidFill>
                </a:rPr>
                <a:t>visits to assistance website info</a:t>
              </a:r>
            </a:p>
          </p:txBody>
        </p:sp>
        <p:sp>
          <p:nvSpPr>
            <p:cNvPr id="2" name="Rectangle 1"/>
            <p:cNvSpPr/>
            <p:nvPr/>
          </p:nvSpPr>
          <p:spPr>
            <a:xfrm>
              <a:off x="3798225" y="2652453"/>
              <a:ext cx="685290" cy="276999"/>
            </a:xfrm>
            <a:prstGeom prst="rect">
              <a:avLst/>
            </a:prstGeom>
          </p:spPr>
          <p:txBody>
            <a:bodyPr wrap="square">
              <a:spAutoFit/>
            </a:bodyPr>
            <a:lstStyle/>
            <a:p>
              <a:pPr algn="ctr"/>
              <a:r>
                <a:rPr lang="en-AU" sz="1200" b="1">
                  <a:solidFill>
                    <a:srgbClr val="193264"/>
                  </a:solidFill>
                </a:rPr>
                <a:t>40,152</a:t>
              </a:r>
              <a:endParaRPr lang="en-AU" sz="1200"/>
            </a:p>
          </p:txBody>
        </p:sp>
        <p:sp>
          <p:nvSpPr>
            <p:cNvPr id="11" name="Oval 10"/>
            <p:cNvSpPr/>
            <p:nvPr/>
          </p:nvSpPr>
          <p:spPr>
            <a:xfrm>
              <a:off x="3636228" y="2586917"/>
              <a:ext cx="990000" cy="990000"/>
            </a:xfrm>
            <a:prstGeom prst="ellipse">
              <a:avLst/>
            </a:prstGeom>
            <a:noFill/>
            <a:ln>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5" name="Group 4"/>
          <p:cNvGrpSpPr/>
          <p:nvPr/>
        </p:nvGrpSpPr>
        <p:grpSpPr>
          <a:xfrm>
            <a:off x="1955673" y="2492896"/>
            <a:ext cx="1032761" cy="990000"/>
            <a:chOff x="3730385" y="3655568"/>
            <a:chExt cx="1032761" cy="990000"/>
          </a:xfrm>
        </p:grpSpPr>
        <p:sp>
          <p:nvSpPr>
            <p:cNvPr id="59" name="TextBox 58"/>
            <p:cNvSpPr txBox="1"/>
            <p:nvPr/>
          </p:nvSpPr>
          <p:spPr>
            <a:xfrm>
              <a:off x="3730385" y="3842556"/>
              <a:ext cx="1032761" cy="677108"/>
            </a:xfrm>
            <a:prstGeom prst="rect">
              <a:avLst/>
            </a:prstGeom>
            <a:noFill/>
          </p:spPr>
          <p:txBody>
            <a:bodyPr wrap="square" rtlCol="0">
              <a:spAutoFit/>
            </a:bodyPr>
            <a:lstStyle/>
            <a:p>
              <a:pPr algn="ctr"/>
              <a:r>
                <a:rPr lang="en-AU" sz="950">
                  <a:solidFill>
                    <a:srgbClr val="193264"/>
                  </a:solidFill>
                </a:rPr>
                <a:t>small businesses supported by a case manager</a:t>
              </a:r>
            </a:p>
          </p:txBody>
        </p:sp>
        <p:sp>
          <p:nvSpPr>
            <p:cNvPr id="42" name="Rectangle 41"/>
            <p:cNvSpPr/>
            <p:nvPr/>
          </p:nvSpPr>
          <p:spPr>
            <a:xfrm>
              <a:off x="4004910" y="3655568"/>
              <a:ext cx="520194" cy="276999"/>
            </a:xfrm>
            <a:prstGeom prst="rect">
              <a:avLst/>
            </a:prstGeom>
          </p:spPr>
          <p:txBody>
            <a:bodyPr wrap="square">
              <a:spAutoFit/>
            </a:bodyPr>
            <a:lstStyle/>
            <a:p>
              <a:pPr algn="ctr"/>
              <a:r>
                <a:rPr lang="en-AU" sz="1200" b="1"/>
                <a:t>463</a:t>
              </a:r>
            </a:p>
          </p:txBody>
        </p:sp>
        <p:sp>
          <p:nvSpPr>
            <p:cNvPr id="45" name="Oval 44"/>
            <p:cNvSpPr/>
            <p:nvPr/>
          </p:nvSpPr>
          <p:spPr>
            <a:xfrm>
              <a:off x="3751766" y="3655568"/>
              <a:ext cx="990000" cy="990000"/>
            </a:xfrm>
            <a:prstGeom prst="ellipse">
              <a:avLst/>
            </a:prstGeom>
            <a:noFill/>
            <a:ln>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p:cNvGrpSpPr/>
          <p:nvPr/>
        </p:nvGrpSpPr>
        <p:grpSpPr>
          <a:xfrm>
            <a:off x="3495687" y="2503600"/>
            <a:ext cx="1300731" cy="990000"/>
            <a:chOff x="3960956" y="5036694"/>
            <a:chExt cx="1300731" cy="990000"/>
          </a:xfrm>
        </p:grpSpPr>
        <p:sp>
          <p:nvSpPr>
            <p:cNvPr id="30" name="TextBox 29"/>
            <p:cNvSpPr txBox="1"/>
            <p:nvPr/>
          </p:nvSpPr>
          <p:spPr>
            <a:xfrm>
              <a:off x="3960956" y="5307851"/>
              <a:ext cx="1300731" cy="677108"/>
            </a:xfrm>
            <a:prstGeom prst="rect">
              <a:avLst/>
            </a:prstGeom>
            <a:noFill/>
          </p:spPr>
          <p:txBody>
            <a:bodyPr wrap="square" rtlCol="0">
              <a:spAutoFit/>
            </a:bodyPr>
            <a:lstStyle/>
            <a:p>
              <a:pPr algn="ctr"/>
              <a:r>
                <a:rPr lang="en-US" sz="950">
                  <a:solidFill>
                    <a:srgbClr val="193264"/>
                  </a:solidFill>
                </a:rPr>
                <a:t>of contacts came from small and family business owners</a:t>
              </a:r>
              <a:endParaRPr lang="en-AU" sz="950">
                <a:solidFill>
                  <a:srgbClr val="193264"/>
                </a:solidFill>
              </a:endParaRPr>
            </a:p>
          </p:txBody>
        </p:sp>
        <p:sp>
          <p:nvSpPr>
            <p:cNvPr id="31" name="Rectangle 30"/>
            <p:cNvSpPr/>
            <p:nvPr/>
          </p:nvSpPr>
          <p:spPr>
            <a:xfrm>
              <a:off x="4360802" y="5090700"/>
              <a:ext cx="545146" cy="276999"/>
            </a:xfrm>
            <a:prstGeom prst="rect">
              <a:avLst/>
            </a:prstGeom>
          </p:spPr>
          <p:txBody>
            <a:bodyPr wrap="square">
              <a:spAutoFit/>
            </a:bodyPr>
            <a:lstStyle/>
            <a:p>
              <a:pPr algn="ctr"/>
              <a:r>
                <a:rPr lang="en-AU" sz="1200" b="1">
                  <a:solidFill>
                    <a:srgbClr val="193264"/>
                  </a:solidFill>
                </a:rPr>
                <a:t>84% </a:t>
              </a:r>
              <a:endParaRPr lang="en-AU" sz="1200"/>
            </a:p>
          </p:txBody>
        </p:sp>
        <p:sp>
          <p:nvSpPr>
            <p:cNvPr id="33" name="Oval 3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0" name="Rectangle 39"/>
          <p:cNvSpPr/>
          <p:nvPr/>
        </p:nvSpPr>
        <p:spPr>
          <a:xfrm>
            <a:off x="5580112" y="3061698"/>
            <a:ext cx="1618832" cy="415498"/>
          </a:xfrm>
          <a:prstGeom prst="rect">
            <a:avLst/>
          </a:prstGeom>
        </p:spPr>
        <p:txBody>
          <a:bodyPr wrap="square">
            <a:spAutoFit/>
          </a:bodyPr>
          <a:lstStyle/>
          <a:p>
            <a:pPr algn="ctr"/>
            <a:r>
              <a:rPr lang="en-AU" sz="1050" b="1">
                <a:solidFill>
                  <a:srgbClr val="2D7983"/>
                </a:solidFill>
              </a:rPr>
              <a:t>International / Other</a:t>
            </a:r>
          </a:p>
          <a:p>
            <a:pPr algn="ctr"/>
            <a:r>
              <a:rPr lang="en-AU" sz="1050" b="1">
                <a:solidFill>
                  <a:srgbClr val="2D7983"/>
                </a:solidFill>
              </a:rPr>
              <a:t>2%</a:t>
            </a:r>
          </a:p>
        </p:txBody>
      </p:sp>
      <p:sp>
        <p:nvSpPr>
          <p:cNvPr id="53" name="Rounded Rectangle 52"/>
          <p:cNvSpPr/>
          <p:nvPr/>
        </p:nvSpPr>
        <p:spPr>
          <a:xfrm>
            <a:off x="5004048" y="4257495"/>
            <a:ext cx="3888432" cy="2400449"/>
          </a:xfrm>
          <a:prstGeom prst="roundRect">
            <a:avLst/>
          </a:prstGeom>
          <a:noFill/>
          <a:ln>
            <a:solidFill>
              <a:schemeClr val="tx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7" name="TextBox 6"/>
          <p:cNvSpPr txBox="1"/>
          <p:nvPr/>
        </p:nvSpPr>
        <p:spPr>
          <a:xfrm>
            <a:off x="5318520" y="4312997"/>
            <a:ext cx="3312368" cy="253916"/>
          </a:xfrm>
          <a:prstGeom prst="rect">
            <a:avLst/>
          </a:prstGeom>
          <a:noFill/>
        </p:spPr>
        <p:txBody>
          <a:bodyPr wrap="square" rtlCol="0">
            <a:spAutoFit/>
          </a:bodyPr>
          <a:lstStyle/>
          <a:p>
            <a:pPr algn="ctr"/>
            <a:r>
              <a:rPr lang="en-AU" sz="1050" b="1"/>
              <a:t>HOW WE HELPED CALLERS TO OUR INFO LINE</a:t>
            </a:r>
          </a:p>
        </p:txBody>
      </p:sp>
      <p:sp>
        <p:nvSpPr>
          <p:cNvPr id="9" name="Oval 8"/>
          <p:cNvSpPr/>
          <p:nvPr/>
        </p:nvSpPr>
        <p:spPr>
          <a:xfrm>
            <a:off x="5117563" y="4617817"/>
            <a:ext cx="1269801" cy="11843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p:cNvSpPr txBox="1"/>
          <p:nvPr/>
        </p:nvSpPr>
        <p:spPr>
          <a:xfrm>
            <a:off x="5462096" y="4666661"/>
            <a:ext cx="792088" cy="369332"/>
          </a:xfrm>
          <a:prstGeom prst="rect">
            <a:avLst/>
          </a:prstGeom>
          <a:noFill/>
        </p:spPr>
        <p:txBody>
          <a:bodyPr wrap="square" rtlCol="0">
            <a:spAutoFit/>
          </a:bodyPr>
          <a:lstStyle/>
          <a:p>
            <a:r>
              <a:rPr lang="en-AU">
                <a:solidFill>
                  <a:schemeClr val="bg1"/>
                </a:solidFill>
              </a:rPr>
              <a:t>64%</a:t>
            </a:r>
          </a:p>
        </p:txBody>
      </p:sp>
      <p:sp>
        <p:nvSpPr>
          <p:cNvPr id="13" name="TextBox 12"/>
          <p:cNvSpPr txBox="1"/>
          <p:nvPr/>
        </p:nvSpPr>
        <p:spPr>
          <a:xfrm>
            <a:off x="5102391" y="4936297"/>
            <a:ext cx="1251769" cy="738664"/>
          </a:xfrm>
          <a:prstGeom prst="rect">
            <a:avLst/>
          </a:prstGeom>
          <a:noFill/>
        </p:spPr>
        <p:txBody>
          <a:bodyPr wrap="square" rtlCol="0">
            <a:spAutoFit/>
          </a:bodyPr>
          <a:lstStyle/>
          <a:p>
            <a:pPr algn="ctr"/>
            <a:r>
              <a:rPr lang="en-AU" sz="1050">
                <a:solidFill>
                  <a:schemeClr val="bg1"/>
                </a:solidFill>
              </a:rPr>
              <a:t>Given info and directed to Dispute Support tool</a:t>
            </a:r>
          </a:p>
        </p:txBody>
      </p:sp>
      <p:sp>
        <p:nvSpPr>
          <p:cNvPr id="50" name="Oval 49"/>
          <p:cNvSpPr/>
          <p:nvPr/>
        </p:nvSpPr>
        <p:spPr>
          <a:xfrm>
            <a:off x="6431913" y="4797197"/>
            <a:ext cx="1060133" cy="988811"/>
          </a:xfrm>
          <a:prstGeom prst="ellipse">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TextBox 50"/>
          <p:cNvSpPr txBox="1"/>
          <p:nvPr/>
        </p:nvSpPr>
        <p:spPr>
          <a:xfrm>
            <a:off x="6665643" y="4829536"/>
            <a:ext cx="640013" cy="338554"/>
          </a:xfrm>
          <a:prstGeom prst="rect">
            <a:avLst/>
          </a:prstGeom>
          <a:noFill/>
        </p:spPr>
        <p:txBody>
          <a:bodyPr wrap="square" rtlCol="0">
            <a:spAutoFit/>
          </a:bodyPr>
          <a:lstStyle/>
          <a:p>
            <a:r>
              <a:rPr lang="en-AU" sz="1600">
                <a:solidFill>
                  <a:schemeClr val="bg1"/>
                </a:solidFill>
              </a:rPr>
              <a:t>16%</a:t>
            </a:r>
          </a:p>
        </p:txBody>
      </p:sp>
      <p:sp>
        <p:nvSpPr>
          <p:cNvPr id="54" name="TextBox 53"/>
          <p:cNvSpPr txBox="1"/>
          <p:nvPr/>
        </p:nvSpPr>
        <p:spPr>
          <a:xfrm>
            <a:off x="6511035" y="5064337"/>
            <a:ext cx="886398" cy="646331"/>
          </a:xfrm>
          <a:prstGeom prst="rect">
            <a:avLst/>
          </a:prstGeom>
          <a:noFill/>
        </p:spPr>
        <p:txBody>
          <a:bodyPr wrap="square" rtlCol="0">
            <a:spAutoFit/>
          </a:bodyPr>
          <a:lstStyle/>
          <a:p>
            <a:pPr algn="ctr"/>
            <a:r>
              <a:rPr lang="en-AU" sz="900">
                <a:solidFill>
                  <a:schemeClr val="bg1"/>
                </a:solidFill>
              </a:rPr>
              <a:t>Referred to ASBFEO case management</a:t>
            </a:r>
          </a:p>
        </p:txBody>
      </p:sp>
      <p:sp>
        <p:nvSpPr>
          <p:cNvPr id="56" name="TextBox 55"/>
          <p:cNvSpPr txBox="1"/>
          <p:nvPr/>
        </p:nvSpPr>
        <p:spPr>
          <a:xfrm>
            <a:off x="7682840" y="4640517"/>
            <a:ext cx="518436" cy="276999"/>
          </a:xfrm>
          <a:prstGeom prst="rect">
            <a:avLst/>
          </a:prstGeom>
          <a:noFill/>
        </p:spPr>
        <p:txBody>
          <a:bodyPr wrap="square" rtlCol="0">
            <a:spAutoFit/>
          </a:bodyPr>
          <a:lstStyle/>
          <a:p>
            <a:r>
              <a:rPr lang="en-AU" sz="1200"/>
              <a:t>15%</a:t>
            </a:r>
          </a:p>
        </p:txBody>
      </p:sp>
      <p:sp>
        <p:nvSpPr>
          <p:cNvPr id="57" name="TextBox 56"/>
          <p:cNvSpPr txBox="1"/>
          <p:nvPr/>
        </p:nvSpPr>
        <p:spPr>
          <a:xfrm>
            <a:off x="7501044" y="4802831"/>
            <a:ext cx="865708" cy="584775"/>
          </a:xfrm>
          <a:prstGeom prst="rect">
            <a:avLst/>
          </a:prstGeom>
          <a:noFill/>
        </p:spPr>
        <p:txBody>
          <a:bodyPr wrap="square" rtlCol="0">
            <a:spAutoFit/>
          </a:bodyPr>
          <a:lstStyle/>
          <a:p>
            <a:pPr algn="ctr"/>
            <a:r>
              <a:rPr lang="en-AU" sz="800"/>
              <a:t>Referred to more appropriate agency</a:t>
            </a:r>
          </a:p>
        </p:txBody>
      </p:sp>
      <p:sp>
        <p:nvSpPr>
          <p:cNvPr id="58" name="Oval 57"/>
          <p:cNvSpPr/>
          <p:nvPr/>
        </p:nvSpPr>
        <p:spPr>
          <a:xfrm>
            <a:off x="7513061" y="4650376"/>
            <a:ext cx="828338" cy="779786"/>
          </a:xfrm>
          <a:prstGeom prst="ellipse">
            <a:avLst/>
          </a:prstGeom>
          <a:noFill/>
          <a:ln>
            <a:solidFill>
              <a:srgbClr val="AACD7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0" name="Group 59"/>
          <p:cNvGrpSpPr/>
          <p:nvPr/>
        </p:nvGrpSpPr>
        <p:grpSpPr>
          <a:xfrm>
            <a:off x="8172398" y="5191248"/>
            <a:ext cx="733607" cy="637912"/>
            <a:chOff x="4044028" y="5013147"/>
            <a:chExt cx="1165594" cy="1013547"/>
          </a:xfrm>
        </p:grpSpPr>
        <p:sp>
          <p:nvSpPr>
            <p:cNvPr id="61" name="TextBox 60"/>
            <p:cNvSpPr txBox="1"/>
            <p:nvPr/>
          </p:nvSpPr>
          <p:spPr>
            <a:xfrm>
              <a:off x="4044028" y="5304061"/>
              <a:ext cx="1165594" cy="586813"/>
            </a:xfrm>
            <a:prstGeom prst="rect">
              <a:avLst/>
            </a:prstGeom>
            <a:noFill/>
          </p:spPr>
          <p:txBody>
            <a:bodyPr wrap="square" rtlCol="0">
              <a:spAutoFit/>
            </a:bodyPr>
            <a:lstStyle/>
            <a:p>
              <a:pPr algn="ctr"/>
              <a:r>
                <a:rPr lang="en-US" sz="600">
                  <a:solidFill>
                    <a:srgbClr val="193264"/>
                  </a:solidFill>
                </a:rPr>
                <a:t>Referred to Small Business Commissioner</a:t>
              </a:r>
              <a:endParaRPr lang="en-AU" sz="600">
                <a:solidFill>
                  <a:srgbClr val="193264"/>
                </a:solidFill>
              </a:endParaRPr>
            </a:p>
          </p:txBody>
        </p:sp>
        <p:sp>
          <p:nvSpPr>
            <p:cNvPr id="62" name="Rectangle 61"/>
            <p:cNvSpPr/>
            <p:nvPr/>
          </p:nvSpPr>
          <p:spPr>
            <a:xfrm>
              <a:off x="4282024" y="5013147"/>
              <a:ext cx="723015" cy="440111"/>
            </a:xfrm>
            <a:prstGeom prst="rect">
              <a:avLst/>
            </a:prstGeom>
          </p:spPr>
          <p:txBody>
            <a:bodyPr wrap="square">
              <a:spAutoFit/>
            </a:bodyPr>
            <a:lstStyle/>
            <a:p>
              <a:pPr algn="ctr"/>
              <a:r>
                <a:rPr lang="en-AU" sz="1200" b="1">
                  <a:solidFill>
                    <a:srgbClr val="193264"/>
                  </a:solidFill>
                </a:rPr>
                <a:t>5% </a:t>
              </a:r>
              <a:endParaRPr lang="en-AU" sz="1200"/>
            </a:p>
          </p:txBody>
        </p:sp>
        <p:sp>
          <p:nvSpPr>
            <p:cNvPr id="63" name="Oval 62"/>
            <p:cNvSpPr/>
            <p:nvPr/>
          </p:nvSpPr>
          <p:spPr>
            <a:xfrm>
              <a:off x="4116321" y="5036694"/>
              <a:ext cx="990000" cy="990000"/>
            </a:xfrm>
            <a:prstGeom prst="ellipse">
              <a:avLst/>
            </a:prstGeom>
            <a:noFill/>
            <a:ln>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5" name="TextBox 64"/>
          <p:cNvSpPr txBox="1"/>
          <p:nvPr/>
        </p:nvSpPr>
        <p:spPr>
          <a:xfrm>
            <a:off x="5628739" y="5977808"/>
            <a:ext cx="1251769" cy="553998"/>
          </a:xfrm>
          <a:prstGeom prst="rect">
            <a:avLst/>
          </a:prstGeom>
          <a:noFill/>
        </p:spPr>
        <p:txBody>
          <a:bodyPr wrap="square" rtlCol="0">
            <a:spAutoFit/>
          </a:bodyPr>
          <a:lstStyle/>
          <a:p>
            <a:pPr algn="ctr"/>
            <a:r>
              <a:rPr lang="en-AU" sz="1200" b="1"/>
              <a:t>94% </a:t>
            </a:r>
            <a:r>
              <a:rPr lang="en-AU" sz="900"/>
              <a:t>of calls answered within 10 seconds</a:t>
            </a:r>
          </a:p>
        </p:txBody>
      </p:sp>
      <p:sp>
        <p:nvSpPr>
          <p:cNvPr id="66" name="TextBox 65"/>
          <p:cNvSpPr txBox="1"/>
          <p:nvPr/>
        </p:nvSpPr>
        <p:spPr>
          <a:xfrm>
            <a:off x="7358324" y="5902261"/>
            <a:ext cx="1418919" cy="369332"/>
          </a:xfrm>
          <a:prstGeom prst="rect">
            <a:avLst/>
          </a:prstGeom>
          <a:noFill/>
        </p:spPr>
        <p:txBody>
          <a:bodyPr wrap="square" rtlCol="0">
            <a:spAutoFit/>
          </a:bodyPr>
          <a:lstStyle/>
          <a:p>
            <a:pPr algn="ctr"/>
            <a:r>
              <a:rPr lang="en-AU" sz="900"/>
              <a:t> Average of over 4.5 out of 5 satisfaction rating </a:t>
            </a:r>
          </a:p>
        </p:txBody>
      </p:sp>
      <p:sp>
        <p:nvSpPr>
          <p:cNvPr id="15" name="TextBox 14"/>
          <p:cNvSpPr txBox="1"/>
          <p:nvPr/>
        </p:nvSpPr>
        <p:spPr>
          <a:xfrm>
            <a:off x="738823" y="1939885"/>
            <a:ext cx="669328" cy="307777"/>
          </a:xfrm>
          <a:prstGeom prst="rect">
            <a:avLst/>
          </a:prstGeom>
          <a:noFill/>
        </p:spPr>
        <p:txBody>
          <a:bodyPr wrap="square" rtlCol="0">
            <a:spAutoFit/>
          </a:bodyPr>
          <a:lstStyle/>
          <a:p>
            <a:r>
              <a:rPr lang="en-AU" sz="1400"/>
              <a:t>1,336</a:t>
            </a:r>
          </a:p>
        </p:txBody>
      </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146" y="1541049"/>
            <a:ext cx="398682" cy="395909"/>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2990" y="1470718"/>
            <a:ext cx="580783" cy="529118"/>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38680" y="1500803"/>
            <a:ext cx="491154" cy="491154"/>
          </a:xfrm>
          <a:prstGeom prst="rect">
            <a:avLst/>
          </a:prstGeom>
        </p:spPr>
      </p:pic>
      <p:sp>
        <p:nvSpPr>
          <p:cNvPr id="68" name="TextBox 67"/>
          <p:cNvSpPr txBox="1"/>
          <p:nvPr/>
        </p:nvSpPr>
        <p:spPr>
          <a:xfrm>
            <a:off x="2141034" y="1954405"/>
            <a:ext cx="578181" cy="307777"/>
          </a:xfrm>
          <a:prstGeom prst="rect">
            <a:avLst/>
          </a:prstGeom>
          <a:noFill/>
        </p:spPr>
        <p:txBody>
          <a:bodyPr wrap="square" rtlCol="0">
            <a:spAutoFit/>
          </a:bodyPr>
          <a:lstStyle/>
          <a:p>
            <a:r>
              <a:rPr lang="en-AU" sz="1400"/>
              <a:t>379</a:t>
            </a:r>
          </a:p>
        </p:txBody>
      </p:sp>
      <p:sp>
        <p:nvSpPr>
          <p:cNvPr id="69" name="TextBox 68"/>
          <p:cNvSpPr txBox="1"/>
          <p:nvPr/>
        </p:nvSpPr>
        <p:spPr>
          <a:xfrm>
            <a:off x="3592550" y="1957311"/>
            <a:ext cx="515601" cy="307777"/>
          </a:xfrm>
          <a:prstGeom prst="rect">
            <a:avLst/>
          </a:prstGeom>
          <a:noFill/>
        </p:spPr>
        <p:txBody>
          <a:bodyPr wrap="square" rtlCol="0">
            <a:spAutoFit/>
          </a:bodyPr>
          <a:lstStyle/>
          <a:p>
            <a:r>
              <a:rPr lang="en-AU" sz="1400"/>
              <a:t>113</a:t>
            </a: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8466" y="5975731"/>
            <a:ext cx="558945" cy="550104"/>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94566" y="6025117"/>
            <a:ext cx="503782" cy="480738"/>
          </a:xfrm>
          <a:prstGeom prst="rect">
            <a:avLst/>
          </a:prstGeom>
        </p:spPr>
      </p:pic>
      <p:grpSp>
        <p:nvGrpSpPr>
          <p:cNvPr id="26" name="Group 25"/>
          <p:cNvGrpSpPr/>
          <p:nvPr/>
        </p:nvGrpSpPr>
        <p:grpSpPr>
          <a:xfrm>
            <a:off x="7630004" y="6309320"/>
            <a:ext cx="1022950" cy="183136"/>
            <a:chOff x="-1751892" y="1968389"/>
            <a:chExt cx="2131623" cy="386531"/>
          </a:xfrm>
        </p:grpSpPr>
        <p:sp>
          <p:nvSpPr>
            <p:cNvPr id="25" name="5-Point Star 24"/>
            <p:cNvSpPr/>
            <p:nvPr/>
          </p:nvSpPr>
          <p:spPr>
            <a:xfrm>
              <a:off x="-1751892" y="1968389"/>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0" name="5-Point Star 69"/>
            <p:cNvSpPr/>
            <p:nvPr/>
          </p:nvSpPr>
          <p:spPr>
            <a:xfrm>
              <a:off x="-1317598" y="1970344"/>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1" name="5-Point Star 70"/>
            <p:cNvSpPr/>
            <p:nvPr/>
          </p:nvSpPr>
          <p:spPr>
            <a:xfrm>
              <a:off x="-884672" y="1970344"/>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2" name="5-Point Star 71"/>
            <p:cNvSpPr/>
            <p:nvPr/>
          </p:nvSpPr>
          <p:spPr>
            <a:xfrm>
              <a:off x="-452037" y="1968389"/>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4" name="5-Point Star 73"/>
            <p:cNvSpPr/>
            <p:nvPr/>
          </p:nvSpPr>
          <p:spPr>
            <a:xfrm>
              <a:off x="-36322" y="1973726"/>
              <a:ext cx="416053" cy="381194"/>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7" name="Rectangle 26"/>
          <p:cNvSpPr/>
          <p:nvPr/>
        </p:nvSpPr>
        <p:spPr>
          <a:xfrm>
            <a:off x="8549716" y="6199329"/>
            <a:ext cx="173412" cy="317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75" name="Chart 74">
            <a:extLst>
              <a:ext uri="{FF2B5EF4-FFF2-40B4-BE49-F238E27FC236}">
                <a16:creationId xmlns:a16="http://schemas.microsoft.com/office/drawing/2014/main" id="{3ACA66C4-6956-4BFE-A25A-5627E49193EF}"/>
              </a:ext>
            </a:extLst>
          </p:cNvPr>
          <p:cNvGraphicFramePr>
            <a:graphicFrameLocks/>
          </p:cNvGraphicFramePr>
          <p:nvPr>
            <p:extLst>
              <p:ext uri="{D42A27DB-BD31-4B8C-83A1-F6EECF244321}">
                <p14:modId xmlns:p14="http://schemas.microsoft.com/office/powerpoint/2010/main" val="402535840"/>
              </p:ext>
            </p:extLst>
          </p:nvPr>
        </p:nvGraphicFramePr>
        <p:xfrm>
          <a:off x="129254" y="3647635"/>
          <a:ext cx="4848225" cy="306863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69330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323344" y="692696"/>
            <a:ext cx="8497128" cy="2800247"/>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276920" y="169476"/>
            <a:ext cx="8280920" cy="492443"/>
          </a:xfrm>
          <a:prstGeom prst="rect">
            <a:avLst/>
          </a:prstGeom>
          <a:noFill/>
        </p:spPr>
        <p:txBody>
          <a:bodyPr wrap="square" rtlCol="0">
            <a:spAutoFit/>
          </a:bodyPr>
          <a:lstStyle/>
          <a:p>
            <a:r>
              <a:rPr lang="en-AU" sz="2600" b="1" dirty="0">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7</a:t>
            </a:fld>
            <a:endParaRPr lang="en-AU" sz="1050"/>
          </a:p>
        </p:txBody>
      </p:sp>
      <p:sp>
        <p:nvSpPr>
          <p:cNvPr id="11" name="Rounded Rectangle 10"/>
          <p:cNvSpPr/>
          <p:nvPr/>
        </p:nvSpPr>
        <p:spPr>
          <a:xfrm>
            <a:off x="335727" y="3789039"/>
            <a:ext cx="8497127" cy="2849057"/>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2" name="Rectangle 11"/>
          <p:cNvSpPr/>
          <p:nvPr/>
        </p:nvSpPr>
        <p:spPr>
          <a:xfrm>
            <a:off x="521921" y="4326339"/>
            <a:ext cx="4553951" cy="1838965"/>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a:solidFill>
                  <a:schemeClr val="bg1"/>
                </a:solidFill>
              </a:rPr>
              <a:t>The Federal Government’s Payment Times Procurement Connected Policy (PT PCP) came into force on 1 October 2021. </a:t>
            </a:r>
          </a:p>
          <a:p>
            <a:pPr marL="171450" lvl="0" indent="-171450">
              <a:spcAft>
                <a:spcPts val="600"/>
              </a:spcAft>
              <a:buFont typeface="Arial" panose="020B0604020202020204" pitchFamily="34" charset="0"/>
              <a:buChar char="•"/>
            </a:pPr>
            <a:r>
              <a:rPr lang="en-AU" sz="1150">
                <a:solidFill>
                  <a:schemeClr val="bg1"/>
                </a:solidFill>
              </a:rPr>
              <a:t>The Policy &amp; Advocacy team has worked closely with the </a:t>
            </a:r>
            <a:br>
              <a:rPr lang="en-AU" sz="1150">
                <a:solidFill>
                  <a:schemeClr val="bg1"/>
                </a:solidFill>
              </a:rPr>
            </a:br>
            <a:r>
              <a:rPr lang="en-AU" sz="1150">
                <a:solidFill>
                  <a:schemeClr val="bg1"/>
                </a:solidFill>
              </a:rPr>
              <a:t>Small Business division at the Treasury to support development of resources for small business sub-contractors covered by the </a:t>
            </a:r>
            <a:br>
              <a:rPr lang="en-AU" sz="1150">
                <a:solidFill>
                  <a:schemeClr val="bg1"/>
                </a:solidFill>
              </a:rPr>
            </a:br>
            <a:r>
              <a:rPr lang="en-AU" sz="1150">
                <a:solidFill>
                  <a:schemeClr val="bg1"/>
                </a:solidFill>
              </a:rPr>
              <a:t>PT PCP. </a:t>
            </a:r>
          </a:p>
          <a:p>
            <a:pPr marL="171450" lvl="0" indent="-171450">
              <a:spcAft>
                <a:spcPts val="600"/>
              </a:spcAft>
              <a:buFont typeface="Arial" panose="020B0604020202020204" pitchFamily="34" charset="0"/>
              <a:buChar char="•"/>
            </a:pPr>
            <a:r>
              <a:rPr lang="en-AU" sz="1150">
                <a:solidFill>
                  <a:schemeClr val="bg1"/>
                </a:solidFill>
              </a:rPr>
              <a:t>The Ombudsman has developed a Fast Facts Sheet for small businesses looking to understand more about the PT PCP, which is available on the website.  </a:t>
            </a:r>
          </a:p>
        </p:txBody>
      </p:sp>
      <p:sp>
        <p:nvSpPr>
          <p:cNvPr id="14" name="Rectangle 13"/>
          <p:cNvSpPr/>
          <p:nvPr/>
        </p:nvSpPr>
        <p:spPr>
          <a:xfrm>
            <a:off x="666842" y="3826271"/>
            <a:ext cx="4409030" cy="400110"/>
          </a:xfrm>
          <a:prstGeom prst="rect">
            <a:avLst/>
          </a:prstGeom>
        </p:spPr>
        <p:txBody>
          <a:bodyPr wrap="square">
            <a:spAutoFit/>
          </a:bodyPr>
          <a:lstStyle/>
          <a:p>
            <a:pPr>
              <a:spcAft>
                <a:spcPts val="0"/>
              </a:spcAft>
            </a:pPr>
            <a:r>
              <a:rPr lang="en-AU" sz="2000" b="1">
                <a:solidFill>
                  <a:schemeClr val="bg1"/>
                </a:solidFill>
                <a:ea typeface="Calibri" panose="020F0502020204030204" pitchFamily="34" charset="0"/>
              </a:rPr>
              <a:t>Payment times</a:t>
            </a:r>
          </a:p>
        </p:txBody>
      </p:sp>
      <p:sp>
        <p:nvSpPr>
          <p:cNvPr id="16" name="Rectangle 2"/>
          <p:cNvSpPr/>
          <p:nvPr/>
        </p:nvSpPr>
        <p:spPr>
          <a:xfrm>
            <a:off x="513638" y="1092806"/>
            <a:ext cx="6890247" cy="2169825"/>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a:t>The Ombudsman continues to hear from small businesses struggling to access insurance. </a:t>
            </a:r>
          </a:p>
          <a:p>
            <a:pPr marL="171450" lvl="0" indent="-171450">
              <a:spcAft>
                <a:spcPts val="600"/>
              </a:spcAft>
              <a:buFont typeface="Arial" panose="020B0604020202020204" pitchFamily="34" charset="0"/>
              <a:buChar char="•"/>
            </a:pPr>
            <a:r>
              <a:rPr lang="en-AU" sz="1150"/>
              <a:t>Work on the proposed discretionary mutual fund for the amusement, leisure and recreation sector has continued, with a consultation report now in the final stages of preparation. </a:t>
            </a:r>
          </a:p>
          <a:p>
            <a:pPr marL="171450" lvl="0" indent="-171450">
              <a:spcAft>
                <a:spcPts val="600"/>
              </a:spcAft>
              <a:buFont typeface="Arial" panose="020B0604020202020204" pitchFamily="34" charset="0"/>
              <a:buChar char="•"/>
            </a:pPr>
            <a:r>
              <a:rPr lang="en-AU" sz="1150"/>
              <a:t>Complexities have arisen around data availability and these are being addressed to inform a final report. </a:t>
            </a:r>
          </a:p>
          <a:p>
            <a:pPr marL="171450" lvl="0" indent="-171450">
              <a:spcAft>
                <a:spcPts val="600"/>
              </a:spcAft>
              <a:buFont typeface="Arial" panose="020B0604020202020204" pitchFamily="34" charset="0"/>
              <a:buChar char="•"/>
            </a:pPr>
            <a:r>
              <a:rPr lang="en-AU" sz="1150"/>
              <a:t>The Ombudsman provided an update on the DMF project to the Australian Standing Council on Tourism in early September. </a:t>
            </a:r>
          </a:p>
          <a:p>
            <a:pPr marL="171450" lvl="0" indent="-171450">
              <a:spcAft>
                <a:spcPts val="600"/>
              </a:spcAft>
              <a:buFont typeface="Arial" panose="020B0604020202020204" pitchFamily="34" charset="0"/>
              <a:buChar char="•"/>
            </a:pPr>
            <a:r>
              <a:rPr lang="en-AU" sz="1150"/>
              <a:t>The Ombudsman has joined the Insurance Council of Australia’s Business Advisory Council, to contribute to the creation of a framework to improve the affordability and availability of commercial insurance products for the small business sector.  </a:t>
            </a:r>
          </a:p>
        </p:txBody>
      </p:sp>
      <p:sp>
        <p:nvSpPr>
          <p:cNvPr id="10" name="Rectangle 9"/>
          <p:cNvSpPr/>
          <p:nvPr/>
        </p:nvSpPr>
        <p:spPr>
          <a:xfrm>
            <a:off x="537722" y="729640"/>
            <a:ext cx="5537517" cy="400110"/>
          </a:xfrm>
          <a:prstGeom prst="rect">
            <a:avLst/>
          </a:prstGeom>
        </p:spPr>
        <p:txBody>
          <a:bodyPr wrap="square">
            <a:spAutoFit/>
          </a:bodyPr>
          <a:lstStyle/>
          <a:p>
            <a:pPr>
              <a:spcAft>
                <a:spcPts val="0"/>
              </a:spcAft>
            </a:pPr>
            <a:r>
              <a:rPr lang="en-AU" sz="2000" b="1" dirty="0">
                <a:solidFill>
                  <a:srgbClr val="00A0AC"/>
                </a:solidFill>
                <a:ea typeface="Calibri" panose="020F0502020204030204" pitchFamily="34" charset="0"/>
              </a:rPr>
              <a:t>Insurance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3885" y="1092806"/>
            <a:ext cx="1272388" cy="1175149"/>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7768" t="13273"/>
          <a:stretch/>
        </p:blipFill>
        <p:spPr>
          <a:xfrm>
            <a:off x="5183793" y="4141887"/>
            <a:ext cx="3419720" cy="2143362"/>
          </a:xfrm>
          <a:prstGeom prst="rect">
            <a:avLst/>
          </a:prstGeom>
          <a:effectLst>
            <a:outerShdw blurRad="50800" dist="38100" dir="2700000" algn="tl" rotWithShape="0">
              <a:prstClr val="black">
                <a:alpha val="40000"/>
              </a:prstClr>
            </a:outerShdw>
            <a:softEdge rad="63500"/>
          </a:effectLst>
        </p:spPr>
      </p:pic>
    </p:spTree>
    <p:extLst>
      <p:ext uri="{BB962C8B-B14F-4D97-AF65-F5344CB8AC3E}">
        <p14:creationId xmlns:p14="http://schemas.microsoft.com/office/powerpoint/2010/main" val="21782866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251520" y="3551962"/>
            <a:ext cx="4896544" cy="308678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9" name="Rounded Rectangle 18"/>
          <p:cNvSpPr/>
          <p:nvPr/>
        </p:nvSpPr>
        <p:spPr>
          <a:xfrm>
            <a:off x="251520" y="847957"/>
            <a:ext cx="8583207" cy="249442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4AF07FE0-AE2A-41EE-8105-776AF3157FF3}" type="slidenum">
              <a:rPr lang="en-AU" sz="700" dirty="0"/>
              <a:t>8</a:t>
            </a:fld>
            <a:endParaRPr lang="en-AU" sz="1050"/>
          </a:p>
        </p:txBody>
      </p:sp>
      <p:sp>
        <p:nvSpPr>
          <p:cNvPr id="25" name="Rectangle 13"/>
          <p:cNvSpPr/>
          <p:nvPr/>
        </p:nvSpPr>
        <p:spPr>
          <a:xfrm>
            <a:off x="358400" y="885716"/>
            <a:ext cx="5904840" cy="400110"/>
          </a:xfrm>
          <a:prstGeom prst="rect">
            <a:avLst/>
          </a:prstGeom>
        </p:spPr>
        <p:txBody>
          <a:bodyPr wrap="square">
            <a:spAutoFit/>
          </a:bodyPr>
          <a:lstStyle/>
          <a:p>
            <a:r>
              <a:rPr lang="en-US" sz="2000" b="1" dirty="0">
                <a:solidFill>
                  <a:srgbClr val="00A0AC"/>
                </a:solidFill>
              </a:rPr>
              <a:t>Codes Consultations</a:t>
            </a:r>
            <a:endParaRPr lang="en-AU" sz="2000" b="1" dirty="0">
              <a:solidFill>
                <a:srgbClr val="00A0AC"/>
              </a:solidFill>
            </a:endParaRPr>
          </a:p>
        </p:txBody>
      </p:sp>
      <p:sp>
        <p:nvSpPr>
          <p:cNvPr id="21" name="Rectangle 2"/>
          <p:cNvSpPr/>
          <p:nvPr/>
        </p:nvSpPr>
        <p:spPr>
          <a:xfrm>
            <a:off x="335584" y="1238895"/>
            <a:ext cx="8196856" cy="1915909"/>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dirty="0"/>
              <a:t>There have been a number of code-related consultations with submissions made on matters relating to the review of the Dairy Code, the proposed Automotive Franchising Code, the penalties regime under the Franchising Code, and the review of the Banking Code Compliance Committee. </a:t>
            </a:r>
          </a:p>
          <a:p>
            <a:pPr marL="171450" indent="-171450">
              <a:spcAft>
                <a:spcPts val="600"/>
              </a:spcAft>
              <a:buFont typeface="Arial" panose="020B0604020202020204" pitchFamily="34" charset="0"/>
              <a:buChar char="•"/>
            </a:pPr>
            <a:r>
              <a:rPr lang="en-AU" sz="1150" dirty="0"/>
              <a:t>Feedback across the board has been highlighting the need for right-sized and proportionate approaches to regulation to address power imbalances and the problematic behaviour that can flow from such imbalances. </a:t>
            </a:r>
          </a:p>
          <a:p>
            <a:pPr marL="171450" indent="-171450">
              <a:spcAft>
                <a:spcPts val="600"/>
              </a:spcAft>
              <a:buFont typeface="Arial" panose="020B0604020202020204" pitchFamily="34" charset="0"/>
              <a:buChar char="•"/>
            </a:pPr>
            <a:r>
              <a:rPr lang="en-AU" sz="1150" dirty="0"/>
              <a:t>The Ombudsman provided clear feedback on the need for robust and effective Alternative Dispute Resolution services to allow for resolution of </a:t>
            </a:r>
            <a:r>
              <a:rPr lang="en-AU" sz="1100" dirty="0"/>
              <a:t>disputes</a:t>
            </a:r>
            <a:r>
              <a:rPr lang="en-AU" sz="1150" dirty="0"/>
              <a:t> while maintaining business relationships. </a:t>
            </a:r>
          </a:p>
          <a:p>
            <a:pPr marL="171450" indent="-171450">
              <a:spcAft>
                <a:spcPts val="600"/>
              </a:spcAft>
              <a:buFont typeface="Arial" panose="020B0604020202020204" pitchFamily="34" charset="0"/>
              <a:buChar char="•"/>
            </a:pPr>
            <a:r>
              <a:rPr lang="en-AU" sz="1150" dirty="0"/>
              <a:t>The Ombudsman has also proposed consideration be given to establishing a Small Business and Franchising List in the Federal Circuit Court to allow for determinative decisions to be made in a timely and cost effective way.</a:t>
            </a:r>
          </a:p>
        </p:txBody>
      </p:sp>
      <p:sp>
        <p:nvSpPr>
          <p:cNvPr id="12" name="Rectangle 11"/>
          <p:cNvSpPr/>
          <p:nvPr/>
        </p:nvSpPr>
        <p:spPr>
          <a:xfrm>
            <a:off x="335584" y="4175869"/>
            <a:ext cx="4668464" cy="1838965"/>
          </a:xfrm>
          <a:prstGeom prst="rect">
            <a:avLst/>
          </a:prstGeom>
        </p:spPr>
        <p:txBody>
          <a:bodyPr wrap="square">
            <a:spAutoFit/>
          </a:bodyPr>
          <a:lstStyle/>
          <a:p>
            <a:pPr marL="171450" indent="-171450">
              <a:spcAft>
                <a:spcPts val="600"/>
              </a:spcAft>
              <a:buFont typeface="Arial" panose="020B0604020202020204" pitchFamily="34" charset="0"/>
              <a:buChar char="•"/>
            </a:pPr>
            <a:r>
              <a:rPr lang="en-AU" sz="1150">
                <a:solidFill>
                  <a:schemeClr val="bg1"/>
                </a:solidFill>
              </a:rPr>
              <a:t>The Ombudsman regularly receives complaints about payment systems and merchant fees for small businesses. </a:t>
            </a:r>
          </a:p>
          <a:p>
            <a:pPr marL="171450" indent="-171450">
              <a:spcAft>
                <a:spcPts val="600"/>
              </a:spcAft>
              <a:buFont typeface="Arial" panose="020B0604020202020204" pitchFamily="34" charset="0"/>
              <a:buChar char="•"/>
            </a:pPr>
            <a:r>
              <a:rPr lang="en-AU" sz="1150">
                <a:solidFill>
                  <a:schemeClr val="bg1"/>
                </a:solidFill>
              </a:rPr>
              <a:t>A submission was made to the Reserve Bank of Australia’s Payment System Review urging the application of least-cost routing, possible re-examination of the  ‘no surcharge’ rule, ensuring dual network debit card issuance, and improving transparency of payment costs for merchants. </a:t>
            </a:r>
          </a:p>
          <a:p>
            <a:pPr marL="171450" indent="-171450">
              <a:spcAft>
                <a:spcPts val="600"/>
              </a:spcAft>
              <a:buFont typeface="Arial" panose="020B0604020202020204" pitchFamily="34" charset="0"/>
              <a:buChar char="•"/>
            </a:pPr>
            <a:r>
              <a:rPr lang="en-AU" sz="1150">
                <a:solidFill>
                  <a:schemeClr val="bg1"/>
                </a:solidFill>
              </a:rPr>
              <a:t>We were pleased to see the Treasurer’s support for least-cost routing for small businesses as reported in early September. </a:t>
            </a:r>
          </a:p>
        </p:txBody>
      </p:sp>
      <p:sp>
        <p:nvSpPr>
          <p:cNvPr id="14" name="Rectangle 13"/>
          <p:cNvSpPr/>
          <p:nvPr/>
        </p:nvSpPr>
        <p:spPr>
          <a:xfrm>
            <a:off x="422457" y="3701768"/>
            <a:ext cx="4797615" cy="400110"/>
          </a:xfrm>
          <a:prstGeom prst="rect">
            <a:avLst/>
          </a:prstGeom>
        </p:spPr>
        <p:txBody>
          <a:bodyPr wrap="square">
            <a:spAutoFit/>
          </a:bodyPr>
          <a:lstStyle/>
          <a:p>
            <a:pPr>
              <a:spcAft>
                <a:spcPts val="0"/>
              </a:spcAft>
            </a:pPr>
            <a:r>
              <a:rPr lang="en-US" sz="2000" b="1">
                <a:solidFill>
                  <a:schemeClr val="bg1"/>
                </a:solidFill>
                <a:ea typeface="Calibri" panose="020F0502020204030204" pitchFamily="34" charset="0"/>
              </a:rPr>
              <a:t>Payment Systems</a:t>
            </a:r>
            <a:endParaRPr lang="en-AU" sz="2000" b="1">
              <a:solidFill>
                <a:schemeClr val="bg1"/>
              </a:solidFill>
              <a:ea typeface="Calibri" panose="020F0502020204030204" pitchFamily="34" charset="0"/>
            </a:endParaRPr>
          </a:p>
        </p:txBody>
      </p:sp>
      <p:sp>
        <p:nvSpPr>
          <p:cNvPr id="13" name="Rectangle 2"/>
          <p:cNvSpPr/>
          <p:nvPr/>
        </p:nvSpPr>
        <p:spPr>
          <a:xfrm>
            <a:off x="5508104" y="4133253"/>
            <a:ext cx="3188591" cy="2623795"/>
          </a:xfrm>
          <a:prstGeom prst="rect">
            <a:avLst/>
          </a:prstGeom>
        </p:spPr>
        <p:txBody>
          <a:bodyPr wrap="square">
            <a:spAutoFit/>
          </a:bodyPr>
          <a:lstStyle/>
          <a:p>
            <a:pPr marL="171450" lvl="0" indent="-171450">
              <a:spcAft>
                <a:spcPts val="600"/>
              </a:spcAft>
              <a:buFont typeface="Arial" panose="020B0604020202020204" pitchFamily="34" charset="0"/>
              <a:buChar char="•"/>
            </a:pPr>
            <a:r>
              <a:rPr lang="en-AU" sz="1150" dirty="0"/>
              <a:t>The Ombudsman welcomed an announcement from Australia Post in August that it would continue to provide carriage of perishable goods, reversing their previous decision. </a:t>
            </a:r>
          </a:p>
          <a:p>
            <a:pPr marL="171450" lvl="0" indent="-171450">
              <a:spcAft>
                <a:spcPts val="600"/>
              </a:spcAft>
              <a:buFont typeface="Arial" panose="020B0604020202020204" pitchFamily="34" charset="0"/>
              <a:buChar char="•"/>
            </a:pPr>
            <a:r>
              <a:rPr lang="en-AU" sz="1150" dirty="0"/>
              <a:t>The Ombudsman worked closely with Australia Post, producers/vendors/retailers, and State regulators to assist in reaching this sensible outcome. </a:t>
            </a:r>
          </a:p>
          <a:p>
            <a:pPr marL="171450" lvl="0" indent="-171450">
              <a:spcAft>
                <a:spcPts val="600"/>
              </a:spcAft>
              <a:buFont typeface="Arial" panose="020B0604020202020204" pitchFamily="34" charset="0"/>
              <a:buChar char="•"/>
            </a:pPr>
            <a:r>
              <a:rPr lang="en-AU" sz="1150" dirty="0"/>
              <a:t>Certainty is critical for small businesses, and this decision has provided much needed clarity for small producers. </a:t>
            </a:r>
          </a:p>
          <a:p>
            <a:pPr marL="171450" lvl="0" indent="-171450">
              <a:spcAft>
                <a:spcPts val="600"/>
              </a:spcAft>
              <a:buFont typeface="Arial" panose="020B0604020202020204" pitchFamily="34" charset="0"/>
              <a:buChar char="•"/>
            </a:pPr>
            <a:endParaRPr lang="en-AU" sz="1150" dirty="0"/>
          </a:p>
        </p:txBody>
      </p:sp>
      <p:sp>
        <p:nvSpPr>
          <p:cNvPr id="16" name="Rounded Rectangle 15"/>
          <p:cNvSpPr/>
          <p:nvPr/>
        </p:nvSpPr>
        <p:spPr>
          <a:xfrm>
            <a:off x="5391010" y="3551962"/>
            <a:ext cx="3443718" cy="3086779"/>
          </a:xfrm>
          <a:prstGeom prst="round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7" name="Rectangle 13"/>
          <p:cNvSpPr/>
          <p:nvPr/>
        </p:nvSpPr>
        <p:spPr>
          <a:xfrm>
            <a:off x="5508104" y="3701768"/>
            <a:ext cx="2925406" cy="400110"/>
          </a:xfrm>
          <a:prstGeom prst="rect">
            <a:avLst/>
          </a:prstGeom>
        </p:spPr>
        <p:txBody>
          <a:bodyPr wrap="square">
            <a:spAutoFit/>
          </a:bodyPr>
          <a:lstStyle/>
          <a:p>
            <a:r>
              <a:rPr lang="en-AU" sz="2000" b="1">
                <a:solidFill>
                  <a:srgbClr val="00A0AC"/>
                </a:solidFill>
              </a:rPr>
              <a:t>Australia Post</a:t>
            </a:r>
          </a:p>
        </p:txBody>
      </p:sp>
    </p:spTree>
    <p:extLst>
      <p:ext uri="{BB962C8B-B14F-4D97-AF65-F5344CB8AC3E}">
        <p14:creationId xmlns:p14="http://schemas.microsoft.com/office/powerpoint/2010/main" val="272537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13072" y="169476"/>
            <a:ext cx="8219368" cy="492443"/>
          </a:xfrm>
          <a:prstGeom prst="rect">
            <a:avLst/>
          </a:prstGeom>
          <a:noFill/>
        </p:spPr>
        <p:txBody>
          <a:bodyPr wrap="square" rtlCol="0">
            <a:spAutoFit/>
          </a:bodyPr>
          <a:lstStyle/>
          <a:p>
            <a:r>
              <a:rPr lang="en-AU" sz="2600" b="1">
                <a:solidFill>
                  <a:srgbClr val="193264"/>
                </a:solidFill>
                <a:latin typeface="+mj-lt"/>
              </a:rPr>
              <a:t>Advocacy: a voice on policy and legislation</a:t>
            </a: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fld id="{28A5BF42-5AA4-4E4F-A050-38ED0C8EFB81}" type="slidenum">
              <a:rPr lang="en-AU" sz="700" smtClean="0"/>
              <a:t>9</a:t>
            </a:fld>
            <a:endParaRPr lang="en-AU" sz="700"/>
          </a:p>
        </p:txBody>
      </p:sp>
      <p:sp>
        <p:nvSpPr>
          <p:cNvPr id="19" name="Rectangle 18"/>
          <p:cNvSpPr/>
          <p:nvPr/>
        </p:nvSpPr>
        <p:spPr>
          <a:xfrm>
            <a:off x="313072" y="620688"/>
            <a:ext cx="5627080" cy="369332"/>
          </a:xfrm>
          <a:prstGeom prst="rect">
            <a:avLst/>
          </a:prstGeom>
        </p:spPr>
        <p:txBody>
          <a:bodyPr wrap="square">
            <a:spAutoFit/>
          </a:bodyPr>
          <a:lstStyle/>
          <a:p>
            <a:r>
              <a:rPr lang="en-US" b="1">
                <a:solidFill>
                  <a:schemeClr val="accent3"/>
                </a:solidFill>
              </a:rPr>
              <a:t>Major input into policy, inquiries and legislation</a:t>
            </a:r>
            <a:endParaRPr lang="en-AU" b="1">
              <a:solidFill>
                <a:schemeClr val="accent3"/>
              </a:solidFill>
            </a:endParaRPr>
          </a:p>
        </p:txBody>
      </p:sp>
      <p:sp>
        <p:nvSpPr>
          <p:cNvPr id="8" name="Rounded Rectangle 7"/>
          <p:cNvSpPr/>
          <p:nvPr/>
        </p:nvSpPr>
        <p:spPr>
          <a:xfrm>
            <a:off x="300568" y="3927649"/>
            <a:ext cx="8609477" cy="245367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419972" y="3861048"/>
            <a:ext cx="2211986" cy="369332"/>
          </a:xfrm>
          <a:prstGeom prst="rect">
            <a:avLst/>
          </a:prstGeom>
        </p:spPr>
        <p:txBody>
          <a:bodyPr wrap="square">
            <a:spAutoFit/>
          </a:bodyPr>
          <a:lstStyle/>
          <a:p>
            <a:pPr algn="ctr"/>
            <a:r>
              <a:rPr lang="en-AU" b="1" u="sng">
                <a:solidFill>
                  <a:schemeClr val="bg1"/>
                </a:solidFill>
              </a:rPr>
              <a:t>Submissions</a:t>
            </a:r>
          </a:p>
        </p:txBody>
      </p:sp>
      <p:sp>
        <p:nvSpPr>
          <p:cNvPr id="2" name="TextBox 1"/>
          <p:cNvSpPr txBox="1"/>
          <p:nvPr/>
        </p:nvSpPr>
        <p:spPr>
          <a:xfrm>
            <a:off x="313072" y="1104017"/>
            <a:ext cx="6923224" cy="273151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AU" sz="1100" dirty="0"/>
              <a:t>Provided advice on the </a:t>
            </a:r>
            <a:r>
              <a:rPr lang="en-AU" sz="1100" dirty="0" err="1"/>
              <a:t>ePayments</a:t>
            </a:r>
            <a:r>
              <a:rPr lang="en-AU" sz="1100" dirty="0"/>
              <a:t> Code and how to make it work better for small businesses.</a:t>
            </a:r>
          </a:p>
          <a:p>
            <a:pPr marL="171450" indent="-171450">
              <a:spcAft>
                <a:spcPts val="600"/>
              </a:spcAft>
              <a:buFont typeface="Arial" panose="020B0604020202020204" pitchFamily="34" charset="0"/>
              <a:buChar char="•"/>
            </a:pPr>
            <a:r>
              <a:rPr lang="en-AU" sz="1100" dirty="0"/>
              <a:t>Made a submission to the RBA on Payment Systems regulations.</a:t>
            </a:r>
          </a:p>
          <a:p>
            <a:pPr marL="171450" indent="-171450">
              <a:spcAft>
                <a:spcPts val="600"/>
              </a:spcAft>
              <a:buFont typeface="Arial" panose="020B0604020202020204" pitchFamily="34" charset="0"/>
              <a:buChar char="•"/>
            </a:pPr>
            <a:r>
              <a:rPr lang="en-AU" sz="1100" dirty="0"/>
              <a:t>Engaged with DFAT on Pacific Labour Mobility and the impact of the scheme on small business. </a:t>
            </a:r>
          </a:p>
          <a:p>
            <a:pPr marL="171450" indent="-171450">
              <a:spcAft>
                <a:spcPts val="600"/>
              </a:spcAft>
              <a:buFont typeface="Arial" panose="020B0604020202020204" pitchFamily="34" charset="0"/>
              <a:buChar char="•"/>
            </a:pPr>
            <a:r>
              <a:rPr lang="en-AU" sz="1100" dirty="0"/>
              <a:t>Consulted with the Australian National Audit Office on the Research &amp; Development Tax Incentive. </a:t>
            </a:r>
          </a:p>
          <a:p>
            <a:pPr marL="171450" indent="-171450">
              <a:spcAft>
                <a:spcPts val="600"/>
              </a:spcAft>
              <a:buFont typeface="Arial" panose="020B0604020202020204" pitchFamily="34" charset="0"/>
              <a:buChar char="•"/>
            </a:pPr>
            <a:r>
              <a:rPr lang="en-AU" sz="1100" dirty="0"/>
              <a:t>Submitted on the implementation of a reporting regime for sharing economy platforms. </a:t>
            </a:r>
          </a:p>
          <a:p>
            <a:pPr marL="171450" indent="-171450">
              <a:spcAft>
                <a:spcPts val="600"/>
              </a:spcAft>
              <a:buFont typeface="Arial" panose="020B0604020202020204" pitchFamily="34" charset="0"/>
              <a:buChar char="•"/>
            </a:pPr>
            <a:r>
              <a:rPr lang="en-AU" sz="1100" dirty="0"/>
              <a:t>Advised on the procurement practices for Government-funded infrastructure projects. </a:t>
            </a:r>
          </a:p>
          <a:p>
            <a:pPr marL="171450" indent="-171450">
              <a:spcAft>
                <a:spcPts val="600"/>
              </a:spcAft>
              <a:buFont typeface="Arial" panose="020B0604020202020204" pitchFamily="34" charset="0"/>
              <a:buChar char="•"/>
            </a:pPr>
            <a:r>
              <a:rPr lang="en-AU" sz="1100" dirty="0"/>
              <a:t>Engaged with the review of the Banking Code Compliance Committee. </a:t>
            </a:r>
          </a:p>
          <a:p>
            <a:pPr marL="171450" indent="-171450">
              <a:spcAft>
                <a:spcPts val="600"/>
              </a:spcAft>
              <a:buFont typeface="Arial" panose="020B0604020202020204" pitchFamily="34" charset="0"/>
              <a:buChar char="•"/>
            </a:pPr>
            <a:r>
              <a:rPr lang="en-AU" sz="1100" dirty="0"/>
              <a:t>Made a submission on the review of the Dairy Code. </a:t>
            </a:r>
          </a:p>
          <a:p>
            <a:pPr marL="171450" indent="-171450">
              <a:spcAft>
                <a:spcPts val="600"/>
              </a:spcAft>
              <a:buFont typeface="Arial" panose="020B0604020202020204" pitchFamily="34" charset="0"/>
              <a:buChar char="•"/>
            </a:pPr>
            <a:r>
              <a:rPr lang="en-AU" sz="1100" dirty="0"/>
              <a:t>Provided advice on proposed penalties under the Franchising Code of Conduct. </a:t>
            </a:r>
          </a:p>
          <a:p>
            <a:pPr marL="171450" indent="-171450">
              <a:spcAft>
                <a:spcPts val="600"/>
              </a:spcAft>
              <a:buFont typeface="Arial" panose="020B0604020202020204" pitchFamily="34" charset="0"/>
              <a:buChar char="•"/>
            </a:pPr>
            <a:r>
              <a:rPr lang="en-AU" sz="1100" dirty="0"/>
              <a:t>Engaged on modernising business communication including using technology to hold meetings and sign and send documents. </a:t>
            </a:r>
          </a:p>
        </p:txBody>
      </p:sp>
      <p:graphicFrame>
        <p:nvGraphicFramePr>
          <p:cNvPr id="4" name="Table 3"/>
          <p:cNvGraphicFramePr>
            <a:graphicFrameLocks noGrp="1"/>
          </p:cNvGraphicFramePr>
          <p:nvPr>
            <p:extLst>
              <p:ext uri="{D42A27DB-BD31-4B8C-83A1-F6EECF244321}">
                <p14:modId xmlns:p14="http://schemas.microsoft.com/office/powerpoint/2010/main" val="804606263"/>
              </p:ext>
            </p:extLst>
          </p:nvPr>
        </p:nvGraphicFramePr>
        <p:xfrm>
          <a:off x="565525" y="4277633"/>
          <a:ext cx="3960440" cy="1963108"/>
        </p:xfrm>
        <a:graphic>
          <a:graphicData uri="http://schemas.openxmlformats.org/drawingml/2006/table">
            <a:tbl>
              <a:tblPr>
                <a:tableStyleId>{5C22544A-7EE6-4342-B048-85BDC9FD1C3A}</a:tableStyleId>
              </a:tblPr>
              <a:tblGrid>
                <a:gridCol w="3592027">
                  <a:extLst>
                    <a:ext uri="{9D8B030D-6E8A-4147-A177-3AD203B41FA5}">
                      <a16:colId xmlns:a16="http://schemas.microsoft.com/office/drawing/2014/main" val="2662472902"/>
                    </a:ext>
                  </a:extLst>
                </a:gridCol>
                <a:gridCol w="368413">
                  <a:extLst>
                    <a:ext uri="{9D8B030D-6E8A-4147-A177-3AD203B41FA5}">
                      <a16:colId xmlns:a16="http://schemas.microsoft.com/office/drawing/2014/main" val="3245133845"/>
                    </a:ext>
                  </a:extLst>
                </a:gridCol>
              </a:tblGrid>
              <a:tr h="179449">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kern="1200">
                          <a:solidFill>
                            <a:schemeClr val="bg1"/>
                          </a:solidFill>
                          <a:effectLst/>
                          <a:latin typeface="+mn-lt"/>
                          <a:ea typeface="Calibri" panose="020F0502020204030204" pitchFamily="34" charset="0"/>
                          <a:cs typeface="+mn-cs"/>
                        </a:rPr>
                        <a:t>Australian Securities and Investments Commission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7467">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b="0">
                          <a:solidFill>
                            <a:schemeClr val="bg1"/>
                          </a:solidFill>
                          <a:effectLst/>
                          <a:latin typeface="+mj-lt"/>
                          <a:ea typeface="Calibri" panose="020F0502020204030204" pitchFamily="34" charset="0"/>
                        </a:rPr>
                        <a:t>Reserve Bank of Australia</a:t>
                      </a:r>
                      <a:endParaRPr lang="en-AU" sz="1200" b="0">
                        <a:solidFill>
                          <a:schemeClr val="bg1"/>
                        </a:solidFill>
                        <a:effectLst/>
                        <a:latin typeface="+mj-lt"/>
                        <a:ea typeface="Calibri" panose="020F0502020204030204" pitchFamily="34" charset="0"/>
                      </a:endParaRP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7917">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Senate Committees</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4</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12460"/>
                  </a:ext>
                </a:extLst>
              </a:tr>
              <a:tr h="207342">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Digital Transformation Agency</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7917">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Therapeutic Goods Administration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7917">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Australian National Audit Office</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1478049"/>
                  </a:ext>
                </a:extLst>
              </a:tr>
              <a:tr h="197917">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Department of Foreign Affairs and Trade</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9030688"/>
                  </a:ext>
                </a:extLst>
              </a:tr>
              <a:tr h="197917">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House of Representatives Committee</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1346637"/>
                  </a:ext>
                </a:extLst>
              </a:tr>
              <a:tr h="197917">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Department of Defence</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7503868"/>
                  </a:ext>
                </a:extLst>
              </a:tr>
              <a:tr h="197917">
                <a:tc>
                  <a:txBody>
                    <a:bodyPr/>
                    <a:lstStyle/>
                    <a:p>
                      <a:pPr marL="0" indent="0">
                        <a:spcAft>
                          <a:spcPts val="0"/>
                        </a:spcAft>
                        <a:buFont typeface="+mj-lt"/>
                        <a:buNone/>
                      </a:pPr>
                      <a:r>
                        <a:rPr lang="en-AU" sz="1200" b="0">
                          <a:solidFill>
                            <a:schemeClr val="bg1"/>
                          </a:solidFill>
                          <a:effectLst/>
                          <a:latin typeface="+mj-lt"/>
                          <a:ea typeface="Calibri" panose="020F0502020204030204" pitchFamily="34" charset="0"/>
                        </a:rPr>
                        <a:t>Board of Taxation </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7492125"/>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058398530"/>
              </p:ext>
            </p:extLst>
          </p:nvPr>
        </p:nvGraphicFramePr>
        <p:xfrm>
          <a:off x="4790922" y="4277632"/>
          <a:ext cx="3960440" cy="2011680"/>
        </p:xfrm>
        <a:graphic>
          <a:graphicData uri="http://schemas.openxmlformats.org/drawingml/2006/table">
            <a:tbl>
              <a:tblPr>
                <a:tableStyleId>{5C22544A-7EE6-4342-B048-85BDC9FD1C3A}</a:tableStyleId>
              </a:tblPr>
              <a:tblGrid>
                <a:gridCol w="3592027">
                  <a:extLst>
                    <a:ext uri="{9D8B030D-6E8A-4147-A177-3AD203B41FA5}">
                      <a16:colId xmlns:a16="http://schemas.microsoft.com/office/drawing/2014/main" val="2662472902"/>
                    </a:ext>
                  </a:extLst>
                </a:gridCol>
                <a:gridCol w="368413">
                  <a:extLst>
                    <a:ext uri="{9D8B030D-6E8A-4147-A177-3AD203B41FA5}">
                      <a16:colId xmlns:a16="http://schemas.microsoft.com/office/drawing/2014/main" val="3245133845"/>
                    </a:ext>
                  </a:extLst>
                </a:gridCol>
              </a:tblGrid>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Department of Infrastructure</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2</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Australian Taxation Office</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0112460"/>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The Treasury</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13</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Productivity Commission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Australian Banking Association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2</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Australian Competition and Consumer Commission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517704"/>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National Transport Commission</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1912760"/>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Department of Home Affairs</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3123569"/>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Department of Agriculture, Water, and Energy</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8668314"/>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Department of Prime Minister and Cabinet</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74935"/>
                  </a:ext>
                </a:extLst>
              </a:tr>
              <a:tr h="174366">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AU" sz="1200" b="0" kern="1200">
                          <a:solidFill>
                            <a:schemeClr val="bg1"/>
                          </a:solidFill>
                          <a:effectLst/>
                          <a:latin typeface="+mn-lt"/>
                          <a:ea typeface="Calibri" panose="020F0502020204030204" pitchFamily="34" charset="0"/>
                          <a:cs typeface="+mn-cs"/>
                        </a:rPr>
                        <a:t>DISER</a:t>
                      </a:r>
                    </a:p>
                  </a:txBody>
                  <a:tcPr marL="62900" marR="62900" marT="0" marB="0" anchor="b">
                    <a:lnL w="12700" cmpd="sng">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a:spcAft>
                          <a:spcPts val="0"/>
                        </a:spcAft>
                        <a:buFont typeface="+mj-lt"/>
                        <a:buNone/>
                      </a:pPr>
                      <a:r>
                        <a:rPr lang="en-AU" sz="1200">
                          <a:solidFill>
                            <a:schemeClr val="bg1"/>
                          </a:solidFill>
                          <a:effectLst/>
                          <a:latin typeface="+mj-lt"/>
                          <a:ea typeface="Calibri" panose="020F0502020204030204" pitchFamily="34" charset="0"/>
                        </a:rPr>
                        <a:t>1</a:t>
                      </a:r>
                    </a:p>
                  </a:txBody>
                  <a:tcPr marL="62900" marR="62900" marT="0" marB="0" anchor="ctr">
                    <a:lnL w="12700" cap="flat" cmpd="sng" algn="ctr">
                      <a:solidFill>
                        <a:schemeClr val="bg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73022"/>
                  </a:ext>
                </a:extLst>
              </a:tr>
            </a:tbl>
          </a:graphicData>
        </a:graphic>
      </p:graphicFrame>
    </p:spTree>
    <p:extLst>
      <p:ext uri="{BB962C8B-B14F-4D97-AF65-F5344CB8AC3E}">
        <p14:creationId xmlns:p14="http://schemas.microsoft.com/office/powerpoint/2010/main" val="2125284113"/>
      </p:ext>
    </p:extLst>
  </p:cSld>
  <p:clrMapOvr>
    <a:masterClrMapping/>
  </p:clrMapOvr>
</p:sld>
</file>

<file path=ppt/theme/theme1.xml><?xml version="1.0" encoding="utf-8"?>
<a:theme xmlns:a="http://schemas.openxmlformats.org/drawingml/2006/main" name="2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1EE1CED1658A43B014524A0076C7BA" ma:contentTypeVersion="14" ma:contentTypeDescription="Create a new document." ma:contentTypeScope="" ma:versionID="95c64977b619924f82d6727ce02d2fad">
  <xsd:schema xmlns:xsd="http://www.w3.org/2001/XMLSchema" xmlns:xs="http://www.w3.org/2001/XMLSchema" xmlns:p="http://schemas.microsoft.com/office/2006/metadata/properties" xmlns:ns2="96e6c2aa-62fb-4329-be24-a6d5c9684f04" xmlns:ns3="7999ba52-704a-4382-89a8-bbb986ad583d" targetNamespace="http://schemas.microsoft.com/office/2006/metadata/properties" ma:root="true" ma:fieldsID="7315e1f779c9f73b243cb3a3b480da29" ns2:_="" ns3:_="">
    <xsd:import namespace="96e6c2aa-62fb-4329-be24-a6d5c9684f04"/>
    <xsd:import namespace="7999ba52-704a-4382-89a8-bbb986ad58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e6c2aa-62fb-4329-be24-a6d5c9684f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999ba52-704a-4382-89a8-bbb986ad583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999ba52-704a-4382-89a8-bbb986ad583d">
      <UserInfo>
        <DisplayName>Kristie Lavery</DisplayName>
        <AccountId>20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2C9CC2-CCF2-493D-94A8-F56C90FC2460}">
  <ds:schemaRefs>
    <ds:schemaRef ds:uri="7999ba52-704a-4382-89a8-bbb986ad583d"/>
    <ds:schemaRef ds:uri="96e6c2aa-62fb-4329-be24-a6d5c9684f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2488E0-A42D-4708-A63B-F69E7414F84F}">
  <ds:schemaRefs>
    <ds:schemaRef ds:uri="7999ba52-704a-4382-89a8-bbb986ad583d"/>
    <ds:schemaRef ds:uri="http://schemas.microsoft.com/office/infopath/2007/PartnerControls"/>
    <ds:schemaRef ds:uri="http://purl.org/dc/elements/1.1/"/>
    <ds:schemaRef ds:uri="96e6c2aa-62fb-4329-be24-a6d5c9684f04"/>
    <ds:schemaRef ds:uri="http://schemas.openxmlformats.org/package/2006/metadata/core-properties"/>
    <ds:schemaRef ds:uri="http://purl.org/dc/dcmitype/"/>
    <ds:schemaRef ds:uri="http://www.w3.org/XML/1998/namespace"/>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65BA838-E06D-4A00-930B-1648B65A60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Quarterly report template - shell</Template>
  <TotalTime>0</TotalTime>
  <Words>3991</Words>
  <Application>Microsoft Office PowerPoint</Application>
  <PresentationFormat>On-screen Show (4:3)</PresentationFormat>
  <Paragraphs>447</Paragraphs>
  <Slides>13</Slides>
  <Notes>10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13</vt:i4>
      </vt:variant>
    </vt:vector>
  </HeadingPairs>
  <TitlesOfParts>
    <vt:vector size="19" baseType="lpstr">
      <vt:lpstr>Arial</vt:lpstr>
      <vt:lpstr>Calibri</vt:lpstr>
      <vt:lpstr>Courier New</vt:lpstr>
      <vt:lpstr>2_Quarterly report template - shell</vt:lpstr>
      <vt:lpstr>3_Quarterly report template - shell</vt:lpstr>
      <vt:lpstr>1_Quarterly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Lavinia Constable</cp:lastModifiedBy>
  <cp:revision>1</cp:revision>
  <cp:lastPrinted>2021-10-19T00:05:29Z</cp:lastPrinted>
  <dcterms:created xsi:type="dcterms:W3CDTF">2017-04-28T00:43:21Z</dcterms:created>
  <dcterms:modified xsi:type="dcterms:W3CDTF">2021-10-20T13:00:50Z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0x010100E91EE1CED1658A43B014524A0076C7BA</vt:lpwstr>
  </property>
  <property fmtid="{D5CDD505-2E9C-101B-9397-08002B2CF9AE}" pid="3" name="_dlc_DocIdItemGuid">
    <vt:lpwstr>7485b8d8-4a59-46e3-91ae-145ca4a73d0a</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{7485b8d8-4a59-46e3-91ae-145ca4a73d0a}</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R0001800185</vt:lpwstr>
  </property>
  <property fmtid="{D5CDD505-2E9C-101B-9397-08002B2CF9AE}" pid="11" name="RecordPoint_SubmissionCompleted">
    <vt:lpwstr>2018-07-23T15:04:13.4728795+10:00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NewReviewCycle">
    <vt:lpwstr/>
  </property>
  <property fmtid="{D5CDD505-2E9C-101B-9397-08002B2CF9AE}" pid="16" name="Order">
    <vt:r8>2659700</vt:r8>
  </property>
</Properties>
</file>